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Lst>
  <p:notesMasterIdLst>
    <p:notesMasterId r:id="rId17"/>
  </p:notesMasterIdLst>
  <p:sldIdLst>
    <p:sldId id="256" r:id="rId5"/>
    <p:sldId id="356" r:id="rId6"/>
    <p:sldId id="359" r:id="rId7"/>
    <p:sldId id="360" r:id="rId8"/>
    <p:sldId id="365" r:id="rId9"/>
    <p:sldId id="361" r:id="rId10"/>
    <p:sldId id="362" r:id="rId11"/>
    <p:sldId id="363" r:id="rId12"/>
    <p:sldId id="364" r:id="rId13"/>
    <p:sldId id="355" r:id="rId14"/>
    <p:sldId id="366" r:id="rId15"/>
    <p:sldId id="259" r:id="rId1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685"/>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autoAdjust="0"/>
  </p:normalViewPr>
  <p:slideViewPr>
    <p:cSldViewPr snapToGrid="0">
      <p:cViewPr varScale="1">
        <p:scale>
          <a:sx n="71" d="100"/>
          <a:sy n="71" d="100"/>
        </p:scale>
        <p:origin x="163" y="4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991098-D1C0-4F29-A34B-0710D7C8E5C1}" type="datetimeFigureOut">
              <a:rPr lang="it-IT" smtClean="0"/>
              <a:t>25/06/2021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952F0F-A763-4CE7-9774-42033AAE67BF}" type="slidenum">
              <a:rPr lang="it-IT" smtClean="0"/>
              <a:t>‹N›</a:t>
            </a:fld>
            <a:endParaRPr lang="it-IT"/>
          </a:p>
        </p:txBody>
      </p:sp>
    </p:spTree>
    <p:extLst>
      <p:ext uri="{BB962C8B-B14F-4D97-AF65-F5344CB8AC3E}">
        <p14:creationId xmlns:p14="http://schemas.microsoft.com/office/powerpoint/2010/main" val="299001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F2952F0F-A763-4CE7-9774-42033AAE67BF}" type="slidenum">
              <a:rPr lang="it-IT" smtClean="0"/>
              <a:t>2</a:t>
            </a:fld>
            <a:endParaRPr lang="it-IT"/>
          </a:p>
        </p:txBody>
      </p:sp>
    </p:spTree>
    <p:extLst>
      <p:ext uri="{BB962C8B-B14F-4D97-AF65-F5344CB8AC3E}">
        <p14:creationId xmlns:p14="http://schemas.microsoft.com/office/powerpoint/2010/main" val="1787323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952F0F-A763-4CE7-9774-42033AAE67BF}" type="slidenum">
              <a:rPr lang="it-IT" smtClean="0"/>
              <a:t>7</a:t>
            </a:fld>
            <a:endParaRPr lang="it-IT"/>
          </a:p>
        </p:txBody>
      </p:sp>
    </p:spTree>
    <p:extLst>
      <p:ext uri="{BB962C8B-B14F-4D97-AF65-F5344CB8AC3E}">
        <p14:creationId xmlns:p14="http://schemas.microsoft.com/office/powerpoint/2010/main" val="2253610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952F0F-A763-4CE7-9774-42033AAE67BF}" type="slidenum">
              <a:rPr lang="it-IT" smtClean="0"/>
              <a:t>8</a:t>
            </a:fld>
            <a:endParaRPr lang="it-IT"/>
          </a:p>
        </p:txBody>
      </p:sp>
    </p:spTree>
    <p:extLst>
      <p:ext uri="{BB962C8B-B14F-4D97-AF65-F5344CB8AC3E}">
        <p14:creationId xmlns:p14="http://schemas.microsoft.com/office/powerpoint/2010/main" val="3025666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952F0F-A763-4CE7-9774-42033AAE67BF}" type="slidenum">
              <a:rPr lang="it-IT" smtClean="0"/>
              <a:t>9</a:t>
            </a:fld>
            <a:endParaRPr lang="it-IT"/>
          </a:p>
        </p:txBody>
      </p:sp>
    </p:spTree>
    <p:extLst>
      <p:ext uri="{BB962C8B-B14F-4D97-AF65-F5344CB8AC3E}">
        <p14:creationId xmlns:p14="http://schemas.microsoft.com/office/powerpoint/2010/main" val="4271660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952F0F-A763-4CE7-9774-42033AAE67BF}" type="slidenum">
              <a:rPr lang="it-IT" smtClean="0"/>
              <a:t>11</a:t>
            </a:fld>
            <a:endParaRPr lang="it-IT"/>
          </a:p>
        </p:txBody>
      </p:sp>
    </p:spTree>
    <p:extLst>
      <p:ext uri="{BB962C8B-B14F-4D97-AF65-F5344CB8AC3E}">
        <p14:creationId xmlns:p14="http://schemas.microsoft.com/office/powerpoint/2010/main" val="1576914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CFDC1F-ACE0-4973-A162-3EEEB6666812}"/>
              </a:ext>
            </a:extLst>
          </p:cNvPr>
          <p:cNvSpPr>
            <a:spLocks noGrp="1"/>
          </p:cNvSpPr>
          <p:nvPr>
            <p:ph type="ctrTitle"/>
          </p:nvPr>
        </p:nvSpPr>
        <p:spPr>
          <a:xfrm>
            <a:off x="1524000" y="1122363"/>
            <a:ext cx="9144000" cy="2387600"/>
          </a:xfrm>
        </p:spPr>
        <p:txBody>
          <a:bodyPr anchor="b"/>
          <a:lstStyle>
            <a:lvl1pPr algn="ctr">
              <a:defRPr sz="6000"/>
            </a:lvl1pPr>
          </a:lstStyle>
          <a:p>
            <a:r>
              <a:rPr lang="it-IT" dirty="0"/>
              <a:t>Fare clic per modificare lo stile del titolo dello schema</a:t>
            </a:r>
          </a:p>
        </p:txBody>
      </p:sp>
      <p:sp>
        <p:nvSpPr>
          <p:cNvPr id="3" name="Sottotitolo 2">
            <a:extLst>
              <a:ext uri="{FF2B5EF4-FFF2-40B4-BE49-F238E27FC236}">
                <a16:creationId xmlns:a16="http://schemas.microsoft.com/office/drawing/2014/main" id="{D589C8E1-1CDB-485B-A7D6-D4E9AA2164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6" name="Segnaposto numero diapositiva 5">
            <a:extLst>
              <a:ext uri="{FF2B5EF4-FFF2-40B4-BE49-F238E27FC236}">
                <a16:creationId xmlns:a16="http://schemas.microsoft.com/office/drawing/2014/main" id="{DC12931E-FBEA-4B71-9741-8166FB2D1407}"/>
              </a:ext>
            </a:extLst>
          </p:cNvPr>
          <p:cNvSpPr>
            <a:spLocks noGrp="1"/>
          </p:cNvSpPr>
          <p:nvPr>
            <p:ph type="sldNum" sz="quarter" idx="12"/>
          </p:nvPr>
        </p:nvSpPr>
        <p:spPr/>
        <p:txBody>
          <a:bodyPr/>
          <a:lstStyle/>
          <a:p>
            <a:fld id="{C4C8E780-6A7E-49D3-A8D8-B1517D3A70C3}" type="slidenum">
              <a:rPr lang="it-IT" smtClean="0"/>
              <a:t>‹N›</a:t>
            </a:fld>
            <a:endParaRPr lang="it-IT"/>
          </a:p>
        </p:txBody>
      </p:sp>
      <p:sp>
        <p:nvSpPr>
          <p:cNvPr id="7" name="Footer Placeholder 4">
            <a:extLst>
              <a:ext uri="{FF2B5EF4-FFF2-40B4-BE49-F238E27FC236}">
                <a16:creationId xmlns:a16="http://schemas.microsoft.com/office/drawing/2014/main" id="{0286D2A2-F886-4049-BFBD-57BB1F86360F}"/>
              </a:ext>
            </a:extLst>
          </p:cNvPr>
          <p:cNvSpPr txBox="1">
            <a:spLocks/>
          </p:cNvSpPr>
          <p:nvPr userDrawn="1"/>
        </p:nvSpPr>
        <p:spPr>
          <a:xfrm>
            <a:off x="190499" y="6258616"/>
            <a:ext cx="5226890" cy="473074"/>
          </a:xfrm>
          <a:prstGeom prst="rect">
            <a:avLst/>
          </a:prstGeom>
        </p:spPr>
        <p:txBody>
          <a:bodyPr anchor="ctr"/>
          <a:lstStyle>
            <a:defPPr>
              <a:defRPr lang="en-US"/>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92075" defTabSz="914400"/>
            <a:r>
              <a:rPr lang="en-US" altLang="fr-FR" dirty="0">
                <a:solidFill>
                  <a:schemeClr val="tx2">
                    <a:lumMod val="75000"/>
                  </a:schemeClr>
                </a:solidFill>
                <a:ea typeface="Calibri" panose="020F0502020204030204" pitchFamily="34" charset="0"/>
                <a:cs typeface="Calibri" panose="020F0502020204030204" pitchFamily="34" charset="0"/>
              </a:rPr>
              <a:t>LEAP4FNSSSA ● 2</a:t>
            </a:r>
            <a:r>
              <a:rPr lang="en-US" altLang="fr-FR" baseline="30000" dirty="0">
                <a:solidFill>
                  <a:schemeClr val="tx2">
                    <a:lumMod val="75000"/>
                  </a:schemeClr>
                </a:solidFill>
                <a:ea typeface="Calibri" panose="020F0502020204030204" pitchFamily="34" charset="0"/>
                <a:cs typeface="Calibri" panose="020F0502020204030204" pitchFamily="34" charset="0"/>
              </a:rPr>
              <a:t>nd</a:t>
            </a:r>
            <a:r>
              <a:rPr lang="en-US" altLang="fr-FR" dirty="0">
                <a:solidFill>
                  <a:schemeClr val="tx2">
                    <a:lumMod val="75000"/>
                  </a:schemeClr>
                </a:solidFill>
                <a:ea typeface="Calibri" panose="020F0502020204030204" pitchFamily="34" charset="0"/>
                <a:cs typeface="Calibri" panose="020F0502020204030204" pitchFamily="34" charset="0"/>
              </a:rPr>
              <a:t> Dissemination Event ● June 29</a:t>
            </a:r>
            <a:r>
              <a:rPr lang="en-US" altLang="fr-FR" baseline="30000" dirty="0">
                <a:solidFill>
                  <a:schemeClr val="tx2">
                    <a:lumMod val="75000"/>
                  </a:schemeClr>
                </a:solidFill>
                <a:ea typeface="Calibri" panose="020F0502020204030204" pitchFamily="34" charset="0"/>
                <a:cs typeface="Calibri" panose="020F0502020204030204" pitchFamily="34" charset="0"/>
              </a:rPr>
              <a:t>th</a:t>
            </a:r>
            <a:r>
              <a:rPr lang="en-US" altLang="fr-FR" dirty="0">
                <a:solidFill>
                  <a:schemeClr val="tx2">
                    <a:lumMod val="75000"/>
                  </a:schemeClr>
                </a:solidFill>
                <a:ea typeface="Calibri" panose="020F0502020204030204" pitchFamily="34" charset="0"/>
                <a:cs typeface="Calibri" panose="020F0502020204030204" pitchFamily="34" charset="0"/>
              </a:rPr>
              <a:t>, 2021</a:t>
            </a:r>
          </a:p>
        </p:txBody>
      </p:sp>
      <p:sp>
        <p:nvSpPr>
          <p:cNvPr id="8" name="Slide Number Placeholder 5">
            <a:extLst>
              <a:ext uri="{FF2B5EF4-FFF2-40B4-BE49-F238E27FC236}">
                <a16:creationId xmlns:a16="http://schemas.microsoft.com/office/drawing/2014/main" id="{39E6C4F6-1E81-44BB-9898-01D7E9193C01}"/>
              </a:ext>
            </a:extLst>
          </p:cNvPr>
          <p:cNvSpPr txBox="1">
            <a:spLocks/>
          </p:cNvSpPr>
          <p:nvPr userDrawn="1"/>
        </p:nvSpPr>
        <p:spPr>
          <a:xfrm>
            <a:off x="7885618" y="6312591"/>
            <a:ext cx="581025" cy="365125"/>
          </a:xfrm>
          <a:prstGeom prst="rect">
            <a:avLst/>
          </a:prstGeom>
        </p:spPr>
        <p:txBody>
          <a:bodyPr anchor="ctr"/>
          <a:lstStyle>
            <a:defPPr>
              <a:defRPr lang="en-US"/>
            </a:defPPr>
            <a:lvl1pPr marL="0" algn="ctr" defTabSz="457200" rtl="0" eaLnBrk="1" latinLnBrk="0" hangingPunct="1">
              <a:defRPr sz="18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C76883A-4478-4365-A98A-FF64FEEE8E36}" type="slidenum">
              <a:rPr lang="fr-FR" b="0" smtClean="0"/>
              <a:pPr/>
              <a:t>‹N›</a:t>
            </a:fld>
            <a:endParaRPr lang="fr-FR" b="0" dirty="0"/>
          </a:p>
        </p:txBody>
      </p:sp>
    </p:spTree>
    <p:extLst>
      <p:ext uri="{BB962C8B-B14F-4D97-AF65-F5344CB8AC3E}">
        <p14:creationId xmlns:p14="http://schemas.microsoft.com/office/powerpoint/2010/main" val="3879460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195489-5DC8-4F9C-A66F-9B99CE12990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32096FF-B74C-4D44-B70A-A2B0D788DC3C}"/>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51B8858-4806-4FBD-BD48-0B73478639E2}"/>
              </a:ext>
            </a:extLst>
          </p:cNvPr>
          <p:cNvSpPr>
            <a:spLocks noGrp="1"/>
          </p:cNvSpPr>
          <p:nvPr>
            <p:ph type="dt" sz="half" idx="10"/>
          </p:nvPr>
        </p:nvSpPr>
        <p:spPr/>
        <p:txBody>
          <a:bodyPr/>
          <a:lstStyle/>
          <a:p>
            <a:fld id="{B2FFFB32-420B-46E9-B075-B1DDF8FA67CA}" type="datetimeFigureOut">
              <a:rPr lang="it-IT" smtClean="0"/>
              <a:t>25/06/2021</a:t>
            </a:fld>
            <a:endParaRPr lang="it-IT"/>
          </a:p>
        </p:txBody>
      </p:sp>
      <p:sp>
        <p:nvSpPr>
          <p:cNvPr id="5" name="Segnaposto piè di pagina 4">
            <a:extLst>
              <a:ext uri="{FF2B5EF4-FFF2-40B4-BE49-F238E27FC236}">
                <a16:creationId xmlns:a16="http://schemas.microsoft.com/office/drawing/2014/main" id="{C24CA745-7E93-4600-95D5-7817AD05D88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D899C5-1F70-4DBC-AA69-273EE003DDAE}"/>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959562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DD55EB9-888F-4567-BF01-AF4E625F2D8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D143C2E-3548-4648-8EFD-5C575ACBA07A}"/>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FD86E59-5D75-4A13-A3A1-495B98EBA7D2}"/>
              </a:ext>
            </a:extLst>
          </p:cNvPr>
          <p:cNvSpPr>
            <a:spLocks noGrp="1"/>
          </p:cNvSpPr>
          <p:nvPr>
            <p:ph type="dt" sz="half" idx="10"/>
          </p:nvPr>
        </p:nvSpPr>
        <p:spPr/>
        <p:txBody>
          <a:bodyPr/>
          <a:lstStyle/>
          <a:p>
            <a:fld id="{B2FFFB32-420B-46E9-B075-B1DDF8FA67CA}" type="datetimeFigureOut">
              <a:rPr lang="it-IT" smtClean="0"/>
              <a:t>25/06/2021</a:t>
            </a:fld>
            <a:endParaRPr lang="it-IT"/>
          </a:p>
        </p:txBody>
      </p:sp>
      <p:sp>
        <p:nvSpPr>
          <p:cNvPr id="5" name="Segnaposto piè di pagina 4">
            <a:extLst>
              <a:ext uri="{FF2B5EF4-FFF2-40B4-BE49-F238E27FC236}">
                <a16:creationId xmlns:a16="http://schemas.microsoft.com/office/drawing/2014/main" id="{C689365B-6FF1-42C8-A521-1EC777343A5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898A649-765A-44B5-984B-D74823468EA0}"/>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3636480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9B15F5-9D18-48A6-A3BF-74CC5FCE3F65}"/>
              </a:ext>
            </a:extLst>
          </p:cNvPr>
          <p:cNvSpPr>
            <a:spLocks noGrp="1"/>
          </p:cNvSpPr>
          <p:nvPr>
            <p:ph type="title"/>
          </p:nvPr>
        </p:nvSpPr>
        <p:spPr>
          <a:xfrm>
            <a:off x="838200" y="1714953"/>
            <a:ext cx="10515600" cy="1325563"/>
          </a:xfrm>
        </p:spPr>
        <p:txBody>
          <a:bodyPr/>
          <a:lstStyle/>
          <a:p>
            <a:r>
              <a:rPr lang="it-IT" dirty="0"/>
              <a:t>Fare clic per modificare lo stile del titolo dello schema</a:t>
            </a:r>
          </a:p>
        </p:txBody>
      </p:sp>
      <p:sp>
        <p:nvSpPr>
          <p:cNvPr id="3" name="Segnaposto contenuto 2">
            <a:extLst>
              <a:ext uri="{FF2B5EF4-FFF2-40B4-BE49-F238E27FC236}">
                <a16:creationId xmlns:a16="http://schemas.microsoft.com/office/drawing/2014/main" id="{29860A79-2BA2-40A5-98FC-B7B21ECB300A}"/>
              </a:ext>
            </a:extLst>
          </p:cNvPr>
          <p:cNvSpPr>
            <a:spLocks noGrp="1"/>
          </p:cNvSpPr>
          <p:nvPr>
            <p:ph idx="1"/>
          </p:nvPr>
        </p:nvSpPr>
        <p:spPr>
          <a:xfrm>
            <a:off x="838200" y="3300549"/>
            <a:ext cx="10515600" cy="2876414"/>
          </a:xfrm>
        </p:spPr>
        <p:txBody>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5" name="Segnaposto piè di pagina 4">
            <a:extLst>
              <a:ext uri="{FF2B5EF4-FFF2-40B4-BE49-F238E27FC236}">
                <a16:creationId xmlns:a16="http://schemas.microsoft.com/office/drawing/2014/main" id="{BC7FE44D-DCA6-41BF-96F9-516D9F6AEBB2}"/>
              </a:ext>
            </a:extLst>
          </p:cNvPr>
          <p:cNvSpPr>
            <a:spLocks noGrp="1"/>
          </p:cNvSpPr>
          <p:nvPr>
            <p:ph type="ftr" sz="quarter" idx="11"/>
          </p:nvPr>
        </p:nvSpPr>
        <p:spPr>
          <a:xfrm>
            <a:off x="838200" y="6356350"/>
            <a:ext cx="4944291" cy="365125"/>
          </a:xfrm>
        </p:spPr>
        <p:txBody>
          <a:bodyPr/>
          <a:lstStyle/>
          <a:p>
            <a:endParaRPr lang="it-IT" dirty="0"/>
          </a:p>
        </p:txBody>
      </p:sp>
      <p:sp>
        <p:nvSpPr>
          <p:cNvPr id="6" name="Segnaposto numero diapositiva 5">
            <a:extLst>
              <a:ext uri="{FF2B5EF4-FFF2-40B4-BE49-F238E27FC236}">
                <a16:creationId xmlns:a16="http://schemas.microsoft.com/office/drawing/2014/main" id="{56569F65-9517-44C4-9F1D-6DD4CDCD6013}"/>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3285263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2AA11D-590A-4A75-938B-6691C13782AF}"/>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DF74F88-8C63-4003-B99E-F1C0B6E98C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F2052A55-ECF3-49E8-94E8-B825802827D2}"/>
              </a:ext>
            </a:extLst>
          </p:cNvPr>
          <p:cNvSpPr>
            <a:spLocks noGrp="1"/>
          </p:cNvSpPr>
          <p:nvPr>
            <p:ph type="dt" sz="half" idx="10"/>
          </p:nvPr>
        </p:nvSpPr>
        <p:spPr/>
        <p:txBody>
          <a:bodyPr/>
          <a:lstStyle/>
          <a:p>
            <a:fld id="{B2FFFB32-420B-46E9-B075-B1DDF8FA67CA}" type="datetimeFigureOut">
              <a:rPr lang="it-IT" smtClean="0"/>
              <a:t>25/06/2021</a:t>
            </a:fld>
            <a:endParaRPr lang="it-IT"/>
          </a:p>
        </p:txBody>
      </p:sp>
      <p:sp>
        <p:nvSpPr>
          <p:cNvPr id="5" name="Segnaposto piè di pagina 4">
            <a:extLst>
              <a:ext uri="{FF2B5EF4-FFF2-40B4-BE49-F238E27FC236}">
                <a16:creationId xmlns:a16="http://schemas.microsoft.com/office/drawing/2014/main" id="{310EF325-AAE0-401F-94A0-0A6FC3D2C58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DC9D005-8D29-4F9C-A4CB-190945E70ED0}"/>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2863811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288EC46-CB95-4559-AEBD-5596C1C87F6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33E4519-0B46-4A26-B8A7-2FAF9FB7982A}"/>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56135175-1294-4E11-9566-B02A30CB79A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8727A735-46CA-449A-8239-33507AD08AF5}"/>
              </a:ext>
            </a:extLst>
          </p:cNvPr>
          <p:cNvSpPr>
            <a:spLocks noGrp="1"/>
          </p:cNvSpPr>
          <p:nvPr>
            <p:ph type="dt" sz="half" idx="10"/>
          </p:nvPr>
        </p:nvSpPr>
        <p:spPr/>
        <p:txBody>
          <a:bodyPr/>
          <a:lstStyle/>
          <a:p>
            <a:fld id="{B2FFFB32-420B-46E9-B075-B1DDF8FA67CA}" type="datetimeFigureOut">
              <a:rPr lang="it-IT" smtClean="0"/>
              <a:t>25/06/2021</a:t>
            </a:fld>
            <a:endParaRPr lang="it-IT"/>
          </a:p>
        </p:txBody>
      </p:sp>
      <p:sp>
        <p:nvSpPr>
          <p:cNvPr id="6" name="Segnaposto piè di pagina 5">
            <a:extLst>
              <a:ext uri="{FF2B5EF4-FFF2-40B4-BE49-F238E27FC236}">
                <a16:creationId xmlns:a16="http://schemas.microsoft.com/office/drawing/2014/main" id="{6739DDF9-1D1A-4BFC-AAE8-0E187E8C1ED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9DD04E0-A309-44F3-B564-F0126DD8FD18}"/>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2085393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847C60-6C74-4388-913B-3531A8978806}"/>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A36DC70-4610-46FC-9AFB-439CD7C38F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D4E23FB4-2B83-42D4-996D-95953C74930C}"/>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CEC996BC-9B5C-40B1-9523-39C793268B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75C5DB47-FD94-4E99-B604-485D73DDDB0C}"/>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79538D93-3B0C-4E81-9ADC-7AA83663A54E}"/>
              </a:ext>
            </a:extLst>
          </p:cNvPr>
          <p:cNvSpPr>
            <a:spLocks noGrp="1"/>
          </p:cNvSpPr>
          <p:nvPr>
            <p:ph type="dt" sz="half" idx="10"/>
          </p:nvPr>
        </p:nvSpPr>
        <p:spPr/>
        <p:txBody>
          <a:bodyPr/>
          <a:lstStyle/>
          <a:p>
            <a:fld id="{B2FFFB32-420B-46E9-B075-B1DDF8FA67CA}" type="datetimeFigureOut">
              <a:rPr lang="it-IT" smtClean="0"/>
              <a:t>25/06/2021</a:t>
            </a:fld>
            <a:endParaRPr lang="it-IT"/>
          </a:p>
        </p:txBody>
      </p:sp>
      <p:sp>
        <p:nvSpPr>
          <p:cNvPr id="8" name="Segnaposto piè di pagina 7">
            <a:extLst>
              <a:ext uri="{FF2B5EF4-FFF2-40B4-BE49-F238E27FC236}">
                <a16:creationId xmlns:a16="http://schemas.microsoft.com/office/drawing/2014/main" id="{980A155E-C60A-45F1-8EE5-C0C79F8FF7F3}"/>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91BF9674-1BA9-4DDF-BB08-A2ED9E6602E7}"/>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29557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442E12-CE31-4CA5-927D-C3CDDC94B962}"/>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16F3100-4DAF-4F58-83ED-628D4C839007}"/>
              </a:ext>
            </a:extLst>
          </p:cNvPr>
          <p:cNvSpPr>
            <a:spLocks noGrp="1"/>
          </p:cNvSpPr>
          <p:nvPr>
            <p:ph type="dt" sz="half" idx="10"/>
          </p:nvPr>
        </p:nvSpPr>
        <p:spPr/>
        <p:txBody>
          <a:bodyPr/>
          <a:lstStyle/>
          <a:p>
            <a:fld id="{B2FFFB32-420B-46E9-B075-B1DDF8FA67CA}" type="datetimeFigureOut">
              <a:rPr lang="it-IT" smtClean="0"/>
              <a:t>25/06/2021</a:t>
            </a:fld>
            <a:endParaRPr lang="it-IT"/>
          </a:p>
        </p:txBody>
      </p:sp>
      <p:sp>
        <p:nvSpPr>
          <p:cNvPr id="4" name="Segnaposto piè di pagina 3">
            <a:extLst>
              <a:ext uri="{FF2B5EF4-FFF2-40B4-BE49-F238E27FC236}">
                <a16:creationId xmlns:a16="http://schemas.microsoft.com/office/drawing/2014/main" id="{9FAB4FE5-20B1-4947-9109-2293E0A1603B}"/>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8DC06058-1EC4-494C-9DF7-27E16C9EC6A3}"/>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807374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87A35D5-1065-4825-9592-EEDB33469D53}"/>
              </a:ext>
            </a:extLst>
          </p:cNvPr>
          <p:cNvSpPr>
            <a:spLocks noGrp="1"/>
          </p:cNvSpPr>
          <p:nvPr>
            <p:ph type="dt" sz="half" idx="10"/>
          </p:nvPr>
        </p:nvSpPr>
        <p:spPr/>
        <p:txBody>
          <a:bodyPr/>
          <a:lstStyle/>
          <a:p>
            <a:fld id="{B2FFFB32-420B-46E9-B075-B1DDF8FA67CA}" type="datetimeFigureOut">
              <a:rPr lang="it-IT" smtClean="0"/>
              <a:t>25/06/2021</a:t>
            </a:fld>
            <a:endParaRPr lang="it-IT"/>
          </a:p>
        </p:txBody>
      </p:sp>
      <p:sp>
        <p:nvSpPr>
          <p:cNvPr id="3" name="Segnaposto piè di pagina 2">
            <a:extLst>
              <a:ext uri="{FF2B5EF4-FFF2-40B4-BE49-F238E27FC236}">
                <a16:creationId xmlns:a16="http://schemas.microsoft.com/office/drawing/2014/main" id="{439C9795-2880-4DD4-A804-09D127DC7534}"/>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BD73B45-F98D-444D-A910-6B360204B22E}"/>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2368997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B03132-6CFD-494F-94E5-F538340FC4F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44EBB97-CDA6-468A-AFA8-DE62866D2C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4BB933AE-244F-43DC-B08D-3FE84E85E1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8F7B435-F9E5-4911-AE54-6D8750E5E990}"/>
              </a:ext>
            </a:extLst>
          </p:cNvPr>
          <p:cNvSpPr>
            <a:spLocks noGrp="1"/>
          </p:cNvSpPr>
          <p:nvPr>
            <p:ph type="dt" sz="half" idx="10"/>
          </p:nvPr>
        </p:nvSpPr>
        <p:spPr/>
        <p:txBody>
          <a:bodyPr/>
          <a:lstStyle/>
          <a:p>
            <a:fld id="{B2FFFB32-420B-46E9-B075-B1DDF8FA67CA}" type="datetimeFigureOut">
              <a:rPr lang="it-IT" smtClean="0"/>
              <a:t>25/06/2021</a:t>
            </a:fld>
            <a:endParaRPr lang="it-IT"/>
          </a:p>
        </p:txBody>
      </p:sp>
      <p:sp>
        <p:nvSpPr>
          <p:cNvPr id="6" name="Segnaposto piè di pagina 5">
            <a:extLst>
              <a:ext uri="{FF2B5EF4-FFF2-40B4-BE49-F238E27FC236}">
                <a16:creationId xmlns:a16="http://schemas.microsoft.com/office/drawing/2014/main" id="{D4BF851C-688B-4819-8B35-FE4F73A4F97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C2D5C85-37F5-4D42-A936-6F1BB76C2771}"/>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635390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58A168-2371-4D73-9C0D-719CB432280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EF8B49E3-104E-42B0-A127-FFE8F2E2D7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F2BDC854-3520-41C8-85FB-4457664015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DD13966-CE95-4F31-8350-D7A76DE17C39}"/>
              </a:ext>
            </a:extLst>
          </p:cNvPr>
          <p:cNvSpPr>
            <a:spLocks noGrp="1"/>
          </p:cNvSpPr>
          <p:nvPr>
            <p:ph type="dt" sz="half" idx="10"/>
          </p:nvPr>
        </p:nvSpPr>
        <p:spPr/>
        <p:txBody>
          <a:bodyPr/>
          <a:lstStyle/>
          <a:p>
            <a:fld id="{B2FFFB32-420B-46E9-B075-B1DDF8FA67CA}" type="datetimeFigureOut">
              <a:rPr lang="it-IT" smtClean="0"/>
              <a:t>25/06/2021</a:t>
            </a:fld>
            <a:endParaRPr lang="it-IT"/>
          </a:p>
        </p:txBody>
      </p:sp>
      <p:sp>
        <p:nvSpPr>
          <p:cNvPr id="6" name="Segnaposto piè di pagina 5">
            <a:extLst>
              <a:ext uri="{FF2B5EF4-FFF2-40B4-BE49-F238E27FC236}">
                <a16:creationId xmlns:a16="http://schemas.microsoft.com/office/drawing/2014/main" id="{5B6D726E-7797-47BA-9AB6-E8D185E35B0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7EF2B42-180E-4958-8254-ADE6B25A073A}"/>
              </a:ext>
            </a:extLst>
          </p:cNvPr>
          <p:cNvSpPr>
            <a:spLocks noGrp="1"/>
          </p:cNvSpPr>
          <p:nvPr>
            <p:ph type="sldNum" sz="quarter" idx="12"/>
          </p:nvPr>
        </p:nvSpPr>
        <p:spPr/>
        <p:txBody>
          <a:bodyPr/>
          <a:lstStyle/>
          <a:p>
            <a:fld id="{C4C8E780-6A7E-49D3-A8D8-B1517D3A70C3}" type="slidenum">
              <a:rPr lang="it-IT" smtClean="0"/>
              <a:t>‹N›</a:t>
            </a:fld>
            <a:endParaRPr lang="it-IT"/>
          </a:p>
        </p:txBody>
      </p:sp>
    </p:spTree>
    <p:extLst>
      <p:ext uri="{BB962C8B-B14F-4D97-AF65-F5344CB8AC3E}">
        <p14:creationId xmlns:p14="http://schemas.microsoft.com/office/powerpoint/2010/main" val="1547825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magine 8" descr="Immagine che contiene testo&#10;&#10;Descrizione generata automaticamente">
            <a:extLst>
              <a:ext uri="{FF2B5EF4-FFF2-40B4-BE49-F238E27FC236}">
                <a16:creationId xmlns:a16="http://schemas.microsoft.com/office/drawing/2014/main" id="{D871BE4E-D1E8-4882-BF65-3FBE195D60F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8643"/>
            <a:ext cx="12192000" cy="2027208"/>
          </a:xfrm>
          <a:prstGeom prst="rect">
            <a:avLst/>
          </a:prstGeom>
        </p:spPr>
      </p:pic>
      <p:sp>
        <p:nvSpPr>
          <p:cNvPr id="2" name="Segnaposto titolo 1">
            <a:extLst>
              <a:ext uri="{FF2B5EF4-FFF2-40B4-BE49-F238E27FC236}">
                <a16:creationId xmlns:a16="http://schemas.microsoft.com/office/drawing/2014/main" id="{9DC7502F-BCFD-49FC-AE5D-8F2B2A6A51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dirty="0"/>
              <a:t>Fare clic per modificare lo stile del titolo dello schema</a:t>
            </a:r>
          </a:p>
        </p:txBody>
      </p:sp>
      <p:sp>
        <p:nvSpPr>
          <p:cNvPr id="3" name="Segnaposto testo 2">
            <a:extLst>
              <a:ext uri="{FF2B5EF4-FFF2-40B4-BE49-F238E27FC236}">
                <a16:creationId xmlns:a16="http://schemas.microsoft.com/office/drawing/2014/main" id="{22FAF394-333D-4253-837D-4D94F4033C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a:extLst>
              <a:ext uri="{FF2B5EF4-FFF2-40B4-BE49-F238E27FC236}">
                <a16:creationId xmlns:a16="http://schemas.microsoft.com/office/drawing/2014/main" id="{AED507E9-6DB1-4730-929D-93FB3A4FDF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FFFB32-420B-46E9-B075-B1DDF8FA67CA}" type="datetimeFigureOut">
              <a:rPr lang="it-IT" smtClean="0"/>
              <a:t>25/06/2021</a:t>
            </a:fld>
            <a:endParaRPr lang="it-IT"/>
          </a:p>
        </p:txBody>
      </p:sp>
      <p:sp>
        <p:nvSpPr>
          <p:cNvPr id="5" name="Segnaposto piè di pagina 4">
            <a:extLst>
              <a:ext uri="{FF2B5EF4-FFF2-40B4-BE49-F238E27FC236}">
                <a16:creationId xmlns:a16="http://schemas.microsoft.com/office/drawing/2014/main" id="{145FAFE4-33AE-4A5F-894E-7E404B42E9D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a:extLst>
              <a:ext uri="{FF2B5EF4-FFF2-40B4-BE49-F238E27FC236}">
                <a16:creationId xmlns:a16="http://schemas.microsoft.com/office/drawing/2014/main" id="{27F9F9F5-5D74-4A2B-A868-DD50D29205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C8E780-6A7E-49D3-A8D8-B1517D3A70C3}" type="slidenum">
              <a:rPr lang="it-IT" smtClean="0"/>
              <a:t>‹N›</a:t>
            </a:fld>
            <a:endParaRPr lang="it-IT"/>
          </a:p>
        </p:txBody>
      </p:sp>
      <p:pic>
        <p:nvPicPr>
          <p:cNvPr id="11" name="Picture 4" descr="D:\DATI [IAMB]\Istituto IAM\progettazione EU\H2020\Progetti in corso\LEAP4FNSSA\Dissemination_plan\Template LEAP4FNSSA\rollup_templates_DEF\LEAP4FNSSA_template_footer_3.png">
            <a:extLst>
              <a:ext uri="{FF2B5EF4-FFF2-40B4-BE49-F238E27FC236}">
                <a16:creationId xmlns:a16="http://schemas.microsoft.com/office/drawing/2014/main" id="{31536BEE-A1D6-45C5-98EE-671ABF06D9A0}"/>
              </a:ext>
            </a:extLst>
          </p:cNvPr>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3036482" y="6305554"/>
            <a:ext cx="9144000" cy="539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5910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6.emf"/><Relationship Id="rId7" Type="http://schemas.openxmlformats.org/officeDocument/2006/relationships/hyperlink" Target="mailto:info@leap4fnssa.eu" TargetMode="External"/><Relationship Id="rId2" Type="http://schemas.openxmlformats.org/officeDocument/2006/relationships/image" Target="../media/image45.emf"/><Relationship Id="rId1" Type="http://schemas.openxmlformats.org/officeDocument/2006/relationships/slideLayout" Target="../slideLayouts/slideLayout1.xml"/><Relationship Id="rId6" Type="http://schemas.openxmlformats.org/officeDocument/2006/relationships/hyperlink" Target="mailto:leap4fnssacoordination@cirad.fr" TargetMode="External"/><Relationship Id="rId5" Type="http://schemas.openxmlformats.org/officeDocument/2006/relationships/image" Target="../media/image48.emf"/><Relationship Id="rId4" Type="http://schemas.openxmlformats.org/officeDocument/2006/relationships/image" Target="../media/image47.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26" Type="http://schemas.openxmlformats.org/officeDocument/2006/relationships/image" Target="../media/image27.pn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5" Type="http://schemas.openxmlformats.org/officeDocument/2006/relationships/image" Target="../media/image26.png"/><Relationship Id="rId2" Type="http://schemas.openxmlformats.org/officeDocument/2006/relationships/image" Target="../media/image3.png"/><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25.pn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png"/></Relationships>
</file>

<file path=ppt/slides/_rels/slide5.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18" Type="http://schemas.openxmlformats.org/officeDocument/2006/relationships/image" Target="../media/image44.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43.png"/><Relationship Id="rId2" Type="http://schemas.openxmlformats.org/officeDocument/2006/relationships/image" Target="../media/image28.png"/><Relationship Id="rId16"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5" Type="http://schemas.openxmlformats.org/officeDocument/2006/relationships/image" Target="../media/image4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0462F0-7683-48FD-A384-5A4EAC03C836}"/>
              </a:ext>
            </a:extLst>
          </p:cNvPr>
          <p:cNvSpPr>
            <a:spLocks noGrp="1"/>
          </p:cNvSpPr>
          <p:nvPr>
            <p:ph type="ctrTitle"/>
          </p:nvPr>
        </p:nvSpPr>
        <p:spPr>
          <a:xfrm>
            <a:off x="1524000" y="1787236"/>
            <a:ext cx="9144000" cy="2371259"/>
          </a:xfrm>
        </p:spPr>
        <p:txBody>
          <a:bodyPr>
            <a:normAutofit fontScale="90000"/>
          </a:bodyPr>
          <a:lstStyle/>
          <a:p>
            <a:pPr>
              <a:spcBef>
                <a:spcPts val="600"/>
              </a:spcBef>
            </a:pPr>
            <a:br>
              <a:rPr lang="en-US" sz="2800" b="1" dirty="0">
                <a:effectLst/>
                <a:latin typeface="Book Antiqua" panose="02040602050305030304" pitchFamily="18" charset="0"/>
                <a:ea typeface="Calibri" panose="020F0502020204030204" pitchFamily="34" charset="0"/>
                <a:cs typeface="Times New Roman" panose="02020603050405020304" pitchFamily="18" charset="0"/>
              </a:rPr>
            </a:br>
            <a:br>
              <a:rPr lang="en-US" sz="3100" b="1" dirty="0">
                <a:effectLst/>
                <a:latin typeface="Book Antiqua" panose="02040602050305030304" pitchFamily="18" charset="0"/>
                <a:ea typeface="Calibri" panose="020F0502020204030204" pitchFamily="34" charset="0"/>
                <a:cs typeface="Times New Roman" panose="02020603050405020304" pitchFamily="18" charset="0"/>
              </a:rPr>
            </a:br>
            <a:r>
              <a:rPr lang="en-US" sz="3600" b="1" dirty="0">
                <a:effectLst/>
                <a:latin typeface="Book Antiqua" panose="02040602050305030304" pitchFamily="18" charset="0"/>
                <a:ea typeface="Calibri" panose="020F0502020204030204" pitchFamily="34" charset="0"/>
                <a:cs typeface="Times New Roman" panose="02020603050405020304" pitchFamily="18" charset="0"/>
              </a:rPr>
              <a:t>The IRC approach: services provided, network building and future sustainability of the on-building </a:t>
            </a:r>
            <a:r>
              <a:rPr lang="fr-FR" sz="3600" b="1" dirty="0">
                <a:latin typeface="Book Antiqua" panose="02040602050305030304" pitchFamily="18" charset="0"/>
                <a:cs typeface="Times New Roman" panose="02020603050405020304" pitchFamily="18" charset="0"/>
              </a:rPr>
              <a:t>AU-EU International Research Consortium Platform for R&amp;I on FNSSA</a:t>
            </a:r>
            <a:endParaRPr lang="it-IT" sz="8000" b="1" dirty="0">
              <a:latin typeface="Book Antiqua" panose="02040602050305030304" pitchFamily="18" charset="0"/>
            </a:endParaRPr>
          </a:p>
        </p:txBody>
      </p:sp>
      <p:sp>
        <p:nvSpPr>
          <p:cNvPr id="3" name="Sottotitolo 2">
            <a:extLst>
              <a:ext uri="{FF2B5EF4-FFF2-40B4-BE49-F238E27FC236}">
                <a16:creationId xmlns:a16="http://schemas.microsoft.com/office/drawing/2014/main" id="{6518482B-F7C6-4CAA-A1C8-7BE530B58488}"/>
              </a:ext>
            </a:extLst>
          </p:cNvPr>
          <p:cNvSpPr>
            <a:spLocks noGrp="1"/>
          </p:cNvSpPr>
          <p:nvPr>
            <p:ph type="subTitle" idx="1"/>
          </p:nvPr>
        </p:nvSpPr>
        <p:spPr>
          <a:xfrm>
            <a:off x="1378527" y="4606565"/>
            <a:ext cx="9144000" cy="1655762"/>
          </a:xfrm>
        </p:spPr>
        <p:txBody>
          <a:bodyPr>
            <a:normAutofit fontScale="92500" lnSpcReduction="20000"/>
          </a:bodyPr>
          <a:lstStyle/>
          <a:p>
            <a:r>
              <a:rPr lang="it-IT" sz="2000" b="1" dirty="0">
                <a:latin typeface="Book Antiqua" panose="02040602050305030304" pitchFamily="18" charset="0"/>
              </a:rPr>
              <a:t>Jonas Mugabe</a:t>
            </a:r>
          </a:p>
          <a:p>
            <a:r>
              <a:rPr lang="it-IT" sz="2000" b="1" dirty="0">
                <a:latin typeface="Book Antiqua" panose="02040602050305030304" pitchFamily="18" charset="0"/>
              </a:rPr>
              <a:t>Forum for Agricultural Research in Africa (FARA)</a:t>
            </a:r>
          </a:p>
          <a:p>
            <a:endParaRPr lang="it-IT" sz="2000" b="1" dirty="0">
              <a:latin typeface="Book Antiqua" panose="02040602050305030304" pitchFamily="18" charset="0"/>
            </a:endParaRPr>
          </a:p>
          <a:p>
            <a:r>
              <a:rPr lang="it-IT" sz="2000" b="1" dirty="0">
                <a:latin typeface="Book Antiqua" panose="02040602050305030304" pitchFamily="18" charset="0"/>
              </a:rPr>
              <a:t>2° Dissemination Event</a:t>
            </a:r>
          </a:p>
          <a:p>
            <a:r>
              <a:rPr lang="it-IT" sz="2000" b="1" dirty="0">
                <a:latin typeface="Book Antiqua" panose="02040602050305030304" pitchFamily="18" charset="0"/>
              </a:rPr>
              <a:t>June 29, 2021</a:t>
            </a:r>
          </a:p>
        </p:txBody>
      </p:sp>
    </p:spTree>
    <p:extLst>
      <p:ext uri="{BB962C8B-B14F-4D97-AF65-F5344CB8AC3E}">
        <p14:creationId xmlns:p14="http://schemas.microsoft.com/office/powerpoint/2010/main" val="3626606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74043" y="2594367"/>
            <a:ext cx="2617175" cy="1395762"/>
          </a:xfrm>
          <a:prstGeom prst="rect">
            <a:avLst/>
          </a:prstGeom>
          <a:ln>
            <a:noFill/>
          </a:ln>
          <a:effectLst>
            <a:glow rad="228600">
              <a:schemeClr val="accent2">
                <a:satMod val="175000"/>
                <a:alpha val="40000"/>
              </a:schemeClr>
            </a:glow>
            <a:outerShdw blurRad="190500" algn="tl" rotWithShape="0">
              <a:srgbClr val="000000">
                <a:alpha val="70000"/>
              </a:srgbClr>
            </a:outerShdw>
            <a:softEdge rad="31750"/>
          </a:effectLst>
        </p:spPr>
      </p:pic>
      <p:sp>
        <p:nvSpPr>
          <p:cNvPr id="10" name="Rectangle 9"/>
          <p:cNvSpPr/>
          <p:nvPr/>
        </p:nvSpPr>
        <p:spPr>
          <a:xfrm>
            <a:off x="1928791" y="1205716"/>
            <a:ext cx="8352928" cy="1036438"/>
          </a:xfrm>
          <a:prstGeom prst="rect">
            <a:avLst/>
          </a:prstGeom>
        </p:spPr>
        <p:txBody>
          <a:bodyPr wrap="square">
            <a:spAutoFit/>
          </a:bodyPr>
          <a:lstStyle/>
          <a:p>
            <a:pPr algn="ctr">
              <a:lnSpc>
                <a:spcPct val="107000"/>
              </a:lnSpc>
            </a:pPr>
            <a:r>
              <a:rPr lang="en-GB" sz="6000" b="1" dirty="0">
                <a:solidFill>
                  <a:srgbClr val="002060"/>
                </a:solidFill>
                <a:ea typeface="Calibri" panose="020F0502020204030204" pitchFamily="34" charset="0"/>
                <a:cs typeface="Times New Roman" panose="02020603050405020304" pitchFamily="18" charset="0"/>
              </a:rPr>
              <a:t>THANK YOU</a:t>
            </a:r>
            <a:endParaRPr lang="en-GB" sz="28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41331" y="2242155"/>
            <a:ext cx="2451459" cy="2060461"/>
          </a:xfrm>
          <a:prstGeom prst="rect">
            <a:avLst/>
          </a:prstGeom>
          <a:ln>
            <a:noFill/>
          </a:ln>
          <a:effectLst>
            <a:glow rad="228600">
              <a:schemeClr val="accent2">
                <a:satMod val="175000"/>
                <a:alpha val="40000"/>
              </a:schemeClr>
            </a:glow>
            <a:outerShdw blurRad="190500" algn="tl" rotWithShape="0">
              <a:srgbClr val="000000">
                <a:alpha val="70000"/>
              </a:srgbClr>
            </a:outerShdw>
            <a:softEdge rad="31750"/>
          </a:effectLst>
        </p:spPr>
      </p:pic>
      <p:pic>
        <p:nvPicPr>
          <p:cNvPr id="12" name="Imag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45215" y="3815507"/>
            <a:ext cx="2621138" cy="1765832"/>
          </a:xfrm>
          <a:prstGeom prst="rect">
            <a:avLst/>
          </a:prstGeom>
          <a:ln>
            <a:noFill/>
          </a:ln>
          <a:effectLst>
            <a:glow rad="228600">
              <a:schemeClr val="accent2">
                <a:satMod val="175000"/>
                <a:alpha val="40000"/>
              </a:schemeClr>
            </a:glow>
            <a:outerShdw blurRad="190500" algn="tl" rotWithShape="0">
              <a:srgbClr val="000000">
                <a:alpha val="70000"/>
              </a:srgbClr>
            </a:outerShdw>
            <a:softEdge rad="31750"/>
          </a:effectLst>
        </p:spPr>
      </p:pic>
      <p:pic>
        <p:nvPicPr>
          <p:cNvPr id="13" name="Image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08673" y="4294672"/>
            <a:ext cx="3084116" cy="1654941"/>
          </a:xfrm>
          <a:prstGeom prst="rect">
            <a:avLst/>
          </a:prstGeom>
          <a:ln>
            <a:noFill/>
          </a:ln>
          <a:effectLst>
            <a:glow rad="228600">
              <a:schemeClr val="accent2">
                <a:satMod val="175000"/>
                <a:alpha val="40000"/>
              </a:schemeClr>
            </a:glow>
            <a:outerShdw blurRad="190500" algn="tl" rotWithShape="0">
              <a:srgbClr val="000000">
                <a:alpha val="70000"/>
              </a:srgbClr>
            </a:outerShdw>
            <a:softEdge rad="31750"/>
          </a:effectLst>
        </p:spPr>
      </p:pic>
      <p:sp>
        <p:nvSpPr>
          <p:cNvPr id="8" name="Rectangle 7">
            <a:extLst>
              <a:ext uri="{FF2B5EF4-FFF2-40B4-BE49-F238E27FC236}">
                <a16:creationId xmlns:a16="http://schemas.microsoft.com/office/drawing/2014/main" id="{50C31610-CCE2-42DF-B022-432FFBA709DF}"/>
              </a:ext>
            </a:extLst>
          </p:cNvPr>
          <p:cNvSpPr/>
          <p:nvPr/>
        </p:nvSpPr>
        <p:spPr>
          <a:xfrm>
            <a:off x="8691218" y="1631050"/>
            <a:ext cx="3240360" cy="2005421"/>
          </a:xfrm>
          <a:prstGeom prst="rect">
            <a:avLst/>
          </a:prstGeom>
        </p:spPr>
        <p:txBody>
          <a:bodyPr wrap="square">
            <a:spAutoFit/>
          </a:bodyPr>
          <a:lstStyle/>
          <a:p>
            <a:pPr algn="just" defTabSz="457189">
              <a:lnSpc>
                <a:spcPct val="107000"/>
              </a:lnSpc>
              <a:defRPr/>
            </a:pPr>
            <a:r>
              <a:rPr lang="en-GB" sz="2000" b="1" dirty="0">
                <a:solidFill>
                  <a:srgbClr val="002060"/>
                </a:solidFill>
                <a:latin typeface="Book Antiqua" panose="02040602050305030304" pitchFamily="18" charset="0"/>
                <a:ea typeface="Calibri" panose="020F0502020204030204" pitchFamily="34" charset="0"/>
                <a:cs typeface="Times New Roman" panose="02020603050405020304" pitchFamily="18" charset="0"/>
              </a:rPr>
              <a:t>Are you interested to join in the Platform design ?</a:t>
            </a:r>
          </a:p>
          <a:p>
            <a:pPr algn="just" defTabSz="457189">
              <a:lnSpc>
                <a:spcPct val="107000"/>
              </a:lnSpc>
              <a:defRPr/>
            </a:pPr>
            <a:r>
              <a:rPr lang="en-GB" sz="2000" b="1" dirty="0">
                <a:solidFill>
                  <a:srgbClr val="002060"/>
                </a:solidFill>
                <a:latin typeface="Book Antiqua" panose="02040602050305030304" pitchFamily="18" charset="0"/>
                <a:ea typeface="Calibri" panose="020F0502020204030204" pitchFamily="34" charset="0"/>
                <a:cs typeface="Times New Roman" panose="02020603050405020304" pitchFamily="18" charset="0"/>
              </a:rPr>
              <a:t>How can we build on all your ideas ? </a:t>
            </a:r>
          </a:p>
          <a:p>
            <a:pPr algn="just" defTabSz="457189">
              <a:lnSpc>
                <a:spcPct val="107000"/>
              </a:lnSpc>
              <a:spcBef>
                <a:spcPts val="1200"/>
              </a:spcBef>
              <a:defRPr/>
            </a:pPr>
            <a:r>
              <a:rPr lang="en-GB" sz="2400" b="1" dirty="0">
                <a:solidFill>
                  <a:srgbClr val="00B050"/>
                </a:solidFill>
                <a:latin typeface="Book Antiqua" panose="02040602050305030304" pitchFamily="18" charset="0"/>
                <a:ea typeface="Calibri" panose="020F0502020204030204" pitchFamily="34" charset="0"/>
                <a:cs typeface="Times New Roman" panose="02020603050405020304" pitchFamily="18" charset="0"/>
              </a:rPr>
              <a:t>Just let us know !</a:t>
            </a:r>
          </a:p>
        </p:txBody>
      </p:sp>
      <p:sp>
        <p:nvSpPr>
          <p:cNvPr id="9" name="Subtitle 3">
            <a:extLst>
              <a:ext uri="{FF2B5EF4-FFF2-40B4-BE49-F238E27FC236}">
                <a16:creationId xmlns:a16="http://schemas.microsoft.com/office/drawing/2014/main" id="{F2DD6977-C7CA-4DA7-BE68-EC243C057929}"/>
              </a:ext>
            </a:extLst>
          </p:cNvPr>
          <p:cNvSpPr txBox="1">
            <a:spLocks/>
          </p:cNvSpPr>
          <p:nvPr/>
        </p:nvSpPr>
        <p:spPr>
          <a:xfrm>
            <a:off x="8094518" y="4455072"/>
            <a:ext cx="3953655" cy="1752600"/>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anose="020B0604020202020204" pitchFamily="34" charset="0"/>
              <a:buNone/>
              <a:defRPr sz="1800" kern="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lvl1pPr>
            <a:lvl2pPr marL="342900" indent="0" algn="ctr" defTabSz="914400" rtl="0" eaLnBrk="1" latinLnBrk="0" hangingPunct="1">
              <a:spcBef>
                <a:spcPct val="20000"/>
              </a:spcBef>
              <a:buFont typeface="Arial" panose="020B0604020202020204" pitchFamily="34" charset="0"/>
              <a:buNone/>
              <a:defRPr sz="15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685800" indent="0" algn="ctr" defTabSz="914400" rtl="0" eaLnBrk="1" latinLnBrk="0" hangingPunct="1">
              <a:spcBef>
                <a:spcPct val="20000"/>
              </a:spcBef>
              <a:buFont typeface="Arial" panose="020B0604020202020204" pitchFamily="34" charset="0"/>
              <a:buNone/>
              <a:defRPr sz="135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028700" indent="0" algn="ctr" defTabSz="914400" rtl="0" eaLnBrk="1" latinLnBrk="0" hangingPunct="1">
              <a:spcBef>
                <a:spcPct val="20000"/>
              </a:spcBef>
              <a:buFont typeface="Arial" panose="020B0604020202020204" pitchFamily="34" charset="0"/>
              <a:buNone/>
              <a:defRPr sz="12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1371600" indent="0" algn="ctr" defTabSz="914400" rtl="0" eaLnBrk="1" latinLnBrk="0" hangingPunct="1">
              <a:spcBef>
                <a:spcPct val="20000"/>
              </a:spcBef>
              <a:buFont typeface="Arial" panose="020B0604020202020204" pitchFamily="34" charset="0"/>
              <a:buNone/>
              <a:defRPr sz="12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1714500" indent="0" algn="ctr" defTabSz="914400" rtl="0" eaLnBrk="1" latinLnBrk="0" hangingPunct="1">
              <a:spcBef>
                <a:spcPct val="20000"/>
              </a:spcBef>
              <a:buFont typeface="Arial" panose="020B0604020202020204" pitchFamily="34" charset="0"/>
              <a:buNone/>
              <a:defRPr sz="1200" kern="1200">
                <a:solidFill>
                  <a:schemeClr val="tx1"/>
                </a:solidFill>
                <a:latin typeface="+mn-lt"/>
                <a:ea typeface="+mn-ea"/>
                <a:cs typeface="+mn-cs"/>
              </a:defRPr>
            </a:lvl6pPr>
            <a:lvl7pPr marL="2057400" indent="0" algn="ctr" defTabSz="914400" rtl="0" eaLnBrk="1" latinLnBrk="0" hangingPunct="1">
              <a:spcBef>
                <a:spcPct val="20000"/>
              </a:spcBef>
              <a:buFont typeface="Arial" panose="020B0604020202020204" pitchFamily="34" charset="0"/>
              <a:buNone/>
              <a:defRPr sz="1200" kern="1200">
                <a:solidFill>
                  <a:schemeClr val="tx1"/>
                </a:solidFill>
                <a:latin typeface="+mn-lt"/>
                <a:ea typeface="+mn-ea"/>
                <a:cs typeface="+mn-cs"/>
              </a:defRPr>
            </a:lvl7pPr>
            <a:lvl8pPr marL="2400300" indent="0" algn="ctr" defTabSz="914400" rtl="0" eaLnBrk="1" latinLnBrk="0" hangingPunct="1">
              <a:spcBef>
                <a:spcPct val="20000"/>
              </a:spcBef>
              <a:buFont typeface="Arial" panose="020B0604020202020204" pitchFamily="34" charset="0"/>
              <a:buNone/>
              <a:defRPr sz="1200" kern="1200">
                <a:solidFill>
                  <a:schemeClr val="tx1"/>
                </a:solidFill>
                <a:latin typeface="+mn-lt"/>
                <a:ea typeface="+mn-ea"/>
                <a:cs typeface="+mn-cs"/>
              </a:defRPr>
            </a:lvl8pPr>
            <a:lvl9pPr marL="2743200" indent="0" algn="ctr" defTabSz="914400" rtl="0" eaLnBrk="1" latinLnBrk="0" hangingPunct="1">
              <a:spcBef>
                <a:spcPct val="20000"/>
              </a:spcBef>
              <a:buFont typeface="Arial" panose="020B0604020202020204" pitchFamily="34" charset="0"/>
              <a:buNone/>
              <a:defRPr sz="1200" kern="1200">
                <a:solidFill>
                  <a:schemeClr val="tx1"/>
                </a:solidFill>
                <a:latin typeface="+mn-lt"/>
                <a:ea typeface="+mn-ea"/>
                <a:cs typeface="+mn-cs"/>
              </a:defRPr>
            </a:lvl9pPr>
          </a:lstStyle>
          <a:p>
            <a:pPr lvl="0" algn="ctr">
              <a:defRPr/>
            </a:pPr>
            <a:r>
              <a:rPr lang="en-ZA" sz="2000" b="1" dirty="0">
                <a:solidFill>
                  <a:sysClr val="windowText" lastClr="000000">
                    <a:lumMod val="75000"/>
                    <a:lumOff val="25000"/>
                  </a:sysClr>
                </a:solidFill>
                <a:latin typeface="Book Antiqua" panose="02040602050305030304" pitchFamily="18" charset="0"/>
                <a:hlinkClick r:id="rId6"/>
              </a:rPr>
              <a:t>leap4fnssacoordination@cirad.fr</a:t>
            </a:r>
            <a:endParaRPr lang="en-ZA" sz="2000" b="1" dirty="0">
              <a:solidFill>
                <a:sysClr val="windowText" lastClr="000000">
                  <a:lumMod val="75000"/>
                  <a:lumOff val="25000"/>
                </a:sysClr>
              </a:solidFill>
              <a:latin typeface="Book Antiqua" panose="02040602050305030304" pitchFamily="18" charset="0"/>
            </a:endParaRPr>
          </a:p>
          <a:p>
            <a:pPr lvl="0" algn="ctr">
              <a:defRPr/>
            </a:pPr>
            <a:r>
              <a:rPr lang="en-ZA" sz="2000" dirty="0">
                <a:solidFill>
                  <a:sysClr val="windowText" lastClr="000000">
                    <a:lumMod val="75000"/>
                    <a:lumOff val="25000"/>
                  </a:sysClr>
                </a:solidFill>
                <a:latin typeface="Book Antiqua" panose="02040602050305030304" pitchFamily="18" charset="0"/>
                <a:hlinkClick r:id="rId7"/>
              </a:rPr>
              <a:t>info@leap4fnssa.eu</a:t>
            </a:r>
            <a:endParaRPr lang="en-ZA" sz="2000" dirty="0">
              <a:solidFill>
                <a:sysClr val="windowText" lastClr="000000">
                  <a:lumMod val="75000"/>
                  <a:lumOff val="25000"/>
                </a:sysClr>
              </a:solidFill>
              <a:latin typeface="Book Antiqua" panose="02040602050305030304" pitchFamily="18" charset="0"/>
            </a:endParaRPr>
          </a:p>
          <a:p>
            <a:pPr algn="ctr">
              <a:spcBef>
                <a:spcPts val="2400"/>
              </a:spcBef>
            </a:pPr>
            <a:r>
              <a:rPr lang="fr-FR" sz="2000" b="1" dirty="0">
                <a:latin typeface="Book Antiqua" panose="02040602050305030304" pitchFamily="18" charset="0"/>
              </a:rPr>
              <a:t>Visit our website</a:t>
            </a:r>
            <a:r>
              <a:rPr lang="fr-FR" sz="2000" dirty="0">
                <a:latin typeface="Book Antiqua" panose="02040602050305030304" pitchFamily="18" charset="0"/>
              </a:rPr>
              <a:t>:</a:t>
            </a:r>
          </a:p>
          <a:p>
            <a:pPr lvl="0" algn="ctr"/>
            <a:r>
              <a:rPr lang="fr-FR" sz="2000" b="1" dirty="0">
                <a:solidFill>
                  <a:srgbClr val="243F90"/>
                </a:solidFill>
                <a:latin typeface="Book Antiqua" panose="02040602050305030304" pitchFamily="18" charset="0"/>
              </a:rPr>
              <a:t>www.leap4fnssa.eu</a:t>
            </a:r>
          </a:p>
          <a:p>
            <a:pPr algn="ctr" defTabSz="914377">
              <a:defRPr/>
            </a:pPr>
            <a:endParaRPr lang="en-ZA" dirty="0">
              <a:solidFill>
                <a:sysClr val="windowText" lastClr="000000">
                  <a:lumMod val="75000"/>
                  <a:lumOff val="25000"/>
                </a:sysClr>
              </a:solidFill>
              <a:latin typeface="+mn-lt"/>
            </a:endParaRPr>
          </a:p>
        </p:txBody>
      </p:sp>
    </p:spTree>
    <p:extLst>
      <p:ext uri="{BB962C8B-B14F-4D97-AF65-F5344CB8AC3E}">
        <p14:creationId xmlns:p14="http://schemas.microsoft.com/office/powerpoint/2010/main" val="2406812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CC748-C1A6-49E4-AD93-A912A86918C2}"/>
              </a:ext>
            </a:extLst>
          </p:cNvPr>
          <p:cNvSpPr>
            <a:spLocks noGrp="1"/>
          </p:cNvSpPr>
          <p:nvPr>
            <p:ph type="title"/>
          </p:nvPr>
        </p:nvSpPr>
        <p:spPr>
          <a:xfrm>
            <a:off x="1745673" y="1444789"/>
            <a:ext cx="9608127" cy="706129"/>
          </a:xfrm>
        </p:spPr>
        <p:txBody>
          <a:bodyPr>
            <a:noAutofit/>
          </a:bodyPr>
          <a:lstStyle/>
          <a:p>
            <a:pPr algn="ctr"/>
            <a:r>
              <a:rPr lang="en-US" sz="2800" b="1" dirty="0">
                <a:latin typeface="Book Antiqua" panose="02040602050305030304" pitchFamily="18" charset="0"/>
              </a:rPr>
              <a:t>Synthesis of the presentation</a:t>
            </a:r>
            <a:endParaRPr lang="en-US" sz="3600" b="1" dirty="0">
              <a:latin typeface="Book Antiqua" panose="02040602050305030304" pitchFamily="18" charset="0"/>
            </a:endParaRPr>
          </a:p>
        </p:txBody>
      </p:sp>
      <p:sp>
        <p:nvSpPr>
          <p:cNvPr id="3" name="Content Placeholder 2">
            <a:extLst>
              <a:ext uri="{FF2B5EF4-FFF2-40B4-BE49-F238E27FC236}">
                <a16:creationId xmlns:a16="http://schemas.microsoft.com/office/drawing/2014/main" id="{89C66DBD-E33C-4A27-BB3C-A571F814DCA4}"/>
              </a:ext>
            </a:extLst>
          </p:cNvPr>
          <p:cNvSpPr>
            <a:spLocks noGrp="1"/>
          </p:cNvSpPr>
          <p:nvPr>
            <p:ph idx="1"/>
          </p:nvPr>
        </p:nvSpPr>
        <p:spPr>
          <a:xfrm>
            <a:off x="1004454" y="2323803"/>
            <a:ext cx="10269682" cy="4014652"/>
          </a:xfrm>
        </p:spPr>
        <p:txBody>
          <a:bodyPr>
            <a:normAutofit fontScale="92500" lnSpcReduction="10000"/>
          </a:bodyPr>
          <a:lstStyle/>
          <a:p>
            <a:pPr marL="342900" marR="0" lvl="0" indent="-342900" algn="just">
              <a:lnSpc>
                <a:spcPct val="107000"/>
              </a:lnSpc>
              <a:spcBef>
                <a:spcPts val="600"/>
              </a:spcBef>
              <a:spcAft>
                <a:spcPts val="600"/>
              </a:spcAft>
              <a:buFont typeface="Symbol" panose="05050102010706020507" pitchFamily="18" charset="2"/>
              <a:buChar char=""/>
            </a:pPr>
            <a:r>
              <a:rPr lang="en-US" sz="2400" b="1" dirty="0">
                <a:latin typeface="Book Antiqua" panose="02040602050305030304" pitchFamily="18" charset="0"/>
              </a:rPr>
              <a:t>It is important to establish a bi-continental IRC platform to support the implementation of the existing EU-AU Roadmap on FNSSA</a:t>
            </a:r>
          </a:p>
          <a:p>
            <a:pPr marL="342900" marR="0" lvl="0" indent="-342900" algn="just">
              <a:lnSpc>
                <a:spcPct val="107000"/>
              </a:lnSpc>
              <a:spcBef>
                <a:spcPts val="600"/>
              </a:spcBef>
              <a:spcAft>
                <a:spcPts val="600"/>
              </a:spcAft>
              <a:buFont typeface="Symbol" panose="05050102010706020507" pitchFamily="18" charset="2"/>
              <a:buChar char=""/>
            </a:pPr>
            <a:r>
              <a:rPr lang="en-US" sz="2400" b="1" dirty="0">
                <a:latin typeface="Book Antiqua" panose="02040602050305030304" pitchFamily="18" charset="0"/>
              </a:rPr>
              <a:t>The IRC seems to be flexible structure that can be adaptable to the potential changes that can happen in the AU-EU partnerships </a:t>
            </a:r>
          </a:p>
          <a:p>
            <a:pPr marL="342900" marR="0" lvl="0" indent="-342900" algn="just">
              <a:lnSpc>
                <a:spcPct val="107000"/>
              </a:lnSpc>
              <a:spcBef>
                <a:spcPts val="600"/>
              </a:spcBef>
              <a:spcAft>
                <a:spcPts val="600"/>
              </a:spcAft>
              <a:buFont typeface="Symbol" panose="05050102010706020507" pitchFamily="18" charset="2"/>
              <a:buChar char=""/>
            </a:pPr>
            <a:r>
              <a:rPr lang="en-US" sz="2400" b="1" dirty="0">
                <a:latin typeface="Book Antiqua" panose="02040602050305030304" pitchFamily="18" charset="0"/>
              </a:rPr>
              <a:t>The EU-AU platform should be inclusive, equitable and balanced between AU and EU stakeholders</a:t>
            </a:r>
          </a:p>
          <a:p>
            <a:pPr marL="342900" marR="0" lvl="0" indent="-342900" algn="just">
              <a:lnSpc>
                <a:spcPct val="107000"/>
              </a:lnSpc>
              <a:spcBef>
                <a:spcPts val="600"/>
              </a:spcBef>
              <a:spcAft>
                <a:spcPts val="600"/>
              </a:spcAft>
              <a:buFont typeface="Symbol" panose="05050102010706020507" pitchFamily="18" charset="2"/>
              <a:buChar char=""/>
            </a:pPr>
            <a:r>
              <a:rPr lang="en-GB" sz="2400" b="1" dirty="0">
                <a:effectLst/>
                <a:latin typeface="Book Antiqua" panose="02040602050305030304" pitchFamily="18" charset="0"/>
                <a:ea typeface="Calibri" panose="020F0502020204030204" pitchFamily="34" charset="0"/>
                <a:cs typeface="Calibri" panose="020F0502020204030204" pitchFamily="34" charset="0"/>
              </a:rPr>
              <a:t>Stakeholders should be engaged from the design stage, instead of waiting for the Platform launch </a:t>
            </a:r>
          </a:p>
          <a:p>
            <a:pPr marL="342900" marR="0" lvl="0" indent="-342900" algn="just">
              <a:lnSpc>
                <a:spcPct val="107000"/>
              </a:lnSpc>
              <a:spcBef>
                <a:spcPts val="600"/>
              </a:spcBef>
              <a:spcAft>
                <a:spcPts val="600"/>
              </a:spcAft>
              <a:buFont typeface="Symbol" panose="05050102010706020507" pitchFamily="18" charset="2"/>
              <a:buChar char=""/>
            </a:pPr>
            <a:r>
              <a:rPr lang="en-US" sz="2400" b="1" dirty="0">
                <a:latin typeface="Book Antiqua" panose="02040602050305030304" pitchFamily="18" charset="0"/>
              </a:rPr>
              <a:t>The most important criteria of sustainability of the IRC will be its demonstration of the value added in supporting the HLPD </a:t>
            </a:r>
          </a:p>
        </p:txBody>
      </p:sp>
      <p:sp>
        <p:nvSpPr>
          <p:cNvPr id="4" name="Rectangle 3">
            <a:extLst>
              <a:ext uri="{FF2B5EF4-FFF2-40B4-BE49-F238E27FC236}">
                <a16:creationId xmlns:a16="http://schemas.microsoft.com/office/drawing/2014/main" id="{C2FFEE69-4E06-4541-89ED-9FD6B26D9EBF}"/>
              </a:ext>
            </a:extLst>
          </p:cNvPr>
          <p:cNvSpPr>
            <a:spLocks noChangeArrowheads="1"/>
          </p:cNvSpPr>
          <p:nvPr/>
        </p:nvSpPr>
        <p:spPr bwMode="auto">
          <a:xfrm>
            <a:off x="54539" y="6458772"/>
            <a:ext cx="5868144" cy="26161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tabLst>
                <a:tab pos="450850" algn="l"/>
              </a:tabLst>
              <a:defRPr>
                <a:solidFill>
                  <a:schemeClr val="tx1"/>
                </a:solidFill>
                <a:latin typeface="Arial" panose="020B0604020202020204" pitchFamily="34" charset="0"/>
              </a:defRPr>
            </a:lvl1pPr>
            <a:lvl2pPr eaLnBrk="0" fontAlgn="base" hangingPunct="0">
              <a:spcBef>
                <a:spcPct val="0"/>
              </a:spcBef>
              <a:spcAft>
                <a:spcPct val="0"/>
              </a:spcAft>
              <a:tabLst>
                <a:tab pos="450850" algn="l"/>
              </a:tabLst>
              <a:defRPr>
                <a:solidFill>
                  <a:schemeClr val="tx1"/>
                </a:solidFill>
                <a:latin typeface="Arial" panose="020B0604020202020204" pitchFamily="34" charset="0"/>
              </a:defRPr>
            </a:lvl2pPr>
            <a:lvl3pPr eaLnBrk="0" fontAlgn="base" hangingPunct="0">
              <a:spcBef>
                <a:spcPct val="0"/>
              </a:spcBef>
              <a:spcAft>
                <a:spcPct val="0"/>
              </a:spcAft>
              <a:tabLst>
                <a:tab pos="450850" algn="l"/>
              </a:tabLst>
              <a:defRPr>
                <a:solidFill>
                  <a:schemeClr val="tx1"/>
                </a:solidFill>
                <a:latin typeface="Arial" panose="020B0604020202020204" pitchFamily="34" charset="0"/>
              </a:defRPr>
            </a:lvl3pPr>
            <a:lvl4pPr eaLnBrk="0" fontAlgn="base" hangingPunct="0">
              <a:spcBef>
                <a:spcPct val="0"/>
              </a:spcBef>
              <a:spcAft>
                <a:spcPct val="0"/>
              </a:spcAft>
              <a:tabLst>
                <a:tab pos="450850" algn="l"/>
              </a:tabLst>
              <a:defRPr>
                <a:solidFill>
                  <a:schemeClr val="tx1"/>
                </a:solidFill>
                <a:latin typeface="Arial" panose="020B0604020202020204" pitchFamily="34" charset="0"/>
              </a:defRPr>
            </a:lvl4pPr>
            <a:lvl5pPr eaLnBrk="0" fontAlgn="base" hangingPunct="0">
              <a:spcBef>
                <a:spcPct val="0"/>
              </a:spcBef>
              <a:spcAft>
                <a:spcPct val="0"/>
              </a:spcAft>
              <a:tabLst>
                <a:tab pos="450850" algn="l"/>
              </a:tabLst>
              <a:defRPr>
                <a:solidFill>
                  <a:schemeClr val="tx1"/>
                </a:solidFill>
                <a:latin typeface="Arial" panose="020B0604020202020204" pitchFamily="34" charset="0"/>
              </a:defRPr>
            </a:lvl5pPr>
            <a:lvl6pPr eaLnBrk="0" fontAlgn="base" hangingPunct="0">
              <a:spcBef>
                <a:spcPct val="0"/>
              </a:spcBef>
              <a:spcAft>
                <a:spcPct val="0"/>
              </a:spcAft>
              <a:tabLst>
                <a:tab pos="450850" algn="l"/>
              </a:tabLst>
              <a:defRPr>
                <a:solidFill>
                  <a:schemeClr val="tx1"/>
                </a:solidFill>
                <a:latin typeface="Arial" panose="020B0604020202020204" pitchFamily="34" charset="0"/>
              </a:defRPr>
            </a:lvl6pPr>
            <a:lvl7pPr eaLnBrk="0" fontAlgn="base" hangingPunct="0">
              <a:spcBef>
                <a:spcPct val="0"/>
              </a:spcBef>
              <a:spcAft>
                <a:spcPct val="0"/>
              </a:spcAft>
              <a:tabLst>
                <a:tab pos="450850" algn="l"/>
              </a:tabLst>
              <a:defRPr>
                <a:solidFill>
                  <a:schemeClr val="tx1"/>
                </a:solidFill>
                <a:latin typeface="Arial" panose="020B0604020202020204" pitchFamily="34" charset="0"/>
              </a:defRPr>
            </a:lvl7pPr>
            <a:lvl8pPr eaLnBrk="0" fontAlgn="base" hangingPunct="0">
              <a:spcBef>
                <a:spcPct val="0"/>
              </a:spcBef>
              <a:spcAft>
                <a:spcPct val="0"/>
              </a:spcAft>
              <a:tabLst>
                <a:tab pos="450850" algn="l"/>
              </a:tabLst>
              <a:defRPr>
                <a:solidFill>
                  <a:schemeClr val="tx1"/>
                </a:solidFill>
                <a:latin typeface="Arial" panose="020B0604020202020204" pitchFamily="34" charset="0"/>
              </a:defRPr>
            </a:lvl8pPr>
            <a:lvl9pPr eaLnBrk="0" fontAlgn="base" hangingPunct="0">
              <a:spcBef>
                <a:spcPct val="0"/>
              </a:spcBef>
              <a:spcAft>
                <a:spcPct val="0"/>
              </a:spcAft>
              <a:tabLst>
                <a:tab pos="450850" algn="l"/>
              </a:tabLst>
              <a:defRPr>
                <a:solidFill>
                  <a:schemeClr val="tx1"/>
                </a:solidFill>
                <a:latin typeface="Arial" panose="020B0604020202020204" pitchFamily="34" charset="0"/>
              </a:defRPr>
            </a:lvl9pPr>
          </a:lstStyle>
          <a:p>
            <a:pPr marL="92075" lvl="0" indent="0">
              <a:defRPr/>
            </a:pPr>
            <a:r>
              <a:rPr lang="fr-FR" sz="1100" dirty="0">
                <a:solidFill>
                  <a:srgbClr val="003685"/>
                </a:solidFill>
                <a:latin typeface="Book Antiqua" panose="02040602050305030304" pitchFamily="18" charset="0"/>
                <a:cs typeface="Times New Roman" panose="02020603050405020304" pitchFamily="18" charset="0"/>
              </a:rPr>
              <a:t>AU-EU International </a:t>
            </a:r>
            <a:r>
              <a:rPr lang="en-GB" sz="1100" dirty="0">
                <a:solidFill>
                  <a:srgbClr val="003685"/>
                </a:solidFill>
                <a:latin typeface="Book Antiqua" panose="02040602050305030304" pitchFamily="18" charset="0"/>
                <a:cs typeface="Times New Roman" panose="02020603050405020304" pitchFamily="18" charset="0"/>
              </a:rPr>
              <a:t>Research</a:t>
            </a:r>
            <a:r>
              <a:rPr lang="fr-FR" sz="1100" dirty="0">
                <a:solidFill>
                  <a:srgbClr val="003685"/>
                </a:solidFill>
                <a:latin typeface="Book Antiqua" panose="02040602050305030304" pitchFamily="18" charset="0"/>
                <a:cs typeface="Times New Roman" panose="02020603050405020304" pitchFamily="18" charset="0"/>
              </a:rPr>
              <a:t> Consortium Platform for R&amp;I on FNSSA</a:t>
            </a:r>
            <a:endParaRPr kumimoji="0" lang="en-US" altLang="fr-FR" sz="1100" i="0" u="none" strike="noStrike" kern="1200" cap="none" spc="0" normalizeH="0" baseline="0" noProof="0" dirty="0">
              <a:ln>
                <a:noFill/>
              </a:ln>
              <a:solidFill>
                <a:srgbClr val="003685"/>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5187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89616" y="1681367"/>
            <a:ext cx="6774287" cy="5045356"/>
          </a:xfrm>
        </p:spPr>
        <p:txBody>
          <a:bodyPr>
            <a:noAutofit/>
          </a:bodyPr>
          <a:lstStyle/>
          <a:p>
            <a:pPr algn="just"/>
            <a:r>
              <a:rPr lang="en-US" sz="1800" dirty="0">
                <a:latin typeface="Book Antiqua" panose="02040602050305030304" pitchFamily="18" charset="0"/>
              </a:rPr>
              <a:t>Jonas Musabwa Mugabe works for the Forum for Agricultural Research in Africa (FARA) as the Lead Specialist for the Research, Policy and Investment (</a:t>
            </a:r>
            <a:r>
              <a:rPr lang="en-US" sz="1800" dirty="0" err="1">
                <a:latin typeface="Book Antiqua" panose="02040602050305030304" pitchFamily="18" charset="0"/>
              </a:rPr>
              <a:t>RPIn</a:t>
            </a:r>
            <a:r>
              <a:rPr lang="en-US" sz="1800" dirty="0">
                <a:latin typeface="Book Antiqua" panose="02040602050305030304" pitchFamily="18" charset="0"/>
              </a:rPr>
              <a:t>). He also worked as the </a:t>
            </a:r>
            <a:r>
              <a:rPr lang="en-US" sz="1800" b="1" dirty="0">
                <a:latin typeface="Book Antiqua" panose="02040602050305030304" pitchFamily="18" charset="0"/>
              </a:rPr>
              <a:t>Manager</a:t>
            </a:r>
            <a:r>
              <a:rPr lang="en-US" sz="1800" dirty="0">
                <a:latin typeface="Book Antiqua" panose="02040602050305030304" pitchFamily="18" charset="0"/>
              </a:rPr>
              <a:t> of the Platform for African-European Partnerships in Agricultural Research for Development (</a:t>
            </a:r>
            <a:r>
              <a:rPr lang="en-US" sz="1800" b="1" dirty="0">
                <a:latin typeface="Book Antiqua" panose="02040602050305030304" pitchFamily="18" charset="0"/>
              </a:rPr>
              <a:t>PAEPARD</a:t>
            </a:r>
            <a:r>
              <a:rPr lang="en-US" sz="1800" dirty="0">
                <a:latin typeface="Book Antiqua" panose="02040602050305030304" pitchFamily="18" charset="0"/>
              </a:rPr>
              <a:t>). </a:t>
            </a:r>
          </a:p>
          <a:p>
            <a:pPr algn="just"/>
            <a:r>
              <a:rPr lang="en-US" sz="1800" dirty="0">
                <a:latin typeface="Book Antiqua" panose="02040602050305030304" pitchFamily="18" charset="0"/>
              </a:rPr>
              <a:t>Prior to joining FARA in 2010, Jonas Mugabe was working in Rwanda as the </a:t>
            </a:r>
            <a:r>
              <a:rPr lang="en-US" sz="1800" b="1" dirty="0">
                <a:latin typeface="Book Antiqua" panose="02040602050305030304" pitchFamily="18" charset="0"/>
              </a:rPr>
              <a:t>Deputy Director General for Research</a:t>
            </a:r>
            <a:r>
              <a:rPr lang="en-US" sz="1800" dirty="0">
                <a:latin typeface="Book Antiqua" panose="02040602050305030304" pitchFamily="18" charset="0"/>
              </a:rPr>
              <a:t> at the </a:t>
            </a:r>
            <a:r>
              <a:rPr lang="en-US" sz="1800" b="1" dirty="0" err="1">
                <a:latin typeface="Book Antiqua" panose="02040602050305030304" pitchFamily="18" charset="0"/>
              </a:rPr>
              <a:t>Institut</a:t>
            </a:r>
            <a:r>
              <a:rPr lang="en-US" sz="1800" b="1" dirty="0">
                <a:latin typeface="Book Antiqua" panose="02040602050305030304" pitchFamily="18" charset="0"/>
              </a:rPr>
              <a:t> des Sciences Agronomies du Rwanda-ISAR</a:t>
            </a:r>
            <a:r>
              <a:rPr lang="en-US" sz="1800" dirty="0">
                <a:latin typeface="Book Antiqua" panose="02040602050305030304" pitchFamily="18" charset="0"/>
              </a:rPr>
              <a:t> (today Rwanda Agricultural Board-RAB). </a:t>
            </a:r>
          </a:p>
          <a:p>
            <a:pPr algn="just"/>
            <a:r>
              <a:rPr lang="en-US" sz="1800" dirty="0">
                <a:latin typeface="Book Antiqua" panose="02040602050305030304" pitchFamily="18" charset="0"/>
              </a:rPr>
              <a:t>Jonas Mugabe taught for a decade at the </a:t>
            </a:r>
            <a:r>
              <a:rPr lang="en-US" sz="1800" b="1" dirty="0">
                <a:latin typeface="Book Antiqua" panose="02040602050305030304" pitchFamily="18" charset="0"/>
              </a:rPr>
              <a:t>Faculty of Agriculture</a:t>
            </a:r>
            <a:r>
              <a:rPr lang="en-US" sz="1800" dirty="0">
                <a:latin typeface="Book Antiqua" panose="02040602050305030304" pitchFamily="18" charset="0"/>
              </a:rPr>
              <a:t> at the </a:t>
            </a:r>
            <a:r>
              <a:rPr lang="en-US" sz="1800" b="1" dirty="0">
                <a:latin typeface="Book Antiqua" panose="02040602050305030304" pitchFamily="18" charset="0"/>
              </a:rPr>
              <a:t>National University of Rwanda-NUR</a:t>
            </a:r>
            <a:r>
              <a:rPr lang="en-US" sz="1800" dirty="0">
                <a:latin typeface="Book Antiqua" panose="02040602050305030304" pitchFamily="18" charset="0"/>
              </a:rPr>
              <a:t> (today University of Rwanda) from 1995 to 2005. </a:t>
            </a:r>
          </a:p>
          <a:p>
            <a:pPr algn="just"/>
            <a:r>
              <a:rPr lang="en-US" sz="1800" dirty="0">
                <a:latin typeface="Book Antiqua" panose="02040602050305030304" pitchFamily="18" charset="0"/>
              </a:rPr>
              <a:t>Jonas Mugabe holds an MSc and PhD in Agricultural Economics from </a:t>
            </a:r>
            <a:r>
              <a:rPr lang="en-US" sz="1800" dirty="0" err="1">
                <a:latin typeface="Book Antiqua" panose="02040602050305030304" pitchFamily="18" charset="0"/>
              </a:rPr>
              <a:t>Universite</a:t>
            </a:r>
            <a:r>
              <a:rPr lang="en-US" sz="1800" dirty="0">
                <a:latin typeface="Book Antiqua" panose="02040602050305030304" pitchFamily="18" charset="0"/>
              </a:rPr>
              <a:t> </a:t>
            </a:r>
            <a:r>
              <a:rPr lang="en-US" sz="1800" dirty="0" err="1">
                <a:latin typeface="Book Antiqua" panose="02040602050305030304" pitchFamily="18" charset="0"/>
              </a:rPr>
              <a:t>Catholique</a:t>
            </a:r>
            <a:r>
              <a:rPr lang="en-US" sz="1800" dirty="0">
                <a:latin typeface="Book Antiqua" panose="02040602050305030304" pitchFamily="18" charset="0"/>
              </a:rPr>
              <a:t> de Louvain and </a:t>
            </a:r>
            <a:r>
              <a:rPr lang="en-US" sz="1800" dirty="0" err="1">
                <a:latin typeface="Book Antiqua" panose="02040602050305030304" pitchFamily="18" charset="0"/>
              </a:rPr>
              <a:t>Faculte</a:t>
            </a:r>
            <a:r>
              <a:rPr lang="en-US" sz="1800" dirty="0">
                <a:latin typeface="Book Antiqua" panose="02040602050305030304" pitchFamily="18" charset="0"/>
              </a:rPr>
              <a:t> </a:t>
            </a:r>
            <a:r>
              <a:rPr lang="en-US" sz="1800" dirty="0" err="1">
                <a:latin typeface="Book Antiqua" panose="02040602050305030304" pitchFamily="18" charset="0"/>
              </a:rPr>
              <a:t>Universitaire</a:t>
            </a:r>
            <a:r>
              <a:rPr lang="en-US" sz="1800" dirty="0">
                <a:latin typeface="Book Antiqua" panose="02040602050305030304" pitchFamily="18" charset="0"/>
              </a:rPr>
              <a:t> des Sciences </a:t>
            </a:r>
            <a:r>
              <a:rPr lang="en-US" sz="1800" dirty="0" err="1">
                <a:latin typeface="Book Antiqua" panose="02040602050305030304" pitchFamily="18" charset="0"/>
              </a:rPr>
              <a:t>Agronomiques</a:t>
            </a:r>
            <a:r>
              <a:rPr lang="en-US" sz="1800" dirty="0">
                <a:latin typeface="Book Antiqua" panose="02040602050305030304" pitchFamily="18" charset="0"/>
              </a:rPr>
              <a:t> de Gembloux (Belgium), respectively. He also holds another MSc in Environment Management from </a:t>
            </a:r>
            <a:r>
              <a:rPr lang="en-US" sz="1800" dirty="0" err="1">
                <a:latin typeface="Book Antiqua" panose="02040602050305030304" pitchFamily="18" charset="0"/>
              </a:rPr>
              <a:t>Universite</a:t>
            </a:r>
            <a:r>
              <a:rPr lang="en-US" sz="1800" dirty="0">
                <a:latin typeface="Book Antiqua" panose="02040602050305030304" pitchFamily="18" charset="0"/>
              </a:rPr>
              <a:t> Senghor </a:t>
            </a:r>
            <a:r>
              <a:rPr lang="en-US" sz="1800" dirty="0" err="1">
                <a:latin typeface="Book Antiqua" panose="02040602050305030304" pitchFamily="18" charset="0"/>
              </a:rPr>
              <a:t>d’Alexandrie</a:t>
            </a:r>
            <a:r>
              <a:rPr lang="en-US" sz="1800" dirty="0">
                <a:latin typeface="Book Antiqua" panose="02040602050305030304" pitchFamily="18" charset="0"/>
              </a:rPr>
              <a:t> (Egypt). </a:t>
            </a:r>
          </a:p>
        </p:txBody>
      </p:sp>
      <p:sp>
        <p:nvSpPr>
          <p:cNvPr id="6" name="Title 3"/>
          <p:cNvSpPr txBox="1">
            <a:spLocks/>
          </p:cNvSpPr>
          <p:nvPr/>
        </p:nvSpPr>
        <p:spPr>
          <a:xfrm>
            <a:off x="1857152" y="1558858"/>
            <a:ext cx="251451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144893"/>
                </a:solidFill>
              </a:rPr>
              <a:t>Jonas Mugabe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6227" y="3074949"/>
            <a:ext cx="1271016" cy="1508760"/>
          </a:xfrm>
          <a:prstGeom prst="rect">
            <a:avLst/>
          </a:prstGeom>
        </p:spPr>
      </p:pic>
    </p:spTree>
    <p:extLst>
      <p:ext uri="{BB962C8B-B14F-4D97-AF65-F5344CB8AC3E}">
        <p14:creationId xmlns:p14="http://schemas.microsoft.com/office/powerpoint/2010/main" val="1272164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4DEEC-772C-4594-9D7D-FA9FA09A6BA8}"/>
              </a:ext>
            </a:extLst>
          </p:cNvPr>
          <p:cNvSpPr>
            <a:spLocks noGrp="1"/>
          </p:cNvSpPr>
          <p:nvPr>
            <p:ph type="title"/>
          </p:nvPr>
        </p:nvSpPr>
        <p:spPr>
          <a:xfrm>
            <a:off x="2556164" y="1714953"/>
            <a:ext cx="7148945" cy="1325563"/>
          </a:xfrm>
        </p:spPr>
        <p:txBody>
          <a:bodyPr>
            <a:normAutofit/>
          </a:bodyPr>
          <a:lstStyle/>
          <a:p>
            <a:pPr algn="ctr"/>
            <a:r>
              <a:rPr lang="en-US" sz="4000" b="1" dirty="0">
                <a:latin typeface="Book Antiqua" panose="02040602050305030304" pitchFamily="18" charset="0"/>
              </a:rPr>
              <a:t>Outline </a:t>
            </a:r>
          </a:p>
        </p:txBody>
      </p:sp>
      <p:sp>
        <p:nvSpPr>
          <p:cNvPr id="3" name="Content Placeholder 2">
            <a:extLst>
              <a:ext uri="{FF2B5EF4-FFF2-40B4-BE49-F238E27FC236}">
                <a16:creationId xmlns:a16="http://schemas.microsoft.com/office/drawing/2014/main" id="{87140FAE-54F7-4FF2-9778-756F7124467F}"/>
              </a:ext>
            </a:extLst>
          </p:cNvPr>
          <p:cNvSpPr>
            <a:spLocks noGrp="1"/>
          </p:cNvSpPr>
          <p:nvPr>
            <p:ph idx="1"/>
          </p:nvPr>
        </p:nvSpPr>
        <p:spPr>
          <a:xfrm>
            <a:off x="1413164" y="2743200"/>
            <a:ext cx="8988136" cy="3433763"/>
          </a:xfrm>
        </p:spPr>
        <p:txBody>
          <a:bodyPr/>
          <a:lstStyle/>
          <a:p>
            <a:pPr marL="514350" indent="-514350">
              <a:buAutoNum type="arabicPeriod"/>
            </a:pPr>
            <a:r>
              <a:rPr lang="en-US" sz="3200" b="1" dirty="0"/>
              <a:t>Why an IRC in AU-EU R&amp;I Partnership in FNSSA?</a:t>
            </a:r>
          </a:p>
          <a:p>
            <a:pPr marL="514350" indent="-514350">
              <a:buAutoNum type="arabicPeriod"/>
            </a:pPr>
            <a:r>
              <a:rPr lang="en-US" sz="3200" b="1" dirty="0"/>
              <a:t>What an IRC is? </a:t>
            </a:r>
          </a:p>
          <a:p>
            <a:pPr marL="514350" indent="-514350">
              <a:buFont typeface="Arial" panose="020B0604020202020204" pitchFamily="34" charset="0"/>
              <a:buAutoNum type="arabicPeriod"/>
            </a:pPr>
            <a:r>
              <a:rPr lang="en-US" sz="3200" b="1" dirty="0"/>
              <a:t>Criteria of the IRC</a:t>
            </a:r>
          </a:p>
          <a:p>
            <a:pPr marL="514350" indent="-514350">
              <a:buAutoNum type="arabicPeriod"/>
            </a:pPr>
            <a:r>
              <a:rPr lang="en-US" sz="3200" b="1" dirty="0"/>
              <a:t>Services of the IRC?</a:t>
            </a:r>
          </a:p>
          <a:p>
            <a:pPr marL="514350" indent="-514350">
              <a:buAutoNum type="arabicPeriod"/>
            </a:pPr>
            <a:r>
              <a:rPr lang="en-US" sz="3200" b="1" dirty="0"/>
              <a:t>Approach to building the IRC</a:t>
            </a:r>
          </a:p>
          <a:p>
            <a:pPr marL="514350" indent="-514350">
              <a:buAutoNum type="arabicPeriod"/>
            </a:pPr>
            <a:r>
              <a:rPr lang="en-US" sz="3200" b="1" dirty="0"/>
              <a:t>Sustainability of an IRC  </a:t>
            </a:r>
          </a:p>
          <a:p>
            <a:pPr marL="514350" indent="-514350">
              <a:buAutoNum type="arabicPeriod"/>
            </a:pPr>
            <a:endParaRPr lang="en-US" dirty="0"/>
          </a:p>
        </p:txBody>
      </p:sp>
      <p:sp>
        <p:nvSpPr>
          <p:cNvPr id="5" name="Rectangle 4">
            <a:extLst>
              <a:ext uri="{FF2B5EF4-FFF2-40B4-BE49-F238E27FC236}">
                <a16:creationId xmlns:a16="http://schemas.microsoft.com/office/drawing/2014/main" id="{639F7392-3450-409C-8D43-7A20BE9B81B1}"/>
              </a:ext>
            </a:extLst>
          </p:cNvPr>
          <p:cNvSpPr>
            <a:spLocks noChangeArrowheads="1"/>
          </p:cNvSpPr>
          <p:nvPr/>
        </p:nvSpPr>
        <p:spPr bwMode="auto">
          <a:xfrm>
            <a:off x="165785" y="6505536"/>
            <a:ext cx="5868144" cy="26161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tabLst>
                <a:tab pos="450850" algn="l"/>
              </a:tabLst>
              <a:defRPr>
                <a:solidFill>
                  <a:schemeClr val="tx1"/>
                </a:solidFill>
                <a:latin typeface="Arial" panose="020B0604020202020204" pitchFamily="34" charset="0"/>
              </a:defRPr>
            </a:lvl1pPr>
            <a:lvl2pPr eaLnBrk="0" fontAlgn="base" hangingPunct="0">
              <a:spcBef>
                <a:spcPct val="0"/>
              </a:spcBef>
              <a:spcAft>
                <a:spcPct val="0"/>
              </a:spcAft>
              <a:tabLst>
                <a:tab pos="450850" algn="l"/>
              </a:tabLst>
              <a:defRPr>
                <a:solidFill>
                  <a:schemeClr val="tx1"/>
                </a:solidFill>
                <a:latin typeface="Arial" panose="020B0604020202020204" pitchFamily="34" charset="0"/>
              </a:defRPr>
            </a:lvl2pPr>
            <a:lvl3pPr eaLnBrk="0" fontAlgn="base" hangingPunct="0">
              <a:spcBef>
                <a:spcPct val="0"/>
              </a:spcBef>
              <a:spcAft>
                <a:spcPct val="0"/>
              </a:spcAft>
              <a:tabLst>
                <a:tab pos="450850" algn="l"/>
              </a:tabLst>
              <a:defRPr>
                <a:solidFill>
                  <a:schemeClr val="tx1"/>
                </a:solidFill>
                <a:latin typeface="Arial" panose="020B0604020202020204" pitchFamily="34" charset="0"/>
              </a:defRPr>
            </a:lvl3pPr>
            <a:lvl4pPr eaLnBrk="0" fontAlgn="base" hangingPunct="0">
              <a:spcBef>
                <a:spcPct val="0"/>
              </a:spcBef>
              <a:spcAft>
                <a:spcPct val="0"/>
              </a:spcAft>
              <a:tabLst>
                <a:tab pos="450850" algn="l"/>
              </a:tabLst>
              <a:defRPr>
                <a:solidFill>
                  <a:schemeClr val="tx1"/>
                </a:solidFill>
                <a:latin typeface="Arial" panose="020B0604020202020204" pitchFamily="34" charset="0"/>
              </a:defRPr>
            </a:lvl4pPr>
            <a:lvl5pPr eaLnBrk="0" fontAlgn="base" hangingPunct="0">
              <a:spcBef>
                <a:spcPct val="0"/>
              </a:spcBef>
              <a:spcAft>
                <a:spcPct val="0"/>
              </a:spcAft>
              <a:tabLst>
                <a:tab pos="450850" algn="l"/>
              </a:tabLst>
              <a:defRPr>
                <a:solidFill>
                  <a:schemeClr val="tx1"/>
                </a:solidFill>
                <a:latin typeface="Arial" panose="020B0604020202020204" pitchFamily="34" charset="0"/>
              </a:defRPr>
            </a:lvl5pPr>
            <a:lvl6pPr eaLnBrk="0" fontAlgn="base" hangingPunct="0">
              <a:spcBef>
                <a:spcPct val="0"/>
              </a:spcBef>
              <a:spcAft>
                <a:spcPct val="0"/>
              </a:spcAft>
              <a:tabLst>
                <a:tab pos="450850" algn="l"/>
              </a:tabLst>
              <a:defRPr>
                <a:solidFill>
                  <a:schemeClr val="tx1"/>
                </a:solidFill>
                <a:latin typeface="Arial" panose="020B0604020202020204" pitchFamily="34" charset="0"/>
              </a:defRPr>
            </a:lvl6pPr>
            <a:lvl7pPr eaLnBrk="0" fontAlgn="base" hangingPunct="0">
              <a:spcBef>
                <a:spcPct val="0"/>
              </a:spcBef>
              <a:spcAft>
                <a:spcPct val="0"/>
              </a:spcAft>
              <a:tabLst>
                <a:tab pos="450850" algn="l"/>
              </a:tabLst>
              <a:defRPr>
                <a:solidFill>
                  <a:schemeClr val="tx1"/>
                </a:solidFill>
                <a:latin typeface="Arial" panose="020B0604020202020204" pitchFamily="34" charset="0"/>
              </a:defRPr>
            </a:lvl7pPr>
            <a:lvl8pPr eaLnBrk="0" fontAlgn="base" hangingPunct="0">
              <a:spcBef>
                <a:spcPct val="0"/>
              </a:spcBef>
              <a:spcAft>
                <a:spcPct val="0"/>
              </a:spcAft>
              <a:tabLst>
                <a:tab pos="450850" algn="l"/>
              </a:tabLst>
              <a:defRPr>
                <a:solidFill>
                  <a:schemeClr val="tx1"/>
                </a:solidFill>
                <a:latin typeface="Arial" panose="020B0604020202020204" pitchFamily="34" charset="0"/>
              </a:defRPr>
            </a:lvl8pPr>
            <a:lvl9pPr eaLnBrk="0" fontAlgn="base" hangingPunct="0">
              <a:spcBef>
                <a:spcPct val="0"/>
              </a:spcBef>
              <a:spcAft>
                <a:spcPct val="0"/>
              </a:spcAft>
              <a:tabLst>
                <a:tab pos="450850" algn="l"/>
              </a:tabLst>
              <a:defRPr>
                <a:solidFill>
                  <a:schemeClr val="tx1"/>
                </a:solidFill>
                <a:latin typeface="Arial" panose="020B0604020202020204" pitchFamily="34" charset="0"/>
              </a:defRPr>
            </a:lvl9pPr>
          </a:lstStyle>
          <a:p>
            <a:pPr marL="92075" lvl="0" indent="0">
              <a:defRPr/>
            </a:pPr>
            <a:r>
              <a:rPr lang="fr-FR" sz="1100" dirty="0">
                <a:solidFill>
                  <a:srgbClr val="003685"/>
                </a:solidFill>
                <a:latin typeface="Book Antiqua" panose="02040602050305030304" pitchFamily="18" charset="0"/>
                <a:cs typeface="Times New Roman" panose="02020603050405020304" pitchFamily="18" charset="0"/>
              </a:rPr>
              <a:t>AU-EU International </a:t>
            </a:r>
            <a:r>
              <a:rPr lang="en-GB" sz="1100" dirty="0">
                <a:solidFill>
                  <a:srgbClr val="003685"/>
                </a:solidFill>
                <a:latin typeface="Book Antiqua" panose="02040602050305030304" pitchFamily="18" charset="0"/>
                <a:cs typeface="Times New Roman" panose="02020603050405020304" pitchFamily="18" charset="0"/>
              </a:rPr>
              <a:t>Research</a:t>
            </a:r>
            <a:r>
              <a:rPr lang="fr-FR" sz="1100" dirty="0">
                <a:solidFill>
                  <a:srgbClr val="003685"/>
                </a:solidFill>
                <a:latin typeface="Book Antiqua" panose="02040602050305030304" pitchFamily="18" charset="0"/>
                <a:cs typeface="Times New Roman" panose="02020603050405020304" pitchFamily="18" charset="0"/>
              </a:rPr>
              <a:t> Consortium Platform for R&amp;I on FNSSA</a:t>
            </a:r>
            <a:endParaRPr kumimoji="0" lang="en-US" altLang="fr-FR" sz="1100" i="0" u="none" strike="noStrike" kern="1200" cap="none" spc="0" normalizeH="0" baseline="0" noProof="0" dirty="0">
              <a:ln>
                <a:noFill/>
              </a:ln>
              <a:solidFill>
                <a:srgbClr val="003685"/>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60426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50669-8BCA-4CB2-A519-C0EBFEA55636}"/>
              </a:ext>
            </a:extLst>
          </p:cNvPr>
          <p:cNvSpPr>
            <a:spLocks noGrp="1"/>
          </p:cNvSpPr>
          <p:nvPr>
            <p:ph type="title"/>
          </p:nvPr>
        </p:nvSpPr>
        <p:spPr>
          <a:xfrm>
            <a:off x="668215" y="1475963"/>
            <a:ext cx="11207262" cy="1325563"/>
          </a:xfrm>
        </p:spPr>
        <p:txBody>
          <a:bodyPr>
            <a:noAutofit/>
          </a:bodyPr>
          <a:lstStyle/>
          <a:p>
            <a:pPr algn="ctr"/>
            <a:br>
              <a:rPr lang="en-US" sz="3600" b="1" dirty="0">
                <a:latin typeface="Book Antiqua" panose="02040602050305030304" pitchFamily="18" charset="0"/>
              </a:rPr>
            </a:br>
            <a:r>
              <a:rPr lang="en-US" sz="3600" b="1" dirty="0">
                <a:latin typeface="Book Antiqua" panose="02040602050305030304" pitchFamily="18" charset="0"/>
              </a:rPr>
              <a:t>1. Why an </a:t>
            </a:r>
            <a:r>
              <a:rPr lang="en-US" sz="3600" b="1" dirty="0">
                <a:solidFill>
                  <a:srgbClr val="FF0000"/>
                </a:solidFill>
                <a:latin typeface="Book Antiqua" panose="02040602050305030304" pitchFamily="18" charset="0"/>
              </a:rPr>
              <a:t>International Research Consortium (IRC) </a:t>
            </a:r>
            <a:r>
              <a:rPr lang="en-US" sz="3600" b="1" dirty="0">
                <a:latin typeface="Book Antiqua" panose="02040602050305030304" pitchFamily="18" charset="0"/>
              </a:rPr>
              <a:t>in AU-EU R&amp;I Partnership in FNSSA?</a:t>
            </a:r>
            <a:br>
              <a:rPr lang="en-US" sz="3600" b="1" dirty="0">
                <a:latin typeface="Book Antiqua" panose="02040602050305030304" pitchFamily="18" charset="0"/>
              </a:rPr>
            </a:br>
            <a:endParaRPr lang="en-US" sz="3600" dirty="0">
              <a:latin typeface="Book Antiqua" panose="02040602050305030304" pitchFamily="18" charset="0"/>
            </a:endParaRPr>
          </a:p>
        </p:txBody>
      </p:sp>
      <p:sp>
        <p:nvSpPr>
          <p:cNvPr id="3" name="Content Placeholder 2">
            <a:extLst>
              <a:ext uri="{FF2B5EF4-FFF2-40B4-BE49-F238E27FC236}">
                <a16:creationId xmlns:a16="http://schemas.microsoft.com/office/drawing/2014/main" id="{DE0DF804-2206-4FAB-BB44-86C595E957E5}"/>
              </a:ext>
            </a:extLst>
          </p:cNvPr>
          <p:cNvSpPr>
            <a:spLocks noGrp="1"/>
          </p:cNvSpPr>
          <p:nvPr>
            <p:ph idx="1"/>
          </p:nvPr>
        </p:nvSpPr>
        <p:spPr>
          <a:xfrm>
            <a:off x="841664" y="2874520"/>
            <a:ext cx="10318172" cy="3892625"/>
          </a:xfrm>
        </p:spPr>
        <p:txBody>
          <a:bodyPr>
            <a:normAutofit fontScale="25000" lnSpcReduction="20000"/>
          </a:bodyPr>
          <a:lstStyle/>
          <a:p>
            <a:pPr marL="0" marR="0" lvl="0" indent="0" algn="just" defTabSz="457200" rtl="0" eaLnBrk="1" fontAlgn="auto" latinLnBrk="0" hangingPunct="1">
              <a:lnSpc>
                <a:spcPct val="100000"/>
              </a:lnSpc>
              <a:spcBef>
                <a:spcPts val="0"/>
              </a:spcBef>
              <a:spcAft>
                <a:spcPts val="0"/>
              </a:spcAft>
              <a:buClr>
                <a:srgbClr val="92D050"/>
              </a:buClr>
              <a:buSzTx/>
              <a:buFontTx/>
              <a:buNone/>
              <a:tabLst/>
              <a:defRPr/>
            </a:pPr>
            <a:r>
              <a:rPr lang="en-US" sz="8000" b="1" dirty="0">
                <a:solidFill>
                  <a:prstClr val="black"/>
                </a:solidFill>
                <a:latin typeface="Book Antiqua" panose="02040602050305030304" pitchFamily="18" charset="0"/>
                <a:ea typeface="Calibri" panose="020F0502020204030204" pitchFamily="34" charset="0"/>
                <a:cs typeface="Times New Roman" panose="02020603050405020304" pitchFamily="18" charset="0"/>
              </a:rPr>
              <a:t>1. </a:t>
            </a:r>
            <a:r>
              <a:rPr kumimoji="0" lang="en-US" sz="8000" b="1" i="0" u="sng" strike="noStrike" kern="1200" cap="none" spc="0" normalizeH="0" baseline="0" noProof="0" dirty="0">
                <a:ln>
                  <a:noFill/>
                </a:ln>
                <a:solidFill>
                  <a:prstClr val="black"/>
                </a:solidFill>
                <a:effectLst/>
                <a:uLnTx/>
                <a:uFillTx/>
                <a:latin typeface="Book Antiqua" panose="02040602050305030304" pitchFamily="18" charset="0"/>
                <a:ea typeface="Calibri" panose="020F0502020204030204" pitchFamily="34" charset="0"/>
                <a:cs typeface="Times New Roman" panose="02020603050405020304" pitchFamily="18" charset="0"/>
              </a:rPr>
              <a:t>A contract agreement obligation </a:t>
            </a:r>
            <a:r>
              <a:rPr kumimoji="0" lang="en-US" sz="8000" b="1" i="0" u="none" strike="noStrike" kern="1200" cap="none" spc="0" normalizeH="0" baseline="0" noProof="0" dirty="0">
                <a:ln>
                  <a:noFill/>
                </a:ln>
                <a:solidFill>
                  <a:prstClr val="black"/>
                </a:solidFill>
                <a:effectLst/>
                <a:uLnTx/>
                <a:uFillTx/>
                <a:latin typeface="Book Antiqua" panose="02040602050305030304" pitchFamily="18" charset="0"/>
                <a:ea typeface="Calibri" panose="020F0502020204030204" pitchFamily="34" charset="0"/>
                <a:cs typeface="Times New Roman" panose="02020603050405020304" pitchFamily="18" charset="0"/>
              </a:rPr>
              <a:t>which stipulates that the project objective and expected impact is to :</a:t>
            </a:r>
          </a:p>
          <a:p>
            <a:pPr marL="0" marR="0" lvl="0" indent="0" algn="l" defTabSz="457200" rtl="0" eaLnBrk="1" fontAlgn="auto" latinLnBrk="0" hangingPunct="1">
              <a:lnSpc>
                <a:spcPct val="100000"/>
              </a:lnSpc>
              <a:spcBef>
                <a:spcPts val="0"/>
              </a:spcBef>
              <a:spcAft>
                <a:spcPts val="0"/>
              </a:spcAft>
              <a:buClr>
                <a:srgbClr val="92D050"/>
              </a:buClr>
              <a:buSzTx/>
              <a:buFontTx/>
              <a:buNone/>
              <a:tabLst/>
              <a:defRPr/>
            </a:pPr>
            <a:endParaRPr kumimoji="0" lang="en-US" sz="8000" b="0" i="0" u="none" strike="noStrike" kern="1200" cap="none" spc="0" normalizeH="0" baseline="0" noProof="0" dirty="0">
              <a:ln>
                <a:noFill/>
              </a:ln>
              <a:solidFill>
                <a:prstClr val="black"/>
              </a:solidFill>
              <a:effectLst/>
              <a:uLnTx/>
              <a:uFillTx/>
              <a:latin typeface="Book Antiqua" panose="02040602050305030304" pitchFamily="18" charset="0"/>
              <a:ea typeface="Calibri" panose="020F0502020204030204" pitchFamily="34" charset="0"/>
              <a:cs typeface="Times New Roman" panose="02020603050405020304" pitchFamily="18" charset="0"/>
            </a:endParaRPr>
          </a:p>
          <a:p>
            <a:pPr marL="533400" marR="0" lvl="0" indent="-533400" algn="just" defTabSz="457200" rtl="0" eaLnBrk="1" fontAlgn="auto" latinLnBrk="0" hangingPunct="1">
              <a:lnSpc>
                <a:spcPct val="100000"/>
              </a:lnSpc>
              <a:spcBef>
                <a:spcPts val="0"/>
              </a:spcBef>
              <a:spcAft>
                <a:spcPts val="0"/>
              </a:spcAft>
              <a:buClr>
                <a:srgbClr val="92D050"/>
              </a:buClr>
              <a:buSzTx/>
              <a:buFontTx/>
              <a:buNone/>
              <a:tabLst/>
              <a:defRPr/>
            </a:pPr>
            <a:r>
              <a:rPr kumimoji="0" lang="en-US" sz="8000" b="1" i="0" u="none" strike="noStrike" kern="1200" cap="none" spc="0" normalizeH="0" baseline="0" noProof="0" dirty="0">
                <a:ln>
                  <a:noFill/>
                </a:ln>
                <a:solidFill>
                  <a:srgbClr val="0000CC"/>
                </a:solidFill>
                <a:effectLst/>
                <a:uLnTx/>
                <a:uFillTx/>
                <a:latin typeface="Book Antiqua" panose="02040602050305030304" pitchFamily="18" charset="0"/>
                <a:cs typeface="Times New Roman" panose="02020603050405020304" pitchFamily="18" charset="0"/>
              </a:rPr>
              <a:t> “establish a sustainable structure, or platform, for the efficient and coherent implementation of the EU-AU Research and Innovation Partnership as described in the FNSSA Roadmap”</a:t>
            </a:r>
          </a:p>
          <a:p>
            <a:pPr marL="533400" marR="0" lvl="0" indent="-533400" algn="just" defTabSz="457200" rtl="0" eaLnBrk="1" fontAlgn="auto" latinLnBrk="0" hangingPunct="1">
              <a:lnSpc>
                <a:spcPct val="100000"/>
              </a:lnSpc>
              <a:spcBef>
                <a:spcPts val="0"/>
              </a:spcBef>
              <a:spcAft>
                <a:spcPts val="0"/>
              </a:spcAft>
              <a:buClr>
                <a:srgbClr val="92D050"/>
              </a:buClr>
              <a:buSzTx/>
              <a:buFontTx/>
              <a:buNone/>
              <a:tabLst/>
              <a:defRPr/>
            </a:pPr>
            <a:endParaRPr kumimoji="0" lang="en-US" sz="8000" b="1" i="0" u="none" strike="noStrike" kern="1200" cap="none" spc="0" normalizeH="0" baseline="0" noProof="0" dirty="0">
              <a:ln>
                <a:noFill/>
              </a:ln>
              <a:solidFill>
                <a:srgbClr val="0000CC"/>
              </a:solidFill>
              <a:effectLst/>
              <a:uLnTx/>
              <a:uFillTx/>
              <a:latin typeface="Book Antiqua" panose="02040602050305030304" pitchFamily="18" charset="0"/>
              <a:cs typeface="Times New Roman" panose="02020603050405020304" pitchFamily="18" charset="0"/>
            </a:endParaRPr>
          </a:p>
          <a:p>
            <a:pPr marL="533400" marR="0" lvl="0" indent="-533400" algn="just" defTabSz="457200" rtl="0" eaLnBrk="1" fontAlgn="auto" latinLnBrk="0" hangingPunct="1">
              <a:lnSpc>
                <a:spcPct val="100000"/>
              </a:lnSpc>
              <a:spcBef>
                <a:spcPts val="0"/>
              </a:spcBef>
              <a:spcAft>
                <a:spcPts val="0"/>
              </a:spcAft>
              <a:buClr>
                <a:srgbClr val="92D050"/>
              </a:buClr>
              <a:buSzTx/>
              <a:buFontTx/>
              <a:buNone/>
              <a:tabLst/>
              <a:defRPr/>
            </a:pPr>
            <a:r>
              <a:rPr lang="en-US" sz="8000" b="1" dirty="0">
                <a:latin typeface="Book Antiqua" panose="02040602050305030304" pitchFamily="18" charset="0"/>
                <a:cs typeface="Times New Roman" panose="02020603050405020304" pitchFamily="18" charset="0"/>
              </a:rPr>
              <a:t>2. </a:t>
            </a:r>
            <a:r>
              <a:rPr lang="en-US" sz="8000" b="1" dirty="0">
                <a:effectLst/>
                <a:latin typeface="Book Antiqua" panose="02040602050305030304" pitchFamily="18" charset="0"/>
                <a:ea typeface="Calibri" panose="020F0502020204030204" pitchFamily="34" charset="0"/>
                <a:cs typeface="Times New Roman" panose="02020603050405020304" pitchFamily="18" charset="0"/>
              </a:rPr>
              <a:t>The Platform will be a long-term knowledge management, communication and governance mechanism (which may be inspired by the Knowledge Management and Communication Framework proposed by LEAP4FNSSA) and could take the form of an International Research Consortium </a:t>
            </a:r>
          </a:p>
          <a:p>
            <a:pPr marL="533400" marR="0" lvl="0" indent="-533400" algn="just" defTabSz="457200" rtl="0" eaLnBrk="1" fontAlgn="auto" latinLnBrk="0" hangingPunct="1">
              <a:lnSpc>
                <a:spcPct val="100000"/>
              </a:lnSpc>
              <a:spcBef>
                <a:spcPts val="0"/>
              </a:spcBef>
              <a:spcAft>
                <a:spcPts val="0"/>
              </a:spcAft>
              <a:buClr>
                <a:srgbClr val="92D050"/>
              </a:buClr>
              <a:buSzTx/>
              <a:buFontTx/>
              <a:buNone/>
              <a:tabLst/>
              <a:defRPr/>
            </a:pPr>
            <a:endParaRPr lang="en-US" sz="9600" b="1" dirty="0">
              <a:latin typeface="Book Antiqua" panose="02040602050305030304" pitchFamily="18" charset="0"/>
              <a:cs typeface="Times New Roman" panose="02020603050405020304" pitchFamily="18" charset="0"/>
            </a:endParaRPr>
          </a:p>
          <a:p>
            <a:pPr marL="533400" marR="0" lvl="0" indent="-533400" algn="just" defTabSz="457200" rtl="0" eaLnBrk="1" fontAlgn="auto" latinLnBrk="0" hangingPunct="1">
              <a:lnSpc>
                <a:spcPct val="100000"/>
              </a:lnSpc>
              <a:spcBef>
                <a:spcPts val="0"/>
              </a:spcBef>
              <a:spcAft>
                <a:spcPts val="0"/>
              </a:spcAft>
              <a:buClr>
                <a:srgbClr val="92D050"/>
              </a:buClr>
              <a:buSzTx/>
              <a:buFontTx/>
              <a:buNone/>
              <a:tabLst/>
              <a:defRPr/>
            </a:pPr>
            <a:r>
              <a:rPr lang="en-US" sz="8000" b="1" dirty="0">
                <a:latin typeface="Book Antiqua" panose="02040602050305030304" pitchFamily="18" charset="0"/>
                <a:cs typeface="Times New Roman" panose="02020603050405020304" pitchFamily="18" charset="0"/>
              </a:rPr>
              <a:t>3. The structure of an IRC seems to be simple, flexible to accommodate changes in partnership over time. </a:t>
            </a:r>
            <a:endParaRPr kumimoji="0" lang="en-US" sz="8000" b="1" i="0" u="none" strike="noStrike" kern="1200" cap="none" spc="0" normalizeH="0" baseline="0" noProof="0" dirty="0">
              <a:ln>
                <a:noFill/>
              </a:ln>
              <a:effectLst/>
              <a:uLnTx/>
              <a:uFillTx/>
              <a:latin typeface="Book Antiqua" panose="02040602050305030304" pitchFamily="18" charset="0"/>
              <a:cs typeface="Times New Roman" panose="02020603050405020304" pitchFamily="18" charset="0"/>
            </a:endParaRPr>
          </a:p>
          <a:p>
            <a:pPr marL="533400" marR="0" lvl="0" indent="-533400" algn="l" defTabSz="457200" rtl="0" eaLnBrk="1" fontAlgn="auto" latinLnBrk="0" hangingPunct="1">
              <a:lnSpc>
                <a:spcPct val="100000"/>
              </a:lnSpc>
              <a:spcBef>
                <a:spcPts val="0"/>
              </a:spcBef>
              <a:spcAft>
                <a:spcPts val="0"/>
              </a:spcAft>
              <a:buClr>
                <a:srgbClr val="92D050"/>
              </a:buClr>
              <a:buSzTx/>
              <a:buFontTx/>
              <a:buNone/>
              <a:tabLst/>
              <a:defRPr/>
            </a:pPr>
            <a:endParaRPr kumimoji="0" lang="en-GB" sz="8000" b="0" i="0" u="none" strike="noStrike" kern="1200" cap="none" spc="0" normalizeH="0" baseline="0" noProof="0" dirty="0">
              <a:ln>
                <a:noFill/>
              </a:ln>
              <a:solidFill>
                <a:srgbClr val="0000CC"/>
              </a:solidFill>
              <a:effectLst/>
              <a:uLnTx/>
              <a:uFillTx/>
              <a:latin typeface="Book Antiqua" panose="02040602050305030304" pitchFamily="18" charset="0"/>
              <a:ea typeface="Calibri" panose="020F0502020204030204" pitchFamily="34" charset="0"/>
              <a:cs typeface="Times New Roman" panose="02020603050405020304" pitchFamily="18" charset="0"/>
            </a:endParaRPr>
          </a:p>
          <a:p>
            <a:endParaRPr lang="en-US" dirty="0"/>
          </a:p>
        </p:txBody>
      </p:sp>
      <p:sp>
        <p:nvSpPr>
          <p:cNvPr id="5" name="Rectangle 4">
            <a:extLst>
              <a:ext uri="{FF2B5EF4-FFF2-40B4-BE49-F238E27FC236}">
                <a16:creationId xmlns:a16="http://schemas.microsoft.com/office/drawing/2014/main" id="{81555F0F-7C33-4FC0-9A94-21F1E21F2713}"/>
              </a:ext>
            </a:extLst>
          </p:cNvPr>
          <p:cNvSpPr>
            <a:spLocks noChangeArrowheads="1"/>
          </p:cNvSpPr>
          <p:nvPr/>
        </p:nvSpPr>
        <p:spPr bwMode="auto">
          <a:xfrm>
            <a:off x="165785" y="6505536"/>
            <a:ext cx="5868144" cy="26161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tabLst>
                <a:tab pos="450850" algn="l"/>
              </a:tabLst>
              <a:defRPr>
                <a:solidFill>
                  <a:schemeClr val="tx1"/>
                </a:solidFill>
                <a:latin typeface="Arial" panose="020B0604020202020204" pitchFamily="34" charset="0"/>
              </a:defRPr>
            </a:lvl1pPr>
            <a:lvl2pPr eaLnBrk="0" fontAlgn="base" hangingPunct="0">
              <a:spcBef>
                <a:spcPct val="0"/>
              </a:spcBef>
              <a:spcAft>
                <a:spcPct val="0"/>
              </a:spcAft>
              <a:tabLst>
                <a:tab pos="450850" algn="l"/>
              </a:tabLst>
              <a:defRPr>
                <a:solidFill>
                  <a:schemeClr val="tx1"/>
                </a:solidFill>
                <a:latin typeface="Arial" panose="020B0604020202020204" pitchFamily="34" charset="0"/>
              </a:defRPr>
            </a:lvl2pPr>
            <a:lvl3pPr eaLnBrk="0" fontAlgn="base" hangingPunct="0">
              <a:spcBef>
                <a:spcPct val="0"/>
              </a:spcBef>
              <a:spcAft>
                <a:spcPct val="0"/>
              </a:spcAft>
              <a:tabLst>
                <a:tab pos="450850" algn="l"/>
              </a:tabLst>
              <a:defRPr>
                <a:solidFill>
                  <a:schemeClr val="tx1"/>
                </a:solidFill>
                <a:latin typeface="Arial" panose="020B0604020202020204" pitchFamily="34" charset="0"/>
              </a:defRPr>
            </a:lvl3pPr>
            <a:lvl4pPr eaLnBrk="0" fontAlgn="base" hangingPunct="0">
              <a:spcBef>
                <a:spcPct val="0"/>
              </a:spcBef>
              <a:spcAft>
                <a:spcPct val="0"/>
              </a:spcAft>
              <a:tabLst>
                <a:tab pos="450850" algn="l"/>
              </a:tabLst>
              <a:defRPr>
                <a:solidFill>
                  <a:schemeClr val="tx1"/>
                </a:solidFill>
                <a:latin typeface="Arial" panose="020B0604020202020204" pitchFamily="34" charset="0"/>
              </a:defRPr>
            </a:lvl4pPr>
            <a:lvl5pPr eaLnBrk="0" fontAlgn="base" hangingPunct="0">
              <a:spcBef>
                <a:spcPct val="0"/>
              </a:spcBef>
              <a:spcAft>
                <a:spcPct val="0"/>
              </a:spcAft>
              <a:tabLst>
                <a:tab pos="450850" algn="l"/>
              </a:tabLst>
              <a:defRPr>
                <a:solidFill>
                  <a:schemeClr val="tx1"/>
                </a:solidFill>
                <a:latin typeface="Arial" panose="020B0604020202020204" pitchFamily="34" charset="0"/>
              </a:defRPr>
            </a:lvl5pPr>
            <a:lvl6pPr eaLnBrk="0" fontAlgn="base" hangingPunct="0">
              <a:spcBef>
                <a:spcPct val="0"/>
              </a:spcBef>
              <a:spcAft>
                <a:spcPct val="0"/>
              </a:spcAft>
              <a:tabLst>
                <a:tab pos="450850" algn="l"/>
              </a:tabLst>
              <a:defRPr>
                <a:solidFill>
                  <a:schemeClr val="tx1"/>
                </a:solidFill>
                <a:latin typeface="Arial" panose="020B0604020202020204" pitchFamily="34" charset="0"/>
              </a:defRPr>
            </a:lvl6pPr>
            <a:lvl7pPr eaLnBrk="0" fontAlgn="base" hangingPunct="0">
              <a:spcBef>
                <a:spcPct val="0"/>
              </a:spcBef>
              <a:spcAft>
                <a:spcPct val="0"/>
              </a:spcAft>
              <a:tabLst>
                <a:tab pos="450850" algn="l"/>
              </a:tabLst>
              <a:defRPr>
                <a:solidFill>
                  <a:schemeClr val="tx1"/>
                </a:solidFill>
                <a:latin typeface="Arial" panose="020B0604020202020204" pitchFamily="34" charset="0"/>
              </a:defRPr>
            </a:lvl7pPr>
            <a:lvl8pPr eaLnBrk="0" fontAlgn="base" hangingPunct="0">
              <a:spcBef>
                <a:spcPct val="0"/>
              </a:spcBef>
              <a:spcAft>
                <a:spcPct val="0"/>
              </a:spcAft>
              <a:tabLst>
                <a:tab pos="450850" algn="l"/>
              </a:tabLst>
              <a:defRPr>
                <a:solidFill>
                  <a:schemeClr val="tx1"/>
                </a:solidFill>
                <a:latin typeface="Arial" panose="020B0604020202020204" pitchFamily="34" charset="0"/>
              </a:defRPr>
            </a:lvl8pPr>
            <a:lvl9pPr eaLnBrk="0" fontAlgn="base" hangingPunct="0">
              <a:spcBef>
                <a:spcPct val="0"/>
              </a:spcBef>
              <a:spcAft>
                <a:spcPct val="0"/>
              </a:spcAft>
              <a:tabLst>
                <a:tab pos="450850" algn="l"/>
              </a:tabLst>
              <a:defRPr>
                <a:solidFill>
                  <a:schemeClr val="tx1"/>
                </a:solidFill>
                <a:latin typeface="Arial" panose="020B0604020202020204" pitchFamily="34" charset="0"/>
              </a:defRPr>
            </a:lvl9pPr>
          </a:lstStyle>
          <a:p>
            <a:pPr marL="92075" lvl="0" indent="0">
              <a:defRPr/>
            </a:pPr>
            <a:r>
              <a:rPr lang="fr-FR" sz="1100" dirty="0">
                <a:solidFill>
                  <a:srgbClr val="003685"/>
                </a:solidFill>
                <a:latin typeface="Book Antiqua" panose="02040602050305030304" pitchFamily="18" charset="0"/>
                <a:cs typeface="Times New Roman" panose="02020603050405020304" pitchFamily="18" charset="0"/>
              </a:rPr>
              <a:t>AU-EU International Research Consortium Platform for R&amp;I on FNSSA</a:t>
            </a:r>
            <a:endParaRPr kumimoji="0" lang="en-US" altLang="fr-FR" sz="1100" i="0" u="none" strike="noStrike" kern="1200" cap="none" spc="0" normalizeH="0" baseline="0" noProof="0" dirty="0">
              <a:ln>
                <a:noFill/>
              </a:ln>
              <a:solidFill>
                <a:srgbClr val="003685"/>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37361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50669-8BCA-4CB2-A519-C0EBFEA55636}"/>
              </a:ext>
            </a:extLst>
          </p:cNvPr>
          <p:cNvSpPr>
            <a:spLocks noGrp="1"/>
          </p:cNvSpPr>
          <p:nvPr>
            <p:ph type="title"/>
          </p:nvPr>
        </p:nvSpPr>
        <p:spPr>
          <a:xfrm>
            <a:off x="2400300" y="1216072"/>
            <a:ext cx="7897092" cy="876319"/>
          </a:xfrm>
        </p:spPr>
        <p:txBody>
          <a:bodyPr>
            <a:noAutofit/>
          </a:bodyPr>
          <a:lstStyle/>
          <a:p>
            <a:pPr algn="ctr"/>
            <a:br>
              <a:rPr lang="en-US" sz="3600" b="1" dirty="0">
                <a:latin typeface="Book Antiqua" panose="02040602050305030304" pitchFamily="18" charset="0"/>
              </a:rPr>
            </a:br>
            <a:r>
              <a:rPr lang="en-US" sz="3600" b="1" dirty="0">
                <a:latin typeface="Book Antiqua" panose="02040602050305030304" pitchFamily="18" charset="0"/>
              </a:rPr>
              <a:t>2. What an IRC is? </a:t>
            </a:r>
            <a:r>
              <a:rPr lang="en-US" sz="2000" b="1" dirty="0">
                <a:latin typeface="Book Antiqua" panose="02040602050305030304" pitchFamily="18" charset="0"/>
              </a:rPr>
              <a:t>(1/2)</a:t>
            </a:r>
            <a:r>
              <a:rPr lang="en-US" sz="3600" b="1" dirty="0">
                <a:latin typeface="Book Antiqua" panose="02040602050305030304" pitchFamily="18" charset="0"/>
              </a:rPr>
              <a:t> </a:t>
            </a:r>
            <a:endParaRPr lang="en-US" sz="3600" dirty="0">
              <a:latin typeface="Book Antiqua" panose="02040602050305030304" pitchFamily="18" charset="0"/>
            </a:endParaRPr>
          </a:p>
        </p:txBody>
      </p:sp>
      <p:grpSp>
        <p:nvGrpSpPr>
          <p:cNvPr id="4" name="Groupe 16">
            <a:extLst>
              <a:ext uri="{FF2B5EF4-FFF2-40B4-BE49-F238E27FC236}">
                <a16:creationId xmlns:a16="http://schemas.microsoft.com/office/drawing/2014/main" id="{91293CFD-47BA-4C56-A77B-E0DED540B099}"/>
              </a:ext>
            </a:extLst>
          </p:cNvPr>
          <p:cNvGrpSpPr/>
          <p:nvPr/>
        </p:nvGrpSpPr>
        <p:grpSpPr>
          <a:xfrm>
            <a:off x="2503070" y="2244437"/>
            <a:ext cx="7461812" cy="4488872"/>
            <a:chOff x="1492893" y="2215813"/>
            <a:chExt cx="6158213" cy="3315337"/>
          </a:xfrm>
        </p:grpSpPr>
        <p:sp>
          <p:nvSpPr>
            <p:cNvPr id="5" name="Freeform 184">
              <a:extLst>
                <a:ext uri="{FF2B5EF4-FFF2-40B4-BE49-F238E27FC236}">
                  <a16:creationId xmlns:a16="http://schemas.microsoft.com/office/drawing/2014/main" id="{4DA4750B-EBBF-45BE-B872-71B47F2FCFDF}"/>
                </a:ext>
              </a:extLst>
            </p:cNvPr>
            <p:cNvSpPr>
              <a:spLocks/>
            </p:cNvSpPr>
            <p:nvPr/>
          </p:nvSpPr>
          <p:spPr bwMode="auto">
            <a:xfrm>
              <a:off x="2536424" y="2215813"/>
              <a:ext cx="80639" cy="994987"/>
            </a:xfrm>
            <a:custGeom>
              <a:avLst/>
              <a:gdLst>
                <a:gd name="T0" fmla="+- 0 2911 2784"/>
                <a:gd name="T1" fmla="*/ T0 w 127"/>
                <a:gd name="T2" fmla="+- 0 1385 -181"/>
                <a:gd name="T3" fmla="*/ 1385 h 1567"/>
                <a:gd name="T4" fmla="+- 0 2784 2784"/>
                <a:gd name="T5" fmla="*/ T4 w 127"/>
                <a:gd name="T6" fmla="+- 0 1218 -181"/>
                <a:gd name="T7" fmla="*/ 1218 h 1567"/>
                <a:gd name="T8" fmla="+- 0 2784 2784"/>
                <a:gd name="T9" fmla="*/ T8 w 127"/>
                <a:gd name="T10" fmla="+- 0 -181 -181"/>
                <a:gd name="T11" fmla="*/ -181 h 1567"/>
                <a:gd name="T12" fmla="+- 0 2911 2784"/>
                <a:gd name="T13" fmla="*/ T12 w 127"/>
                <a:gd name="T14" fmla="+- 0 -22 -181"/>
                <a:gd name="T15" fmla="*/ -22 h 1567"/>
                <a:gd name="T16" fmla="+- 0 2911 2784"/>
                <a:gd name="T17" fmla="*/ T16 w 127"/>
                <a:gd name="T18" fmla="+- 0 1385 -181"/>
                <a:gd name="T19" fmla="*/ 1385 h 1567"/>
              </a:gdLst>
              <a:ahLst/>
              <a:cxnLst>
                <a:cxn ang="0">
                  <a:pos x="T1" y="T3"/>
                </a:cxn>
                <a:cxn ang="0">
                  <a:pos x="T5" y="T7"/>
                </a:cxn>
                <a:cxn ang="0">
                  <a:pos x="T9" y="T11"/>
                </a:cxn>
                <a:cxn ang="0">
                  <a:pos x="T13" y="T15"/>
                </a:cxn>
                <a:cxn ang="0">
                  <a:pos x="T17" y="T19"/>
                </a:cxn>
              </a:cxnLst>
              <a:rect l="0" t="0" r="r" b="b"/>
              <a:pathLst>
                <a:path w="127" h="1567">
                  <a:moveTo>
                    <a:pt x="127" y="1566"/>
                  </a:moveTo>
                  <a:lnTo>
                    <a:pt x="0" y="1399"/>
                  </a:lnTo>
                  <a:lnTo>
                    <a:pt x="0" y="0"/>
                  </a:lnTo>
                  <a:lnTo>
                    <a:pt x="127" y="159"/>
                  </a:lnTo>
                  <a:lnTo>
                    <a:pt x="127" y="1566"/>
                  </a:lnTo>
                  <a:close/>
                </a:path>
              </a:pathLst>
            </a:custGeom>
            <a:solidFill>
              <a:srgbClr val="B4B5B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6" name="Picture 183">
              <a:extLst>
                <a:ext uri="{FF2B5EF4-FFF2-40B4-BE49-F238E27FC236}">
                  <a16:creationId xmlns:a16="http://schemas.microsoft.com/office/drawing/2014/main" id="{1D79907A-CE9A-4095-9F24-EDAA93BC44A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42585" y="2215813"/>
              <a:ext cx="1000685" cy="924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82">
              <a:extLst>
                <a:ext uri="{FF2B5EF4-FFF2-40B4-BE49-F238E27FC236}">
                  <a16:creationId xmlns:a16="http://schemas.microsoft.com/office/drawing/2014/main" id="{61EB2DF0-DC65-49BF-973E-2B26E1C55D1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15931" y="2315199"/>
              <a:ext cx="5035175" cy="893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85">
              <a:extLst>
                <a:ext uri="{FF2B5EF4-FFF2-40B4-BE49-F238E27FC236}">
                  <a16:creationId xmlns:a16="http://schemas.microsoft.com/office/drawing/2014/main" id="{167C768E-D587-4461-B950-39E3566D475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42585" y="3060590"/>
              <a:ext cx="544789" cy="324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1">
              <a:extLst>
                <a:ext uri="{FF2B5EF4-FFF2-40B4-BE49-F238E27FC236}">
                  <a16:creationId xmlns:a16="http://schemas.microsoft.com/office/drawing/2014/main" id="{56DFBB6D-DA22-4A0B-81B4-E0EEA9B23E7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75562" y="2444400"/>
              <a:ext cx="4539912" cy="542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e 34">
              <a:extLst>
                <a:ext uri="{FF2B5EF4-FFF2-40B4-BE49-F238E27FC236}">
                  <a16:creationId xmlns:a16="http://schemas.microsoft.com/office/drawing/2014/main" id="{D77A17D8-0516-4FFE-954D-146A5BC7C06F}"/>
                </a:ext>
              </a:extLst>
            </p:cNvPr>
            <p:cNvGrpSpPr/>
            <p:nvPr/>
          </p:nvGrpSpPr>
          <p:grpSpPr>
            <a:xfrm>
              <a:off x="1602216" y="2225752"/>
              <a:ext cx="872480" cy="877933"/>
              <a:chOff x="1602216" y="2225752"/>
              <a:chExt cx="872480" cy="877933"/>
            </a:xfrm>
          </p:grpSpPr>
          <p:sp>
            <p:nvSpPr>
              <p:cNvPr id="36" name="AutoShape 176">
                <a:extLst>
                  <a:ext uri="{FF2B5EF4-FFF2-40B4-BE49-F238E27FC236}">
                    <a16:creationId xmlns:a16="http://schemas.microsoft.com/office/drawing/2014/main" id="{6C90C15A-1C13-488F-8BCC-83562B5B95CB}"/>
                  </a:ext>
                </a:extLst>
              </p:cNvPr>
              <p:cNvSpPr>
                <a:spLocks/>
              </p:cNvSpPr>
              <p:nvPr/>
            </p:nvSpPr>
            <p:spPr bwMode="auto">
              <a:xfrm>
                <a:off x="2079258" y="2225752"/>
                <a:ext cx="260331" cy="704809"/>
              </a:xfrm>
              <a:custGeom>
                <a:avLst/>
                <a:gdLst>
                  <a:gd name="T0" fmla="+- 0 2092 2066"/>
                  <a:gd name="T1" fmla="*/ T0 w 410"/>
                  <a:gd name="T2" fmla="+- 0 944 -162"/>
                  <a:gd name="T3" fmla="*/ 944 h 1110"/>
                  <a:gd name="T4" fmla="+- 0 2071 2066"/>
                  <a:gd name="T5" fmla="*/ T4 w 410"/>
                  <a:gd name="T6" fmla="+- 0 925 -162"/>
                  <a:gd name="T7" fmla="*/ 925 h 1110"/>
                  <a:gd name="T8" fmla="+- 0 2066 2066"/>
                  <a:gd name="T9" fmla="*/ T8 w 410"/>
                  <a:gd name="T10" fmla="+- 0 672 -162"/>
                  <a:gd name="T11" fmla="*/ 672 h 1110"/>
                  <a:gd name="T12" fmla="+- 0 2067 2066"/>
                  <a:gd name="T13" fmla="*/ T12 w 410"/>
                  <a:gd name="T14" fmla="+- 0 666 -162"/>
                  <a:gd name="T15" fmla="*/ 666 h 1110"/>
                  <a:gd name="T16" fmla="+- 0 2068 2066"/>
                  <a:gd name="T17" fmla="*/ T16 w 410"/>
                  <a:gd name="T18" fmla="+- 0 591 -162"/>
                  <a:gd name="T19" fmla="*/ 591 h 1110"/>
                  <a:gd name="T20" fmla="+- 0 2070 2066"/>
                  <a:gd name="T21" fmla="*/ T20 w 410"/>
                  <a:gd name="T22" fmla="+- 0 568 -162"/>
                  <a:gd name="T23" fmla="*/ 568 h 1110"/>
                  <a:gd name="T24" fmla="+- 0 2095 2066"/>
                  <a:gd name="T25" fmla="*/ T24 w 410"/>
                  <a:gd name="T26" fmla="+- 0 524 -162"/>
                  <a:gd name="T27" fmla="*/ 524 h 1110"/>
                  <a:gd name="T28" fmla="+- 0 2103 2066"/>
                  <a:gd name="T29" fmla="*/ T28 w 410"/>
                  <a:gd name="T30" fmla="+- 0 513 -162"/>
                  <a:gd name="T31" fmla="*/ 513 h 1110"/>
                  <a:gd name="T32" fmla="+- 0 2107 2066"/>
                  <a:gd name="T33" fmla="*/ T32 w 410"/>
                  <a:gd name="T34" fmla="+- 0 485 -162"/>
                  <a:gd name="T35" fmla="*/ 485 h 1110"/>
                  <a:gd name="T36" fmla="+- 0 2377 2066"/>
                  <a:gd name="T37" fmla="*/ T36 w 410"/>
                  <a:gd name="T38" fmla="+- 0 -162 -162"/>
                  <a:gd name="T39" fmla="*/ -162 h 1110"/>
                  <a:gd name="T40" fmla="+- 0 2378 2066"/>
                  <a:gd name="T41" fmla="*/ T40 w 410"/>
                  <a:gd name="T42" fmla="+- 0 -24 -162"/>
                  <a:gd name="T43" fmla="*/ -24 h 1110"/>
                  <a:gd name="T44" fmla="+- 0 2380 2066"/>
                  <a:gd name="T45" fmla="*/ T44 w 410"/>
                  <a:gd name="T46" fmla="+- 0 341 -162"/>
                  <a:gd name="T47" fmla="*/ 341 h 1110"/>
                  <a:gd name="T48" fmla="+- 0 2380 2066"/>
                  <a:gd name="T49" fmla="*/ T48 w 410"/>
                  <a:gd name="T50" fmla="+- 0 389 -162"/>
                  <a:gd name="T51" fmla="*/ 389 h 1110"/>
                  <a:gd name="T52" fmla="+- 0 2381 2066"/>
                  <a:gd name="T53" fmla="*/ T52 w 410"/>
                  <a:gd name="T54" fmla="+- 0 436 -162"/>
                  <a:gd name="T55" fmla="*/ 436 h 1110"/>
                  <a:gd name="T56" fmla="+- 0 2379 2066"/>
                  <a:gd name="T57" fmla="*/ T56 w 410"/>
                  <a:gd name="T58" fmla="+- 0 457 -162"/>
                  <a:gd name="T59" fmla="*/ 457 h 1110"/>
                  <a:gd name="T60" fmla="+- 0 2388 2066"/>
                  <a:gd name="T61" fmla="*/ T60 w 410"/>
                  <a:gd name="T62" fmla="+- 0 489 -162"/>
                  <a:gd name="T63" fmla="*/ 489 h 1110"/>
                  <a:gd name="T64" fmla="+- 0 2420 2066"/>
                  <a:gd name="T65" fmla="*/ T64 w 410"/>
                  <a:gd name="T66" fmla="+- 0 527 -162"/>
                  <a:gd name="T67" fmla="*/ 527 h 1110"/>
                  <a:gd name="T68" fmla="+- 0 2446 2066"/>
                  <a:gd name="T69" fmla="*/ T68 w 410"/>
                  <a:gd name="T70" fmla="+- 0 549 -162"/>
                  <a:gd name="T71" fmla="*/ 549 h 1110"/>
                  <a:gd name="T72" fmla="+- 0 2462 2066"/>
                  <a:gd name="T73" fmla="*/ T72 w 410"/>
                  <a:gd name="T74" fmla="+- 0 566 -162"/>
                  <a:gd name="T75" fmla="*/ 566 h 1110"/>
                  <a:gd name="T76" fmla="+- 0 2472 2066"/>
                  <a:gd name="T77" fmla="*/ T76 w 410"/>
                  <a:gd name="T78" fmla="+- 0 589 -162"/>
                  <a:gd name="T79" fmla="*/ 589 h 1110"/>
                  <a:gd name="T80" fmla="+- 0 2475 2066"/>
                  <a:gd name="T81" fmla="*/ T80 w 410"/>
                  <a:gd name="T82" fmla="+- 0 616 -162"/>
                  <a:gd name="T83" fmla="*/ 616 h 1110"/>
                  <a:gd name="T84" fmla="+- 0 2408 2066"/>
                  <a:gd name="T85" fmla="*/ T84 w 410"/>
                  <a:gd name="T86" fmla="+- 0 630 -162"/>
                  <a:gd name="T87" fmla="*/ 630 h 1110"/>
                  <a:gd name="T88" fmla="+- 0 2409 2066"/>
                  <a:gd name="T89" fmla="*/ T88 w 410"/>
                  <a:gd name="T90" fmla="+- 0 704 -162"/>
                  <a:gd name="T91" fmla="*/ 704 h 1110"/>
                  <a:gd name="T92" fmla="+- 0 2322 2066"/>
                  <a:gd name="T93" fmla="*/ T92 w 410"/>
                  <a:gd name="T94" fmla="+- 0 801 -162"/>
                  <a:gd name="T95" fmla="*/ 801 h 1110"/>
                  <a:gd name="T96" fmla="+- 0 2237 2066"/>
                  <a:gd name="T97" fmla="*/ T96 w 410"/>
                  <a:gd name="T98" fmla="+- 0 802 -162"/>
                  <a:gd name="T99" fmla="*/ 802 h 1110"/>
                  <a:gd name="T100" fmla="+- 0 2147 2066"/>
                  <a:gd name="T101" fmla="*/ T100 w 410"/>
                  <a:gd name="T102" fmla="+- 0 803 -162"/>
                  <a:gd name="T103" fmla="*/ 803 h 1110"/>
                  <a:gd name="T104" fmla="+- 0 2145 2066"/>
                  <a:gd name="T105" fmla="*/ T104 w 410"/>
                  <a:gd name="T106" fmla="+- 0 925 -162"/>
                  <a:gd name="T107" fmla="*/ 925 h 1110"/>
                  <a:gd name="T108" fmla="+- 0 2124 2066"/>
                  <a:gd name="T109" fmla="*/ T108 w 410"/>
                  <a:gd name="T110" fmla="+- 0 944 -162"/>
                  <a:gd name="T111" fmla="*/ 944 h 1110"/>
                  <a:gd name="T112" fmla="+- 0 2370 2066"/>
                  <a:gd name="T113" fmla="*/ T112 w 410"/>
                  <a:gd name="T114" fmla="+- 0 946 -162"/>
                  <a:gd name="T115" fmla="*/ 946 h 1110"/>
                  <a:gd name="T116" fmla="+- 0 2342 2066"/>
                  <a:gd name="T117" fmla="*/ T116 w 410"/>
                  <a:gd name="T118" fmla="+- 0 935 -162"/>
                  <a:gd name="T119" fmla="*/ 935 h 1110"/>
                  <a:gd name="T120" fmla="+- 0 2329 2066"/>
                  <a:gd name="T121" fmla="*/ T120 w 410"/>
                  <a:gd name="T122" fmla="+- 0 909 -162"/>
                  <a:gd name="T123" fmla="*/ 909 h 1110"/>
                  <a:gd name="T124" fmla="+- 0 2410 2066"/>
                  <a:gd name="T125" fmla="*/ T124 w 410"/>
                  <a:gd name="T126" fmla="+- 0 801 -162"/>
                  <a:gd name="T127" fmla="*/ 801 h 1110"/>
                  <a:gd name="T128" fmla="+- 0 2407 2066"/>
                  <a:gd name="T129" fmla="*/ T128 w 410"/>
                  <a:gd name="T130" fmla="+- 0 923 -162"/>
                  <a:gd name="T131" fmla="*/ 923 h 1110"/>
                  <a:gd name="T132" fmla="+- 0 2386 2066"/>
                  <a:gd name="T133" fmla="*/ T132 w 410"/>
                  <a:gd name="T134" fmla="+- 0 943 -162"/>
                  <a:gd name="T135" fmla="*/ 943 h 1110"/>
                  <a:gd name="T136" fmla="+- 0 2283 2066"/>
                  <a:gd name="T137" fmla="*/ T136 w 410"/>
                  <a:gd name="T138" fmla="+- 0 946 -162"/>
                  <a:gd name="T139" fmla="*/ 946 h 1110"/>
                  <a:gd name="T140" fmla="+- 0 2255 2066"/>
                  <a:gd name="T141" fmla="*/ T140 w 410"/>
                  <a:gd name="T142" fmla="+- 0 936 -162"/>
                  <a:gd name="T143" fmla="*/ 936 h 1110"/>
                  <a:gd name="T144" fmla="+- 0 2243 2066"/>
                  <a:gd name="T145" fmla="*/ T144 w 410"/>
                  <a:gd name="T146" fmla="+- 0 909 -162"/>
                  <a:gd name="T147" fmla="*/ 909 h 1110"/>
                  <a:gd name="T148" fmla="+- 0 2322 2066"/>
                  <a:gd name="T149" fmla="*/ T148 w 410"/>
                  <a:gd name="T150" fmla="+- 0 802 -162"/>
                  <a:gd name="T151" fmla="*/ 802 h 1110"/>
                  <a:gd name="T152" fmla="+- 0 2320 2066"/>
                  <a:gd name="T153" fmla="*/ T152 w 410"/>
                  <a:gd name="T154" fmla="+- 0 923 -162"/>
                  <a:gd name="T155" fmla="*/ 923 h 1110"/>
                  <a:gd name="T156" fmla="+- 0 2299 2066"/>
                  <a:gd name="T157" fmla="*/ T156 w 410"/>
                  <a:gd name="T158" fmla="+- 0 943 -162"/>
                  <a:gd name="T159" fmla="*/ 943 h 1110"/>
                  <a:gd name="T160" fmla="+- 0 2198 2066"/>
                  <a:gd name="T161" fmla="*/ T160 w 410"/>
                  <a:gd name="T162" fmla="+- 0 947 -162"/>
                  <a:gd name="T163" fmla="*/ 947 h 1110"/>
                  <a:gd name="T164" fmla="+- 0 2169 2066"/>
                  <a:gd name="T165" fmla="*/ T164 w 410"/>
                  <a:gd name="T166" fmla="+- 0 936 -162"/>
                  <a:gd name="T167" fmla="*/ 936 h 1110"/>
                  <a:gd name="T168" fmla="+- 0 2157 2066"/>
                  <a:gd name="T169" fmla="*/ T168 w 410"/>
                  <a:gd name="T170" fmla="+- 0 910 -162"/>
                  <a:gd name="T171" fmla="*/ 910 h 1110"/>
                  <a:gd name="T172" fmla="+- 0 2237 2066"/>
                  <a:gd name="T173" fmla="*/ T172 w 410"/>
                  <a:gd name="T174" fmla="+- 0 803 -162"/>
                  <a:gd name="T175" fmla="*/ 803 h 1110"/>
                  <a:gd name="T176" fmla="+- 0 2235 2066"/>
                  <a:gd name="T177" fmla="*/ T176 w 410"/>
                  <a:gd name="T178" fmla="+- 0 924 -162"/>
                  <a:gd name="T179" fmla="*/ 924 h 1110"/>
                  <a:gd name="T180" fmla="+- 0 2213 2066"/>
                  <a:gd name="T181" fmla="*/ T180 w 410"/>
                  <a:gd name="T182" fmla="+- 0 944 -162"/>
                  <a:gd name="T183" fmla="*/ 944 h 111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Lst>
                <a:rect l="0" t="0" r="r" b="b"/>
                <a:pathLst>
                  <a:path w="410" h="1110">
                    <a:moveTo>
                      <a:pt x="43" y="1109"/>
                    </a:moveTo>
                    <a:lnTo>
                      <a:pt x="26" y="1106"/>
                    </a:lnTo>
                    <a:lnTo>
                      <a:pt x="14" y="1099"/>
                    </a:lnTo>
                    <a:lnTo>
                      <a:pt x="5" y="1087"/>
                    </a:lnTo>
                    <a:lnTo>
                      <a:pt x="2" y="1073"/>
                    </a:lnTo>
                    <a:lnTo>
                      <a:pt x="0" y="834"/>
                    </a:lnTo>
                    <a:lnTo>
                      <a:pt x="0" y="832"/>
                    </a:lnTo>
                    <a:lnTo>
                      <a:pt x="1" y="828"/>
                    </a:lnTo>
                    <a:lnTo>
                      <a:pt x="2" y="825"/>
                    </a:lnTo>
                    <a:lnTo>
                      <a:pt x="2" y="753"/>
                    </a:lnTo>
                    <a:lnTo>
                      <a:pt x="2" y="746"/>
                    </a:lnTo>
                    <a:lnTo>
                      <a:pt x="4" y="730"/>
                    </a:lnTo>
                    <a:lnTo>
                      <a:pt x="12" y="709"/>
                    </a:lnTo>
                    <a:lnTo>
                      <a:pt x="29" y="686"/>
                    </a:lnTo>
                    <a:lnTo>
                      <a:pt x="31" y="683"/>
                    </a:lnTo>
                    <a:lnTo>
                      <a:pt x="37" y="675"/>
                    </a:lnTo>
                    <a:lnTo>
                      <a:pt x="42" y="663"/>
                    </a:lnTo>
                    <a:lnTo>
                      <a:pt x="41" y="647"/>
                    </a:lnTo>
                    <a:lnTo>
                      <a:pt x="38" y="2"/>
                    </a:lnTo>
                    <a:lnTo>
                      <a:pt x="311" y="0"/>
                    </a:lnTo>
                    <a:lnTo>
                      <a:pt x="311" y="46"/>
                    </a:lnTo>
                    <a:lnTo>
                      <a:pt x="312" y="138"/>
                    </a:lnTo>
                    <a:lnTo>
                      <a:pt x="312" y="184"/>
                    </a:lnTo>
                    <a:lnTo>
                      <a:pt x="314" y="503"/>
                    </a:lnTo>
                    <a:lnTo>
                      <a:pt x="314" y="527"/>
                    </a:lnTo>
                    <a:lnTo>
                      <a:pt x="314" y="551"/>
                    </a:lnTo>
                    <a:lnTo>
                      <a:pt x="314" y="574"/>
                    </a:lnTo>
                    <a:lnTo>
                      <a:pt x="315" y="598"/>
                    </a:lnTo>
                    <a:lnTo>
                      <a:pt x="315" y="608"/>
                    </a:lnTo>
                    <a:lnTo>
                      <a:pt x="313" y="619"/>
                    </a:lnTo>
                    <a:lnTo>
                      <a:pt x="315" y="630"/>
                    </a:lnTo>
                    <a:lnTo>
                      <a:pt x="322" y="651"/>
                    </a:lnTo>
                    <a:lnTo>
                      <a:pt x="336" y="671"/>
                    </a:lnTo>
                    <a:lnTo>
                      <a:pt x="354" y="689"/>
                    </a:lnTo>
                    <a:lnTo>
                      <a:pt x="371" y="704"/>
                    </a:lnTo>
                    <a:lnTo>
                      <a:pt x="380" y="711"/>
                    </a:lnTo>
                    <a:lnTo>
                      <a:pt x="389" y="719"/>
                    </a:lnTo>
                    <a:lnTo>
                      <a:pt x="396" y="728"/>
                    </a:lnTo>
                    <a:lnTo>
                      <a:pt x="402" y="738"/>
                    </a:lnTo>
                    <a:lnTo>
                      <a:pt x="406" y="751"/>
                    </a:lnTo>
                    <a:lnTo>
                      <a:pt x="408" y="764"/>
                    </a:lnTo>
                    <a:lnTo>
                      <a:pt x="409" y="778"/>
                    </a:lnTo>
                    <a:lnTo>
                      <a:pt x="410" y="792"/>
                    </a:lnTo>
                    <a:lnTo>
                      <a:pt x="342" y="792"/>
                    </a:lnTo>
                    <a:lnTo>
                      <a:pt x="343" y="832"/>
                    </a:lnTo>
                    <a:lnTo>
                      <a:pt x="343" y="866"/>
                    </a:lnTo>
                    <a:lnTo>
                      <a:pt x="344" y="963"/>
                    </a:lnTo>
                    <a:lnTo>
                      <a:pt x="256" y="963"/>
                    </a:lnTo>
                    <a:lnTo>
                      <a:pt x="256" y="964"/>
                    </a:lnTo>
                    <a:lnTo>
                      <a:pt x="171" y="964"/>
                    </a:lnTo>
                    <a:lnTo>
                      <a:pt x="171" y="965"/>
                    </a:lnTo>
                    <a:lnTo>
                      <a:pt x="81" y="965"/>
                    </a:lnTo>
                    <a:lnTo>
                      <a:pt x="82" y="1072"/>
                    </a:lnTo>
                    <a:lnTo>
                      <a:pt x="79" y="1087"/>
                    </a:lnTo>
                    <a:lnTo>
                      <a:pt x="71" y="1098"/>
                    </a:lnTo>
                    <a:lnTo>
                      <a:pt x="58" y="1106"/>
                    </a:lnTo>
                    <a:lnTo>
                      <a:pt x="43" y="1109"/>
                    </a:lnTo>
                    <a:close/>
                    <a:moveTo>
                      <a:pt x="304" y="1108"/>
                    </a:moveTo>
                    <a:lnTo>
                      <a:pt x="289" y="1105"/>
                    </a:lnTo>
                    <a:lnTo>
                      <a:pt x="276" y="1097"/>
                    </a:lnTo>
                    <a:lnTo>
                      <a:pt x="267" y="1085"/>
                    </a:lnTo>
                    <a:lnTo>
                      <a:pt x="263" y="1071"/>
                    </a:lnTo>
                    <a:lnTo>
                      <a:pt x="263" y="963"/>
                    </a:lnTo>
                    <a:lnTo>
                      <a:pt x="344" y="963"/>
                    </a:lnTo>
                    <a:lnTo>
                      <a:pt x="344" y="1071"/>
                    </a:lnTo>
                    <a:lnTo>
                      <a:pt x="341" y="1085"/>
                    </a:lnTo>
                    <a:lnTo>
                      <a:pt x="333" y="1097"/>
                    </a:lnTo>
                    <a:lnTo>
                      <a:pt x="320" y="1105"/>
                    </a:lnTo>
                    <a:lnTo>
                      <a:pt x="304" y="1108"/>
                    </a:lnTo>
                    <a:close/>
                    <a:moveTo>
                      <a:pt x="217" y="1108"/>
                    </a:moveTo>
                    <a:lnTo>
                      <a:pt x="201" y="1105"/>
                    </a:lnTo>
                    <a:lnTo>
                      <a:pt x="189" y="1098"/>
                    </a:lnTo>
                    <a:lnTo>
                      <a:pt x="180" y="1086"/>
                    </a:lnTo>
                    <a:lnTo>
                      <a:pt x="177" y="1071"/>
                    </a:lnTo>
                    <a:lnTo>
                      <a:pt x="176" y="964"/>
                    </a:lnTo>
                    <a:lnTo>
                      <a:pt x="256" y="964"/>
                    </a:lnTo>
                    <a:lnTo>
                      <a:pt x="257" y="1071"/>
                    </a:lnTo>
                    <a:lnTo>
                      <a:pt x="254" y="1085"/>
                    </a:lnTo>
                    <a:lnTo>
                      <a:pt x="245" y="1097"/>
                    </a:lnTo>
                    <a:lnTo>
                      <a:pt x="233" y="1105"/>
                    </a:lnTo>
                    <a:lnTo>
                      <a:pt x="217" y="1108"/>
                    </a:lnTo>
                    <a:close/>
                    <a:moveTo>
                      <a:pt x="132" y="1109"/>
                    </a:moveTo>
                    <a:lnTo>
                      <a:pt x="116" y="1106"/>
                    </a:lnTo>
                    <a:lnTo>
                      <a:pt x="103" y="1098"/>
                    </a:lnTo>
                    <a:lnTo>
                      <a:pt x="94" y="1086"/>
                    </a:lnTo>
                    <a:lnTo>
                      <a:pt x="91" y="1072"/>
                    </a:lnTo>
                    <a:lnTo>
                      <a:pt x="90" y="965"/>
                    </a:lnTo>
                    <a:lnTo>
                      <a:pt x="171" y="965"/>
                    </a:lnTo>
                    <a:lnTo>
                      <a:pt x="172" y="1071"/>
                    </a:lnTo>
                    <a:lnTo>
                      <a:pt x="169" y="1086"/>
                    </a:lnTo>
                    <a:lnTo>
                      <a:pt x="160" y="1098"/>
                    </a:lnTo>
                    <a:lnTo>
                      <a:pt x="147" y="1106"/>
                    </a:lnTo>
                    <a:lnTo>
                      <a:pt x="132" y="1109"/>
                    </a:lnTo>
                    <a:close/>
                  </a:path>
                </a:pathLst>
              </a:custGeom>
              <a:solidFill>
                <a:srgbClr val="DA3E2B"/>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Freeform 178">
                <a:extLst>
                  <a:ext uri="{FF2B5EF4-FFF2-40B4-BE49-F238E27FC236}">
                    <a16:creationId xmlns:a16="http://schemas.microsoft.com/office/drawing/2014/main" id="{125F2540-56BD-4642-A389-3999E9A85DF3}"/>
                  </a:ext>
                </a:extLst>
              </p:cNvPr>
              <p:cNvSpPr>
                <a:spLocks/>
              </p:cNvSpPr>
              <p:nvPr/>
            </p:nvSpPr>
            <p:spPr bwMode="auto">
              <a:xfrm>
                <a:off x="1800983" y="2692864"/>
                <a:ext cx="177152" cy="410821"/>
              </a:xfrm>
              <a:custGeom>
                <a:avLst/>
                <a:gdLst>
                  <a:gd name="T0" fmla="+- 0 1895 1616"/>
                  <a:gd name="T1" fmla="*/ T0 w 279"/>
                  <a:gd name="T2" fmla="+- 0 1212 565"/>
                  <a:gd name="T3" fmla="*/ 1212 h 647"/>
                  <a:gd name="T4" fmla="+- 0 1621 1616"/>
                  <a:gd name="T5" fmla="*/ T4 w 279"/>
                  <a:gd name="T6" fmla="+- 0 1212 565"/>
                  <a:gd name="T7" fmla="*/ 1212 h 647"/>
                  <a:gd name="T8" fmla="+- 0 1621 1616"/>
                  <a:gd name="T9" fmla="*/ T8 w 279"/>
                  <a:gd name="T10" fmla="+- 0 597 565"/>
                  <a:gd name="T11" fmla="*/ 597 h 647"/>
                  <a:gd name="T12" fmla="+- 0 1620 1616"/>
                  <a:gd name="T13" fmla="*/ T12 w 279"/>
                  <a:gd name="T14" fmla="+- 0 586 565"/>
                  <a:gd name="T15" fmla="*/ 586 h 647"/>
                  <a:gd name="T16" fmla="+- 0 1620 1616"/>
                  <a:gd name="T17" fmla="*/ T16 w 279"/>
                  <a:gd name="T18" fmla="+- 0 576 565"/>
                  <a:gd name="T19" fmla="*/ 576 h 647"/>
                  <a:gd name="T20" fmla="+- 0 1620 1616"/>
                  <a:gd name="T21" fmla="*/ T20 w 279"/>
                  <a:gd name="T22" fmla="+- 0 571 565"/>
                  <a:gd name="T23" fmla="*/ 571 h 647"/>
                  <a:gd name="T24" fmla="+- 0 1617 1616"/>
                  <a:gd name="T25" fmla="*/ T24 w 279"/>
                  <a:gd name="T26" fmla="+- 0 569 565"/>
                  <a:gd name="T27" fmla="*/ 569 h 647"/>
                  <a:gd name="T28" fmla="+- 0 1616 1616"/>
                  <a:gd name="T29" fmla="*/ T28 w 279"/>
                  <a:gd name="T30" fmla="+- 0 565 565"/>
                  <a:gd name="T31" fmla="*/ 565 h 647"/>
                  <a:gd name="T32" fmla="+- 0 1895 1616"/>
                  <a:gd name="T33" fmla="*/ T32 w 279"/>
                  <a:gd name="T34" fmla="+- 0 567 565"/>
                  <a:gd name="T35" fmla="*/ 567 h 647"/>
                  <a:gd name="T36" fmla="+- 0 1895 1616"/>
                  <a:gd name="T37" fmla="*/ T36 w 279"/>
                  <a:gd name="T38" fmla="+- 0 1212 565"/>
                  <a:gd name="T39" fmla="*/ 1212 h 647"/>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Lst>
                <a:rect l="0" t="0" r="r" b="b"/>
                <a:pathLst>
                  <a:path w="279" h="647">
                    <a:moveTo>
                      <a:pt x="279" y="647"/>
                    </a:moveTo>
                    <a:lnTo>
                      <a:pt x="5" y="647"/>
                    </a:lnTo>
                    <a:lnTo>
                      <a:pt x="5" y="32"/>
                    </a:lnTo>
                    <a:lnTo>
                      <a:pt x="4" y="21"/>
                    </a:lnTo>
                    <a:lnTo>
                      <a:pt x="4" y="11"/>
                    </a:lnTo>
                    <a:lnTo>
                      <a:pt x="4" y="6"/>
                    </a:lnTo>
                    <a:lnTo>
                      <a:pt x="1" y="4"/>
                    </a:lnTo>
                    <a:lnTo>
                      <a:pt x="0" y="0"/>
                    </a:lnTo>
                    <a:lnTo>
                      <a:pt x="279" y="2"/>
                    </a:lnTo>
                    <a:lnTo>
                      <a:pt x="279" y="647"/>
                    </a:lnTo>
                    <a:close/>
                  </a:path>
                </a:pathLst>
              </a:custGeom>
              <a:solidFill>
                <a:srgbClr val="F5D14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AutoShape 177">
                <a:extLst>
                  <a:ext uri="{FF2B5EF4-FFF2-40B4-BE49-F238E27FC236}">
                    <a16:creationId xmlns:a16="http://schemas.microsoft.com/office/drawing/2014/main" id="{E87972D9-F590-438D-9D53-556D18D835E9}"/>
                  </a:ext>
                </a:extLst>
              </p:cNvPr>
              <p:cNvSpPr>
                <a:spLocks/>
              </p:cNvSpPr>
              <p:nvPr/>
            </p:nvSpPr>
            <p:spPr bwMode="auto">
              <a:xfrm>
                <a:off x="1771168" y="2702803"/>
                <a:ext cx="703528" cy="260335"/>
              </a:xfrm>
              <a:custGeom>
                <a:avLst/>
                <a:gdLst>
                  <a:gd name="T0" fmla="+- 0 1895 1580"/>
                  <a:gd name="T1" fmla="*/ T0 w 1108"/>
                  <a:gd name="T2" fmla="+- 0 929 586"/>
                  <a:gd name="T3" fmla="*/ 929 h 410"/>
                  <a:gd name="T4" fmla="+- 0 1602 1580"/>
                  <a:gd name="T5" fmla="*/ T4 w 1108"/>
                  <a:gd name="T6" fmla="+- 0 925 586"/>
                  <a:gd name="T7" fmla="*/ 925 h 410"/>
                  <a:gd name="T8" fmla="+- 0 1583 1580"/>
                  <a:gd name="T9" fmla="*/ T8 w 1108"/>
                  <a:gd name="T10" fmla="+- 0 904 586"/>
                  <a:gd name="T11" fmla="*/ 904 h 410"/>
                  <a:gd name="T12" fmla="+- 0 1583 1580"/>
                  <a:gd name="T13" fmla="*/ T12 w 1108"/>
                  <a:gd name="T14" fmla="+- 0 872 586"/>
                  <a:gd name="T15" fmla="*/ 872 h 410"/>
                  <a:gd name="T16" fmla="+- 0 1602 1580"/>
                  <a:gd name="T17" fmla="*/ T16 w 1108"/>
                  <a:gd name="T18" fmla="+- 0 851 586"/>
                  <a:gd name="T19" fmla="*/ 851 h 410"/>
                  <a:gd name="T20" fmla="+- 0 1724 1580"/>
                  <a:gd name="T21" fmla="*/ T20 w 1108"/>
                  <a:gd name="T22" fmla="+- 0 848 586"/>
                  <a:gd name="T23" fmla="*/ 848 h 410"/>
                  <a:gd name="T24" fmla="+- 0 1617 1580"/>
                  <a:gd name="T25" fmla="*/ T24 w 1108"/>
                  <a:gd name="T26" fmla="+- 0 841 586"/>
                  <a:gd name="T27" fmla="*/ 841 h 410"/>
                  <a:gd name="T28" fmla="+- 0 1591 1580"/>
                  <a:gd name="T29" fmla="*/ T28 w 1108"/>
                  <a:gd name="T30" fmla="+- 0 830 586"/>
                  <a:gd name="T31" fmla="*/ 830 h 410"/>
                  <a:gd name="T32" fmla="+- 0 1580 1580"/>
                  <a:gd name="T33" fmla="*/ T32 w 1108"/>
                  <a:gd name="T34" fmla="+- 0 801 586"/>
                  <a:gd name="T35" fmla="*/ 801 h 410"/>
                  <a:gd name="T36" fmla="+- 0 1591 1580"/>
                  <a:gd name="T37" fmla="*/ T36 w 1108"/>
                  <a:gd name="T38" fmla="+- 0 773 586"/>
                  <a:gd name="T39" fmla="*/ 773 h 410"/>
                  <a:gd name="T40" fmla="+- 0 1617 1580"/>
                  <a:gd name="T41" fmla="*/ T40 w 1108"/>
                  <a:gd name="T42" fmla="+- 0 761 586"/>
                  <a:gd name="T43" fmla="*/ 761 h 410"/>
                  <a:gd name="T44" fmla="+- 0 1724 1580"/>
                  <a:gd name="T45" fmla="*/ T44 w 1108"/>
                  <a:gd name="T46" fmla="+- 0 756 586"/>
                  <a:gd name="T47" fmla="*/ 756 h 410"/>
                  <a:gd name="T48" fmla="+- 0 1602 1580"/>
                  <a:gd name="T49" fmla="*/ T48 w 1108"/>
                  <a:gd name="T50" fmla="+- 0 752 586"/>
                  <a:gd name="T51" fmla="*/ 752 h 410"/>
                  <a:gd name="T52" fmla="+- 0 1583 1580"/>
                  <a:gd name="T53" fmla="*/ T52 w 1108"/>
                  <a:gd name="T54" fmla="+- 0 731 586"/>
                  <a:gd name="T55" fmla="*/ 731 h 410"/>
                  <a:gd name="T56" fmla="+- 0 1583 1580"/>
                  <a:gd name="T57" fmla="*/ T56 w 1108"/>
                  <a:gd name="T58" fmla="+- 0 700 586"/>
                  <a:gd name="T59" fmla="*/ 700 h 410"/>
                  <a:gd name="T60" fmla="+- 0 1602 1580"/>
                  <a:gd name="T61" fmla="*/ T60 w 1108"/>
                  <a:gd name="T62" fmla="+- 0 678 586"/>
                  <a:gd name="T63" fmla="*/ 678 h 410"/>
                  <a:gd name="T64" fmla="+- 0 1724 1580"/>
                  <a:gd name="T65" fmla="*/ T64 w 1108"/>
                  <a:gd name="T66" fmla="+- 0 675 586"/>
                  <a:gd name="T67" fmla="*/ 675 h 410"/>
                  <a:gd name="T68" fmla="+- 0 1617 1580"/>
                  <a:gd name="T69" fmla="*/ T68 w 1108"/>
                  <a:gd name="T70" fmla="+- 0 666 586"/>
                  <a:gd name="T71" fmla="*/ 666 h 410"/>
                  <a:gd name="T72" fmla="+- 0 1591 1580"/>
                  <a:gd name="T73" fmla="*/ T72 w 1108"/>
                  <a:gd name="T74" fmla="+- 0 654 586"/>
                  <a:gd name="T75" fmla="*/ 654 h 410"/>
                  <a:gd name="T76" fmla="+- 0 1580 1580"/>
                  <a:gd name="T77" fmla="*/ T76 w 1108"/>
                  <a:gd name="T78" fmla="+- 0 626 586"/>
                  <a:gd name="T79" fmla="*/ 626 h 410"/>
                  <a:gd name="T80" fmla="+- 0 1591 1580"/>
                  <a:gd name="T81" fmla="*/ T80 w 1108"/>
                  <a:gd name="T82" fmla="+- 0 598 586"/>
                  <a:gd name="T83" fmla="*/ 598 h 410"/>
                  <a:gd name="T84" fmla="+- 0 1617 1580"/>
                  <a:gd name="T85" fmla="*/ T84 w 1108"/>
                  <a:gd name="T86" fmla="+- 0 586 586"/>
                  <a:gd name="T87" fmla="*/ 586 h 410"/>
                  <a:gd name="T88" fmla="+- 0 1863 1580"/>
                  <a:gd name="T89" fmla="*/ T88 w 1108"/>
                  <a:gd name="T90" fmla="+- 0 587 586"/>
                  <a:gd name="T91" fmla="*/ 587 h 410"/>
                  <a:gd name="T92" fmla="+- 0 1944 1580"/>
                  <a:gd name="T93" fmla="*/ T92 w 1108"/>
                  <a:gd name="T94" fmla="+- 0 589 586"/>
                  <a:gd name="T95" fmla="*/ 589 h 410"/>
                  <a:gd name="T96" fmla="+- 0 1980 1580"/>
                  <a:gd name="T97" fmla="*/ T96 w 1108"/>
                  <a:gd name="T98" fmla="+- 0 598 586"/>
                  <a:gd name="T99" fmla="*/ 598 h 410"/>
                  <a:gd name="T100" fmla="+- 0 2006 1580"/>
                  <a:gd name="T101" fmla="*/ T100 w 1108"/>
                  <a:gd name="T102" fmla="+- 0 618 586"/>
                  <a:gd name="T103" fmla="*/ 618 h 410"/>
                  <a:gd name="T104" fmla="+- 0 2026 1580"/>
                  <a:gd name="T105" fmla="*/ T104 w 1108"/>
                  <a:gd name="T106" fmla="+- 0 628 586"/>
                  <a:gd name="T107" fmla="*/ 628 h 410"/>
                  <a:gd name="T108" fmla="+- 0 2687 1580"/>
                  <a:gd name="T109" fmla="*/ T108 w 1108"/>
                  <a:gd name="T110" fmla="+- 0 900 586"/>
                  <a:gd name="T111" fmla="*/ 900 h 410"/>
                  <a:gd name="T112" fmla="+- 0 2058 1580"/>
                  <a:gd name="T113" fmla="*/ T112 w 1108"/>
                  <a:gd name="T114" fmla="+- 0 902 586"/>
                  <a:gd name="T115" fmla="*/ 902 h 410"/>
                  <a:gd name="T116" fmla="+- 0 2016 1580"/>
                  <a:gd name="T117" fmla="*/ T116 w 1108"/>
                  <a:gd name="T118" fmla="+- 0 923 586"/>
                  <a:gd name="T119" fmla="*/ 923 h 410"/>
                  <a:gd name="T120" fmla="+- 0 1976 1580"/>
                  <a:gd name="T121" fmla="*/ T120 w 1108"/>
                  <a:gd name="T122" fmla="+- 0 967 586"/>
                  <a:gd name="T123" fmla="*/ 967 h 410"/>
                  <a:gd name="T124" fmla="+- 0 1958 1580"/>
                  <a:gd name="T125" fmla="*/ T124 w 1108"/>
                  <a:gd name="T126" fmla="+- 0 982 586"/>
                  <a:gd name="T127" fmla="*/ 982 h 410"/>
                  <a:gd name="T128" fmla="+- 0 1936 1580"/>
                  <a:gd name="T129" fmla="*/ T128 w 1108"/>
                  <a:gd name="T130" fmla="+- 0 992 586"/>
                  <a:gd name="T131" fmla="*/ 992 h 410"/>
                  <a:gd name="T132" fmla="+- 0 1909 1580"/>
                  <a:gd name="T133" fmla="*/ T132 w 1108"/>
                  <a:gd name="T134" fmla="+- 0 994 586"/>
                  <a:gd name="T135" fmla="*/ 994 h 410"/>
                  <a:gd name="T136" fmla="+- 0 1944 1580"/>
                  <a:gd name="T137" fmla="*/ T136 w 1108"/>
                  <a:gd name="T138" fmla="+- 0 589 586"/>
                  <a:gd name="T139" fmla="*/ 589 h 410"/>
                  <a:gd name="T140" fmla="+- 0 1943 1580"/>
                  <a:gd name="T141" fmla="*/ T140 w 1108"/>
                  <a:gd name="T142" fmla="+- 0 589 586"/>
                  <a:gd name="T143" fmla="*/ 589 h 410"/>
                  <a:gd name="T144" fmla="+- 0 2687 1580"/>
                  <a:gd name="T145" fmla="*/ T144 w 1108"/>
                  <a:gd name="T146" fmla="+- 0 902 586"/>
                  <a:gd name="T147" fmla="*/ 902 h 410"/>
                  <a:gd name="T148" fmla="+- 0 2068 1580"/>
                  <a:gd name="T149" fmla="*/ T148 w 1108"/>
                  <a:gd name="T150" fmla="+- 0 900 586"/>
                  <a:gd name="T151" fmla="*/ 900 h 410"/>
                  <a:gd name="T152" fmla="+- 0 2687 1580"/>
                  <a:gd name="T153" fmla="*/ T152 w 1108"/>
                  <a:gd name="T154" fmla="+- 0 902 586"/>
                  <a:gd name="T155" fmla="*/ 902 h 41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Lst>
                <a:rect l="0" t="0" r="r" b="b"/>
                <a:pathLst>
                  <a:path w="1108" h="410">
                    <a:moveTo>
                      <a:pt x="315" y="410"/>
                    </a:moveTo>
                    <a:lnTo>
                      <a:pt x="315" y="343"/>
                    </a:lnTo>
                    <a:lnTo>
                      <a:pt x="37" y="343"/>
                    </a:lnTo>
                    <a:lnTo>
                      <a:pt x="22" y="339"/>
                    </a:lnTo>
                    <a:lnTo>
                      <a:pt x="11" y="331"/>
                    </a:lnTo>
                    <a:lnTo>
                      <a:pt x="3" y="318"/>
                    </a:lnTo>
                    <a:lnTo>
                      <a:pt x="0" y="302"/>
                    </a:lnTo>
                    <a:lnTo>
                      <a:pt x="3" y="286"/>
                    </a:lnTo>
                    <a:lnTo>
                      <a:pt x="11" y="273"/>
                    </a:lnTo>
                    <a:lnTo>
                      <a:pt x="22" y="265"/>
                    </a:lnTo>
                    <a:lnTo>
                      <a:pt x="37" y="262"/>
                    </a:lnTo>
                    <a:lnTo>
                      <a:pt x="144" y="262"/>
                    </a:lnTo>
                    <a:lnTo>
                      <a:pt x="144" y="255"/>
                    </a:lnTo>
                    <a:lnTo>
                      <a:pt x="37" y="255"/>
                    </a:lnTo>
                    <a:lnTo>
                      <a:pt x="22" y="252"/>
                    </a:lnTo>
                    <a:lnTo>
                      <a:pt x="11" y="244"/>
                    </a:lnTo>
                    <a:lnTo>
                      <a:pt x="3" y="231"/>
                    </a:lnTo>
                    <a:lnTo>
                      <a:pt x="0" y="215"/>
                    </a:lnTo>
                    <a:lnTo>
                      <a:pt x="3" y="200"/>
                    </a:lnTo>
                    <a:lnTo>
                      <a:pt x="11" y="187"/>
                    </a:lnTo>
                    <a:lnTo>
                      <a:pt x="22" y="178"/>
                    </a:lnTo>
                    <a:lnTo>
                      <a:pt x="37" y="175"/>
                    </a:lnTo>
                    <a:lnTo>
                      <a:pt x="144" y="175"/>
                    </a:lnTo>
                    <a:lnTo>
                      <a:pt x="144" y="170"/>
                    </a:lnTo>
                    <a:lnTo>
                      <a:pt x="37" y="170"/>
                    </a:lnTo>
                    <a:lnTo>
                      <a:pt x="22" y="166"/>
                    </a:lnTo>
                    <a:lnTo>
                      <a:pt x="11" y="158"/>
                    </a:lnTo>
                    <a:lnTo>
                      <a:pt x="3" y="145"/>
                    </a:lnTo>
                    <a:lnTo>
                      <a:pt x="0" y="129"/>
                    </a:lnTo>
                    <a:lnTo>
                      <a:pt x="3" y="114"/>
                    </a:lnTo>
                    <a:lnTo>
                      <a:pt x="11" y="101"/>
                    </a:lnTo>
                    <a:lnTo>
                      <a:pt x="22" y="92"/>
                    </a:lnTo>
                    <a:lnTo>
                      <a:pt x="37" y="89"/>
                    </a:lnTo>
                    <a:lnTo>
                      <a:pt x="144" y="89"/>
                    </a:lnTo>
                    <a:lnTo>
                      <a:pt x="144" y="80"/>
                    </a:lnTo>
                    <a:lnTo>
                      <a:pt x="37" y="80"/>
                    </a:lnTo>
                    <a:lnTo>
                      <a:pt x="22" y="77"/>
                    </a:lnTo>
                    <a:lnTo>
                      <a:pt x="11" y="68"/>
                    </a:lnTo>
                    <a:lnTo>
                      <a:pt x="3" y="56"/>
                    </a:lnTo>
                    <a:lnTo>
                      <a:pt x="0" y="40"/>
                    </a:lnTo>
                    <a:lnTo>
                      <a:pt x="3" y="24"/>
                    </a:lnTo>
                    <a:lnTo>
                      <a:pt x="11" y="12"/>
                    </a:lnTo>
                    <a:lnTo>
                      <a:pt x="22" y="3"/>
                    </a:lnTo>
                    <a:lnTo>
                      <a:pt x="37" y="0"/>
                    </a:lnTo>
                    <a:lnTo>
                      <a:pt x="278" y="0"/>
                    </a:lnTo>
                    <a:lnTo>
                      <a:pt x="283" y="1"/>
                    </a:lnTo>
                    <a:lnTo>
                      <a:pt x="356" y="3"/>
                    </a:lnTo>
                    <a:lnTo>
                      <a:pt x="364" y="3"/>
                    </a:lnTo>
                    <a:lnTo>
                      <a:pt x="379" y="4"/>
                    </a:lnTo>
                    <a:lnTo>
                      <a:pt x="400" y="12"/>
                    </a:lnTo>
                    <a:lnTo>
                      <a:pt x="423" y="29"/>
                    </a:lnTo>
                    <a:lnTo>
                      <a:pt x="426" y="32"/>
                    </a:lnTo>
                    <a:lnTo>
                      <a:pt x="434" y="37"/>
                    </a:lnTo>
                    <a:lnTo>
                      <a:pt x="446" y="42"/>
                    </a:lnTo>
                    <a:lnTo>
                      <a:pt x="1107" y="42"/>
                    </a:lnTo>
                    <a:lnTo>
                      <a:pt x="1107" y="314"/>
                    </a:lnTo>
                    <a:lnTo>
                      <a:pt x="488" y="314"/>
                    </a:lnTo>
                    <a:lnTo>
                      <a:pt x="478" y="316"/>
                    </a:lnTo>
                    <a:lnTo>
                      <a:pt x="456" y="323"/>
                    </a:lnTo>
                    <a:lnTo>
                      <a:pt x="436" y="337"/>
                    </a:lnTo>
                    <a:lnTo>
                      <a:pt x="418" y="354"/>
                    </a:lnTo>
                    <a:lnTo>
                      <a:pt x="396" y="381"/>
                    </a:lnTo>
                    <a:lnTo>
                      <a:pt x="387" y="389"/>
                    </a:lnTo>
                    <a:lnTo>
                      <a:pt x="378" y="396"/>
                    </a:lnTo>
                    <a:lnTo>
                      <a:pt x="369" y="402"/>
                    </a:lnTo>
                    <a:lnTo>
                      <a:pt x="356" y="406"/>
                    </a:lnTo>
                    <a:lnTo>
                      <a:pt x="342" y="408"/>
                    </a:lnTo>
                    <a:lnTo>
                      <a:pt x="329" y="408"/>
                    </a:lnTo>
                    <a:lnTo>
                      <a:pt x="315" y="410"/>
                    </a:lnTo>
                    <a:close/>
                    <a:moveTo>
                      <a:pt x="364" y="3"/>
                    </a:moveTo>
                    <a:lnTo>
                      <a:pt x="356" y="3"/>
                    </a:lnTo>
                    <a:lnTo>
                      <a:pt x="363" y="3"/>
                    </a:lnTo>
                    <a:lnTo>
                      <a:pt x="364" y="3"/>
                    </a:lnTo>
                    <a:close/>
                    <a:moveTo>
                      <a:pt x="1107" y="316"/>
                    </a:moveTo>
                    <a:lnTo>
                      <a:pt x="499" y="316"/>
                    </a:lnTo>
                    <a:lnTo>
                      <a:pt x="488" y="314"/>
                    </a:lnTo>
                    <a:lnTo>
                      <a:pt x="1107" y="314"/>
                    </a:lnTo>
                    <a:lnTo>
                      <a:pt x="1107" y="316"/>
                    </a:lnTo>
                    <a:close/>
                  </a:path>
                </a:pathLst>
              </a:custGeom>
              <a:solidFill>
                <a:srgbClr val="9A421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AutoShape 175">
                <a:extLst>
                  <a:ext uri="{FF2B5EF4-FFF2-40B4-BE49-F238E27FC236}">
                    <a16:creationId xmlns:a16="http://schemas.microsoft.com/office/drawing/2014/main" id="{4D5224EA-EAA4-42B3-906A-59F415260510}"/>
                  </a:ext>
                </a:extLst>
              </p:cNvPr>
              <p:cNvSpPr>
                <a:spLocks/>
              </p:cNvSpPr>
              <p:nvPr/>
            </p:nvSpPr>
            <p:spPr bwMode="auto">
              <a:xfrm>
                <a:off x="1602216" y="2364891"/>
                <a:ext cx="703528" cy="260970"/>
              </a:xfrm>
              <a:custGeom>
                <a:avLst/>
                <a:gdLst>
                  <a:gd name="T0" fmla="+- 0 1933 1313"/>
                  <a:gd name="T1" fmla="*/ T0 w 1108"/>
                  <a:gd name="T2" fmla="+- 0 149 53"/>
                  <a:gd name="T3" fmla="*/ 149 h 411"/>
                  <a:gd name="T4" fmla="+- 0 1965 1313"/>
                  <a:gd name="T5" fmla="*/ T4 w 1108"/>
                  <a:gd name="T6" fmla="+- 0 140 53"/>
                  <a:gd name="T7" fmla="*/ 140 h 411"/>
                  <a:gd name="T8" fmla="+- 0 2002 1313"/>
                  <a:gd name="T9" fmla="*/ T8 w 1108"/>
                  <a:gd name="T10" fmla="+- 0 109 53"/>
                  <a:gd name="T11" fmla="*/ 109 h 411"/>
                  <a:gd name="T12" fmla="+- 0 2033 1313"/>
                  <a:gd name="T13" fmla="*/ T12 w 1108"/>
                  <a:gd name="T14" fmla="+- 0 74 53"/>
                  <a:gd name="T15" fmla="*/ 74 h 411"/>
                  <a:gd name="T16" fmla="+- 0 2052 1313"/>
                  <a:gd name="T17" fmla="*/ T16 w 1108"/>
                  <a:gd name="T18" fmla="+- 0 61 53"/>
                  <a:gd name="T19" fmla="*/ 61 h 411"/>
                  <a:gd name="T20" fmla="+- 0 2078 1313"/>
                  <a:gd name="T21" fmla="*/ T20 w 1108"/>
                  <a:gd name="T22" fmla="+- 0 56 53"/>
                  <a:gd name="T23" fmla="*/ 56 h 411"/>
                  <a:gd name="T24" fmla="+- 0 2106 1313"/>
                  <a:gd name="T25" fmla="*/ T24 w 1108"/>
                  <a:gd name="T26" fmla="+- 0 53 53"/>
                  <a:gd name="T27" fmla="*/ 53 h 411"/>
                  <a:gd name="T28" fmla="+- 0 2384 1313"/>
                  <a:gd name="T29" fmla="*/ T28 w 1108"/>
                  <a:gd name="T30" fmla="+- 0 121 53"/>
                  <a:gd name="T31" fmla="*/ 121 h 411"/>
                  <a:gd name="T32" fmla="+- 0 2410 1313"/>
                  <a:gd name="T33" fmla="*/ T32 w 1108"/>
                  <a:gd name="T34" fmla="+- 0 132 53"/>
                  <a:gd name="T35" fmla="*/ 132 h 411"/>
                  <a:gd name="T36" fmla="+- 0 2419 1313"/>
                  <a:gd name="T37" fmla="*/ T36 w 1108"/>
                  <a:gd name="T38" fmla="+- 0 149 53"/>
                  <a:gd name="T39" fmla="*/ 149 h 411"/>
                  <a:gd name="T40" fmla="+- 0 1313 1313"/>
                  <a:gd name="T41" fmla="*/ T40 w 1108"/>
                  <a:gd name="T42" fmla="+- 0 421 53"/>
                  <a:gd name="T43" fmla="*/ 421 h 411"/>
                  <a:gd name="T44" fmla="+- 0 1922 1313"/>
                  <a:gd name="T45" fmla="*/ T44 w 1108"/>
                  <a:gd name="T46" fmla="+- 0 148 53"/>
                  <a:gd name="T47" fmla="*/ 148 h 411"/>
                  <a:gd name="T48" fmla="+- 0 2419 1313"/>
                  <a:gd name="T49" fmla="*/ T48 w 1108"/>
                  <a:gd name="T50" fmla="+- 0 149 53"/>
                  <a:gd name="T51" fmla="*/ 149 h 411"/>
                  <a:gd name="T52" fmla="+- 0 2418 1313"/>
                  <a:gd name="T53" fmla="*/ T52 w 1108"/>
                  <a:gd name="T54" fmla="+- 0 176 53"/>
                  <a:gd name="T55" fmla="*/ 176 h 411"/>
                  <a:gd name="T56" fmla="+- 0 2398 1313"/>
                  <a:gd name="T57" fmla="*/ T56 w 1108"/>
                  <a:gd name="T58" fmla="+- 0 198 53"/>
                  <a:gd name="T59" fmla="*/ 198 h 411"/>
                  <a:gd name="T60" fmla="+- 0 2277 1313"/>
                  <a:gd name="T61" fmla="*/ T60 w 1108"/>
                  <a:gd name="T62" fmla="+- 0 201 53"/>
                  <a:gd name="T63" fmla="*/ 201 h 411"/>
                  <a:gd name="T64" fmla="+- 0 2384 1313"/>
                  <a:gd name="T65" fmla="*/ T64 w 1108"/>
                  <a:gd name="T66" fmla="+- 0 208 53"/>
                  <a:gd name="T67" fmla="*/ 208 h 411"/>
                  <a:gd name="T68" fmla="+- 0 2410 1313"/>
                  <a:gd name="T69" fmla="*/ T68 w 1108"/>
                  <a:gd name="T70" fmla="+- 0 220 53"/>
                  <a:gd name="T71" fmla="*/ 220 h 411"/>
                  <a:gd name="T72" fmla="+- 0 2421 1313"/>
                  <a:gd name="T73" fmla="*/ T72 w 1108"/>
                  <a:gd name="T74" fmla="+- 0 248 53"/>
                  <a:gd name="T75" fmla="*/ 248 h 411"/>
                  <a:gd name="T76" fmla="+- 0 2410 1313"/>
                  <a:gd name="T77" fmla="*/ T76 w 1108"/>
                  <a:gd name="T78" fmla="+- 0 276 53"/>
                  <a:gd name="T79" fmla="*/ 276 h 411"/>
                  <a:gd name="T80" fmla="+- 0 2384 1313"/>
                  <a:gd name="T81" fmla="*/ T80 w 1108"/>
                  <a:gd name="T82" fmla="+- 0 288 53"/>
                  <a:gd name="T83" fmla="*/ 288 h 411"/>
                  <a:gd name="T84" fmla="+- 0 2277 1313"/>
                  <a:gd name="T85" fmla="*/ T84 w 1108"/>
                  <a:gd name="T86" fmla="+- 0 293 53"/>
                  <a:gd name="T87" fmla="*/ 293 h 411"/>
                  <a:gd name="T88" fmla="+- 0 2398 1313"/>
                  <a:gd name="T89" fmla="*/ T88 w 1108"/>
                  <a:gd name="T90" fmla="+- 0 296 53"/>
                  <a:gd name="T91" fmla="*/ 296 h 411"/>
                  <a:gd name="T92" fmla="+- 0 2418 1313"/>
                  <a:gd name="T93" fmla="*/ T92 w 1108"/>
                  <a:gd name="T94" fmla="+- 0 318 53"/>
                  <a:gd name="T95" fmla="*/ 318 h 411"/>
                  <a:gd name="T96" fmla="+- 0 2418 1313"/>
                  <a:gd name="T97" fmla="*/ T96 w 1108"/>
                  <a:gd name="T98" fmla="+- 0 350 53"/>
                  <a:gd name="T99" fmla="*/ 350 h 411"/>
                  <a:gd name="T100" fmla="+- 0 2398 1313"/>
                  <a:gd name="T101" fmla="*/ T100 w 1108"/>
                  <a:gd name="T102" fmla="+- 0 371 53"/>
                  <a:gd name="T103" fmla="*/ 371 h 411"/>
                  <a:gd name="T104" fmla="+- 0 2277 1313"/>
                  <a:gd name="T105" fmla="*/ T104 w 1108"/>
                  <a:gd name="T106" fmla="+- 0 374 53"/>
                  <a:gd name="T107" fmla="*/ 374 h 411"/>
                  <a:gd name="T108" fmla="+- 0 2384 1313"/>
                  <a:gd name="T109" fmla="*/ T108 w 1108"/>
                  <a:gd name="T110" fmla="+- 0 383 53"/>
                  <a:gd name="T111" fmla="*/ 383 h 411"/>
                  <a:gd name="T112" fmla="+- 0 2410 1313"/>
                  <a:gd name="T113" fmla="*/ T112 w 1108"/>
                  <a:gd name="T114" fmla="+- 0 395 53"/>
                  <a:gd name="T115" fmla="*/ 395 h 411"/>
                  <a:gd name="T116" fmla="+- 0 2420 1313"/>
                  <a:gd name="T117" fmla="*/ T116 w 1108"/>
                  <a:gd name="T118" fmla="+- 0 421 53"/>
                  <a:gd name="T119" fmla="*/ 421 h 411"/>
                  <a:gd name="T120" fmla="+- 0 1958 1313"/>
                  <a:gd name="T121" fmla="*/ T120 w 1108"/>
                  <a:gd name="T122" fmla="+- 0 421 53"/>
                  <a:gd name="T123" fmla="*/ 421 h 411"/>
                  <a:gd name="T124" fmla="+- 0 2042 1313"/>
                  <a:gd name="T125" fmla="*/ T124 w 1108"/>
                  <a:gd name="T126" fmla="+- 0 459 53"/>
                  <a:gd name="T127" fmla="*/ 459 h 411"/>
                  <a:gd name="T128" fmla="+- 0 1998 1313"/>
                  <a:gd name="T129" fmla="*/ T128 w 1108"/>
                  <a:gd name="T130" fmla="+- 0 434 53"/>
                  <a:gd name="T131" fmla="*/ 434 h 411"/>
                  <a:gd name="T132" fmla="+- 0 1987 1313"/>
                  <a:gd name="T133" fmla="*/ T132 w 1108"/>
                  <a:gd name="T134" fmla="+- 0 426 53"/>
                  <a:gd name="T135" fmla="*/ 426 h 411"/>
                  <a:gd name="T136" fmla="+- 0 2420 1313"/>
                  <a:gd name="T137" fmla="*/ T136 w 1108"/>
                  <a:gd name="T138" fmla="+- 0 421 53"/>
                  <a:gd name="T139" fmla="*/ 421 h 411"/>
                  <a:gd name="T140" fmla="+- 0 2418 1313"/>
                  <a:gd name="T141" fmla="*/ T140 w 1108"/>
                  <a:gd name="T142" fmla="+- 0 439 53"/>
                  <a:gd name="T143" fmla="*/ 439 h 411"/>
                  <a:gd name="T144" fmla="+- 0 2398 1313"/>
                  <a:gd name="T145" fmla="*/ T144 w 1108"/>
                  <a:gd name="T146" fmla="+- 0 460 53"/>
                  <a:gd name="T147" fmla="*/ 460 h 411"/>
                  <a:gd name="T148" fmla="+- 0 2064 1313"/>
                  <a:gd name="T149" fmla="*/ T148 w 1108"/>
                  <a:gd name="T150" fmla="+- 0 461 53"/>
                  <a:gd name="T151" fmla="*/ 461 h 411"/>
                  <a:gd name="T152" fmla="+- 0 2384 1313"/>
                  <a:gd name="T153" fmla="*/ T152 w 1108"/>
                  <a:gd name="T154" fmla="+- 0 463 53"/>
                  <a:gd name="T155" fmla="*/ 463 h 411"/>
                  <a:gd name="T156" fmla="+- 0 2140 1313"/>
                  <a:gd name="T157" fmla="*/ T156 w 1108"/>
                  <a:gd name="T158" fmla="+- 0 463 53"/>
                  <a:gd name="T159" fmla="*/ 463 h 411"/>
                  <a:gd name="T160" fmla="+- 0 2064 1313"/>
                  <a:gd name="T161" fmla="*/ T160 w 1108"/>
                  <a:gd name="T162" fmla="+- 0 461 53"/>
                  <a:gd name="T163" fmla="*/ 461 h 411"/>
                  <a:gd name="T164" fmla="+- 0 2384 1313"/>
                  <a:gd name="T165" fmla="*/ T164 w 1108"/>
                  <a:gd name="T166" fmla="+- 0 463 53"/>
                  <a:gd name="T167" fmla="*/ 463 h 411"/>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Lst>
                <a:rect l="0" t="0" r="r" b="b"/>
                <a:pathLst>
                  <a:path w="1108" h="411">
                    <a:moveTo>
                      <a:pt x="1106" y="96"/>
                    </a:moveTo>
                    <a:lnTo>
                      <a:pt x="620" y="96"/>
                    </a:lnTo>
                    <a:lnTo>
                      <a:pt x="630" y="95"/>
                    </a:lnTo>
                    <a:lnTo>
                      <a:pt x="652" y="87"/>
                    </a:lnTo>
                    <a:lnTo>
                      <a:pt x="672" y="73"/>
                    </a:lnTo>
                    <a:lnTo>
                      <a:pt x="689" y="56"/>
                    </a:lnTo>
                    <a:lnTo>
                      <a:pt x="712" y="30"/>
                    </a:lnTo>
                    <a:lnTo>
                      <a:pt x="720" y="21"/>
                    </a:lnTo>
                    <a:lnTo>
                      <a:pt x="729" y="14"/>
                    </a:lnTo>
                    <a:lnTo>
                      <a:pt x="739" y="8"/>
                    </a:lnTo>
                    <a:lnTo>
                      <a:pt x="752" y="4"/>
                    </a:lnTo>
                    <a:lnTo>
                      <a:pt x="765" y="3"/>
                    </a:lnTo>
                    <a:lnTo>
                      <a:pt x="779" y="2"/>
                    </a:lnTo>
                    <a:lnTo>
                      <a:pt x="793" y="0"/>
                    </a:lnTo>
                    <a:lnTo>
                      <a:pt x="793" y="68"/>
                    </a:lnTo>
                    <a:lnTo>
                      <a:pt x="1071" y="68"/>
                    </a:lnTo>
                    <a:lnTo>
                      <a:pt x="1085" y="71"/>
                    </a:lnTo>
                    <a:lnTo>
                      <a:pt x="1097" y="79"/>
                    </a:lnTo>
                    <a:lnTo>
                      <a:pt x="1105" y="92"/>
                    </a:lnTo>
                    <a:lnTo>
                      <a:pt x="1106" y="96"/>
                    </a:lnTo>
                    <a:close/>
                    <a:moveTo>
                      <a:pt x="645" y="368"/>
                    </a:moveTo>
                    <a:lnTo>
                      <a:pt x="0" y="368"/>
                    </a:lnTo>
                    <a:lnTo>
                      <a:pt x="0" y="95"/>
                    </a:lnTo>
                    <a:lnTo>
                      <a:pt x="609" y="95"/>
                    </a:lnTo>
                    <a:lnTo>
                      <a:pt x="620" y="96"/>
                    </a:lnTo>
                    <a:lnTo>
                      <a:pt x="1106" y="96"/>
                    </a:lnTo>
                    <a:lnTo>
                      <a:pt x="1108" y="108"/>
                    </a:lnTo>
                    <a:lnTo>
                      <a:pt x="1105" y="123"/>
                    </a:lnTo>
                    <a:lnTo>
                      <a:pt x="1097" y="136"/>
                    </a:lnTo>
                    <a:lnTo>
                      <a:pt x="1085" y="145"/>
                    </a:lnTo>
                    <a:lnTo>
                      <a:pt x="1071" y="148"/>
                    </a:lnTo>
                    <a:lnTo>
                      <a:pt x="964" y="148"/>
                    </a:lnTo>
                    <a:lnTo>
                      <a:pt x="964" y="155"/>
                    </a:lnTo>
                    <a:lnTo>
                      <a:pt x="1071" y="155"/>
                    </a:lnTo>
                    <a:lnTo>
                      <a:pt x="1085" y="158"/>
                    </a:lnTo>
                    <a:lnTo>
                      <a:pt x="1097" y="167"/>
                    </a:lnTo>
                    <a:lnTo>
                      <a:pt x="1105" y="179"/>
                    </a:lnTo>
                    <a:lnTo>
                      <a:pt x="1108" y="195"/>
                    </a:lnTo>
                    <a:lnTo>
                      <a:pt x="1105" y="211"/>
                    </a:lnTo>
                    <a:lnTo>
                      <a:pt x="1097" y="223"/>
                    </a:lnTo>
                    <a:lnTo>
                      <a:pt x="1085" y="232"/>
                    </a:lnTo>
                    <a:lnTo>
                      <a:pt x="1071" y="235"/>
                    </a:lnTo>
                    <a:lnTo>
                      <a:pt x="964" y="235"/>
                    </a:lnTo>
                    <a:lnTo>
                      <a:pt x="964" y="240"/>
                    </a:lnTo>
                    <a:lnTo>
                      <a:pt x="1071" y="240"/>
                    </a:lnTo>
                    <a:lnTo>
                      <a:pt x="1085" y="243"/>
                    </a:lnTo>
                    <a:lnTo>
                      <a:pt x="1097" y="252"/>
                    </a:lnTo>
                    <a:lnTo>
                      <a:pt x="1105" y="265"/>
                    </a:lnTo>
                    <a:lnTo>
                      <a:pt x="1108" y="281"/>
                    </a:lnTo>
                    <a:lnTo>
                      <a:pt x="1105" y="297"/>
                    </a:lnTo>
                    <a:lnTo>
                      <a:pt x="1097" y="309"/>
                    </a:lnTo>
                    <a:lnTo>
                      <a:pt x="1085" y="318"/>
                    </a:lnTo>
                    <a:lnTo>
                      <a:pt x="1071" y="321"/>
                    </a:lnTo>
                    <a:lnTo>
                      <a:pt x="964" y="321"/>
                    </a:lnTo>
                    <a:lnTo>
                      <a:pt x="964" y="330"/>
                    </a:lnTo>
                    <a:lnTo>
                      <a:pt x="1071" y="330"/>
                    </a:lnTo>
                    <a:lnTo>
                      <a:pt x="1085" y="333"/>
                    </a:lnTo>
                    <a:lnTo>
                      <a:pt x="1097" y="342"/>
                    </a:lnTo>
                    <a:lnTo>
                      <a:pt x="1105" y="355"/>
                    </a:lnTo>
                    <a:lnTo>
                      <a:pt x="1107" y="368"/>
                    </a:lnTo>
                    <a:lnTo>
                      <a:pt x="661" y="368"/>
                    </a:lnTo>
                    <a:lnTo>
                      <a:pt x="645" y="368"/>
                    </a:lnTo>
                    <a:close/>
                    <a:moveTo>
                      <a:pt x="745" y="408"/>
                    </a:moveTo>
                    <a:lnTo>
                      <a:pt x="729" y="406"/>
                    </a:lnTo>
                    <a:lnTo>
                      <a:pt x="707" y="398"/>
                    </a:lnTo>
                    <a:lnTo>
                      <a:pt x="685" y="381"/>
                    </a:lnTo>
                    <a:lnTo>
                      <a:pt x="682" y="378"/>
                    </a:lnTo>
                    <a:lnTo>
                      <a:pt x="674" y="373"/>
                    </a:lnTo>
                    <a:lnTo>
                      <a:pt x="661" y="368"/>
                    </a:lnTo>
                    <a:lnTo>
                      <a:pt x="1107" y="368"/>
                    </a:lnTo>
                    <a:lnTo>
                      <a:pt x="1108" y="370"/>
                    </a:lnTo>
                    <a:lnTo>
                      <a:pt x="1105" y="386"/>
                    </a:lnTo>
                    <a:lnTo>
                      <a:pt x="1097" y="399"/>
                    </a:lnTo>
                    <a:lnTo>
                      <a:pt x="1085" y="407"/>
                    </a:lnTo>
                    <a:lnTo>
                      <a:pt x="1083" y="408"/>
                    </a:lnTo>
                    <a:lnTo>
                      <a:pt x="751" y="408"/>
                    </a:lnTo>
                    <a:lnTo>
                      <a:pt x="745" y="408"/>
                    </a:lnTo>
                    <a:close/>
                    <a:moveTo>
                      <a:pt x="1071" y="410"/>
                    </a:moveTo>
                    <a:lnTo>
                      <a:pt x="830" y="410"/>
                    </a:lnTo>
                    <a:lnTo>
                      <a:pt x="827" y="410"/>
                    </a:lnTo>
                    <a:lnTo>
                      <a:pt x="824" y="409"/>
                    </a:lnTo>
                    <a:lnTo>
                      <a:pt x="751" y="408"/>
                    </a:lnTo>
                    <a:lnTo>
                      <a:pt x="1083" y="408"/>
                    </a:lnTo>
                    <a:lnTo>
                      <a:pt x="1071" y="410"/>
                    </a:lnTo>
                    <a:close/>
                  </a:path>
                </a:pathLst>
              </a:custGeom>
              <a:solidFill>
                <a:srgbClr val="F2BD78"/>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0" name="Picture 174">
                <a:extLst>
                  <a:ext uri="{FF2B5EF4-FFF2-40B4-BE49-F238E27FC236}">
                    <a16:creationId xmlns:a16="http://schemas.microsoft.com/office/drawing/2014/main" id="{B37779B9-BCD3-4A65-B90E-C2595687DEEA}"/>
                  </a:ext>
                </a:extLst>
              </p:cNvPr>
              <p:cNvPicPr>
                <a:picLocks noChangeAspect="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2109073" y="2623294"/>
                <a:ext cx="177152" cy="4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173">
                <a:extLst>
                  <a:ext uri="{FF2B5EF4-FFF2-40B4-BE49-F238E27FC236}">
                    <a16:creationId xmlns:a16="http://schemas.microsoft.com/office/drawing/2014/main" id="{8E93D2C1-918D-403A-9A60-5B7A6449B25D}"/>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089197" y="2364891"/>
                <a:ext cx="215249" cy="4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72">
                <a:extLst>
                  <a:ext uri="{FF2B5EF4-FFF2-40B4-BE49-F238E27FC236}">
                    <a16:creationId xmlns:a16="http://schemas.microsoft.com/office/drawing/2014/main" id="{F26C640F-5A75-4C4C-8B4C-341FFF1E7097}"/>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307841" y="2732618"/>
                <a:ext cx="40002" cy="173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171">
                <a:extLst>
                  <a:ext uri="{FF2B5EF4-FFF2-40B4-BE49-F238E27FC236}">
                    <a16:creationId xmlns:a16="http://schemas.microsoft.com/office/drawing/2014/main" id="{122F6405-C97F-48CA-97BE-024EEBC23B43}"/>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049444" y="2722680"/>
                <a:ext cx="34287" cy="173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170">
                <a:extLst>
                  <a:ext uri="{FF2B5EF4-FFF2-40B4-BE49-F238E27FC236}">
                    <a16:creationId xmlns:a16="http://schemas.microsoft.com/office/drawing/2014/main" id="{FC9770E1-021B-4AB1-86FA-7084AFAD0E44}"/>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741353" y="2424523"/>
                <a:ext cx="50796" cy="17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169">
                <a:extLst>
                  <a:ext uri="{FF2B5EF4-FFF2-40B4-BE49-F238E27FC236}">
                    <a16:creationId xmlns:a16="http://schemas.microsoft.com/office/drawing/2014/main" id="{2BCC353B-79C0-4860-B319-EBD4940DDDB9}"/>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781107" y="2921451"/>
                <a:ext cx="219059" cy="4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AutoShape 168">
                <a:extLst>
                  <a:ext uri="{FF2B5EF4-FFF2-40B4-BE49-F238E27FC236}">
                    <a16:creationId xmlns:a16="http://schemas.microsoft.com/office/drawing/2014/main" id="{3D3FA759-29D8-4D7E-9841-2C6B7A500C7D}"/>
                  </a:ext>
                </a:extLst>
              </p:cNvPr>
              <p:cNvSpPr>
                <a:spLocks/>
              </p:cNvSpPr>
              <p:nvPr/>
            </p:nvSpPr>
            <p:spPr bwMode="auto">
              <a:xfrm>
                <a:off x="1741353" y="2394708"/>
                <a:ext cx="260331" cy="295893"/>
              </a:xfrm>
              <a:custGeom>
                <a:avLst/>
                <a:gdLst>
                  <a:gd name="T0" fmla="+- 0 1618 1527"/>
                  <a:gd name="T1" fmla="*/ T0 w 410"/>
                  <a:gd name="T2" fmla="+- 0 569 103"/>
                  <a:gd name="T3" fmla="*/ 569 h 466"/>
                  <a:gd name="T4" fmla="+- 0 1595 1527"/>
                  <a:gd name="T5" fmla="*/ T4 w 410"/>
                  <a:gd name="T6" fmla="+- 0 535 103"/>
                  <a:gd name="T7" fmla="*/ 535 h 466"/>
                  <a:gd name="T8" fmla="+- 0 1565 1527"/>
                  <a:gd name="T9" fmla="*/ T8 w 410"/>
                  <a:gd name="T10" fmla="+- 0 508 103"/>
                  <a:gd name="T11" fmla="*/ 508 h 466"/>
                  <a:gd name="T12" fmla="+- 0 1548 1527"/>
                  <a:gd name="T13" fmla="*/ T12 w 410"/>
                  <a:gd name="T14" fmla="+- 0 492 103"/>
                  <a:gd name="T15" fmla="*/ 492 h 466"/>
                  <a:gd name="T16" fmla="+- 0 1535 1527"/>
                  <a:gd name="T17" fmla="*/ T16 w 410"/>
                  <a:gd name="T18" fmla="+- 0 472 103"/>
                  <a:gd name="T19" fmla="*/ 472 h 466"/>
                  <a:gd name="T20" fmla="+- 0 1529 1527"/>
                  <a:gd name="T21" fmla="*/ T20 w 410"/>
                  <a:gd name="T22" fmla="+- 0 446 103"/>
                  <a:gd name="T23" fmla="*/ 446 h 466"/>
                  <a:gd name="T24" fmla="+- 0 1527 1527"/>
                  <a:gd name="T25" fmla="*/ T24 w 410"/>
                  <a:gd name="T26" fmla="+- 0 419 103"/>
                  <a:gd name="T27" fmla="*/ 419 h 466"/>
                  <a:gd name="T28" fmla="+- 0 1594 1527"/>
                  <a:gd name="T29" fmla="*/ T28 w 410"/>
                  <a:gd name="T30" fmla="+- 0 141 103"/>
                  <a:gd name="T31" fmla="*/ 141 h 466"/>
                  <a:gd name="T32" fmla="+- 0 1606 1527"/>
                  <a:gd name="T33" fmla="*/ T32 w 410"/>
                  <a:gd name="T34" fmla="+- 0 114 103"/>
                  <a:gd name="T35" fmla="*/ 114 h 466"/>
                  <a:gd name="T36" fmla="+- 0 1635 1527"/>
                  <a:gd name="T37" fmla="*/ T36 w 410"/>
                  <a:gd name="T38" fmla="+- 0 103 103"/>
                  <a:gd name="T39" fmla="*/ 103 h 466"/>
                  <a:gd name="T40" fmla="+- 0 1663 1527"/>
                  <a:gd name="T41" fmla="*/ T40 w 410"/>
                  <a:gd name="T42" fmla="+- 0 114 103"/>
                  <a:gd name="T43" fmla="*/ 114 h 466"/>
                  <a:gd name="T44" fmla="+- 0 1675 1527"/>
                  <a:gd name="T45" fmla="*/ T44 w 410"/>
                  <a:gd name="T46" fmla="+- 0 141 103"/>
                  <a:gd name="T47" fmla="*/ 141 h 466"/>
                  <a:gd name="T48" fmla="+- 0 1937 1527"/>
                  <a:gd name="T49" fmla="*/ T48 w 410"/>
                  <a:gd name="T50" fmla="+- 0 248 103"/>
                  <a:gd name="T51" fmla="*/ 248 h 466"/>
                  <a:gd name="T52" fmla="+- 0 1936 1527"/>
                  <a:gd name="T53" fmla="*/ T52 w 410"/>
                  <a:gd name="T54" fmla="+- 0 384 103"/>
                  <a:gd name="T55" fmla="*/ 384 h 466"/>
                  <a:gd name="T56" fmla="+- 0 1934 1527"/>
                  <a:gd name="T57" fmla="*/ T56 w 410"/>
                  <a:gd name="T58" fmla="+- 0 460 103"/>
                  <a:gd name="T59" fmla="*/ 460 h 466"/>
                  <a:gd name="T60" fmla="+- 0 1932 1527"/>
                  <a:gd name="T61" fmla="*/ T60 w 410"/>
                  <a:gd name="T62" fmla="+- 0 483 103"/>
                  <a:gd name="T63" fmla="*/ 483 h 466"/>
                  <a:gd name="T64" fmla="+- 0 1907 1527"/>
                  <a:gd name="T65" fmla="*/ T64 w 410"/>
                  <a:gd name="T66" fmla="+- 0 526 103"/>
                  <a:gd name="T67" fmla="*/ 526 h 466"/>
                  <a:gd name="T68" fmla="+- 0 1899 1527"/>
                  <a:gd name="T69" fmla="*/ T68 w 410"/>
                  <a:gd name="T70" fmla="+- 0 538 103"/>
                  <a:gd name="T71" fmla="*/ 538 h 466"/>
                  <a:gd name="T72" fmla="+- 0 1895 1527"/>
                  <a:gd name="T73" fmla="*/ T72 w 410"/>
                  <a:gd name="T74" fmla="+- 0 566 103"/>
                  <a:gd name="T75" fmla="*/ 566 h 466"/>
                  <a:gd name="T76" fmla="+- 0 1762 1527"/>
                  <a:gd name="T77" fmla="*/ T76 w 410"/>
                  <a:gd name="T78" fmla="+- 0 248 103"/>
                  <a:gd name="T79" fmla="*/ 248 h 466"/>
                  <a:gd name="T80" fmla="+- 0 1681 1527"/>
                  <a:gd name="T81" fmla="*/ T80 w 410"/>
                  <a:gd name="T82" fmla="+- 0 141 103"/>
                  <a:gd name="T83" fmla="*/ 141 h 466"/>
                  <a:gd name="T84" fmla="+- 0 1693 1527"/>
                  <a:gd name="T85" fmla="*/ T84 w 410"/>
                  <a:gd name="T86" fmla="+- 0 114 103"/>
                  <a:gd name="T87" fmla="*/ 114 h 466"/>
                  <a:gd name="T88" fmla="+- 0 1722 1527"/>
                  <a:gd name="T89" fmla="*/ T88 w 410"/>
                  <a:gd name="T90" fmla="+- 0 103 103"/>
                  <a:gd name="T91" fmla="*/ 103 h 466"/>
                  <a:gd name="T92" fmla="+- 0 1750 1527"/>
                  <a:gd name="T93" fmla="*/ T92 w 410"/>
                  <a:gd name="T94" fmla="+- 0 114 103"/>
                  <a:gd name="T95" fmla="*/ 114 h 466"/>
                  <a:gd name="T96" fmla="+- 0 1762 1527"/>
                  <a:gd name="T97" fmla="*/ T96 w 410"/>
                  <a:gd name="T98" fmla="+- 0 141 103"/>
                  <a:gd name="T99" fmla="*/ 141 h 466"/>
                  <a:gd name="T100" fmla="+- 0 1848 1527"/>
                  <a:gd name="T101" fmla="*/ T100 w 410"/>
                  <a:gd name="T102" fmla="+- 0 248 103"/>
                  <a:gd name="T103" fmla="*/ 248 h 466"/>
                  <a:gd name="T104" fmla="+- 0 1767 1527"/>
                  <a:gd name="T105" fmla="*/ T104 w 410"/>
                  <a:gd name="T106" fmla="+- 0 141 103"/>
                  <a:gd name="T107" fmla="*/ 141 h 466"/>
                  <a:gd name="T108" fmla="+- 0 1779 1527"/>
                  <a:gd name="T109" fmla="*/ T108 w 410"/>
                  <a:gd name="T110" fmla="+- 0 114 103"/>
                  <a:gd name="T111" fmla="*/ 114 h 466"/>
                  <a:gd name="T112" fmla="+- 0 1807 1527"/>
                  <a:gd name="T113" fmla="*/ T112 w 410"/>
                  <a:gd name="T114" fmla="+- 0 103 103"/>
                  <a:gd name="T115" fmla="*/ 103 h 466"/>
                  <a:gd name="T116" fmla="+- 0 1836 1527"/>
                  <a:gd name="T117" fmla="*/ T116 w 410"/>
                  <a:gd name="T118" fmla="+- 0 114 103"/>
                  <a:gd name="T119" fmla="*/ 114 h 466"/>
                  <a:gd name="T120" fmla="+- 0 1848 1527"/>
                  <a:gd name="T121" fmla="*/ T120 w 410"/>
                  <a:gd name="T122" fmla="+- 0 141 103"/>
                  <a:gd name="T123" fmla="*/ 141 h 466"/>
                  <a:gd name="T124" fmla="+- 0 1937 1527"/>
                  <a:gd name="T125" fmla="*/ T124 w 410"/>
                  <a:gd name="T126" fmla="+- 0 248 103"/>
                  <a:gd name="T127" fmla="*/ 248 h 466"/>
                  <a:gd name="T128" fmla="+- 0 1857 1527"/>
                  <a:gd name="T129" fmla="*/ T128 w 410"/>
                  <a:gd name="T130" fmla="+- 0 141 103"/>
                  <a:gd name="T131" fmla="*/ 141 h 466"/>
                  <a:gd name="T132" fmla="+- 0 1868 1527"/>
                  <a:gd name="T133" fmla="*/ T132 w 410"/>
                  <a:gd name="T134" fmla="+- 0 114 103"/>
                  <a:gd name="T135" fmla="*/ 114 h 466"/>
                  <a:gd name="T136" fmla="+- 0 1897 1527"/>
                  <a:gd name="T137" fmla="*/ T136 w 410"/>
                  <a:gd name="T138" fmla="+- 0 103 103"/>
                  <a:gd name="T139" fmla="*/ 103 h 466"/>
                  <a:gd name="T140" fmla="+- 0 1925 1527"/>
                  <a:gd name="T141" fmla="*/ T140 w 410"/>
                  <a:gd name="T142" fmla="+- 0 114 103"/>
                  <a:gd name="T143" fmla="*/ 114 h 466"/>
                  <a:gd name="T144" fmla="+- 0 1937 1527"/>
                  <a:gd name="T145" fmla="*/ T144 w 410"/>
                  <a:gd name="T146" fmla="+- 0 141 103"/>
                  <a:gd name="T147" fmla="*/ 141 h 46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Lst>
                <a:rect l="0" t="0" r="r" b="b"/>
                <a:pathLst>
                  <a:path w="410" h="466">
                    <a:moveTo>
                      <a:pt x="368" y="466"/>
                    </a:moveTo>
                    <a:lnTo>
                      <a:pt x="91" y="466"/>
                    </a:lnTo>
                    <a:lnTo>
                      <a:pt x="81" y="448"/>
                    </a:lnTo>
                    <a:lnTo>
                      <a:pt x="68" y="432"/>
                    </a:lnTo>
                    <a:lnTo>
                      <a:pt x="53" y="417"/>
                    </a:lnTo>
                    <a:lnTo>
                      <a:pt x="38" y="405"/>
                    </a:lnTo>
                    <a:lnTo>
                      <a:pt x="29" y="397"/>
                    </a:lnTo>
                    <a:lnTo>
                      <a:pt x="21" y="389"/>
                    </a:lnTo>
                    <a:lnTo>
                      <a:pt x="13" y="379"/>
                    </a:lnTo>
                    <a:lnTo>
                      <a:pt x="8" y="369"/>
                    </a:lnTo>
                    <a:lnTo>
                      <a:pt x="4" y="357"/>
                    </a:lnTo>
                    <a:lnTo>
                      <a:pt x="2" y="343"/>
                    </a:lnTo>
                    <a:lnTo>
                      <a:pt x="1" y="329"/>
                    </a:lnTo>
                    <a:lnTo>
                      <a:pt x="0" y="316"/>
                    </a:lnTo>
                    <a:lnTo>
                      <a:pt x="67" y="316"/>
                    </a:lnTo>
                    <a:lnTo>
                      <a:pt x="67" y="38"/>
                    </a:lnTo>
                    <a:lnTo>
                      <a:pt x="70" y="23"/>
                    </a:lnTo>
                    <a:lnTo>
                      <a:pt x="79" y="11"/>
                    </a:lnTo>
                    <a:lnTo>
                      <a:pt x="92" y="3"/>
                    </a:lnTo>
                    <a:lnTo>
                      <a:pt x="108" y="0"/>
                    </a:lnTo>
                    <a:lnTo>
                      <a:pt x="124" y="3"/>
                    </a:lnTo>
                    <a:lnTo>
                      <a:pt x="136" y="11"/>
                    </a:lnTo>
                    <a:lnTo>
                      <a:pt x="145" y="23"/>
                    </a:lnTo>
                    <a:lnTo>
                      <a:pt x="148" y="38"/>
                    </a:lnTo>
                    <a:lnTo>
                      <a:pt x="148" y="145"/>
                    </a:lnTo>
                    <a:lnTo>
                      <a:pt x="410" y="145"/>
                    </a:lnTo>
                    <a:lnTo>
                      <a:pt x="410" y="279"/>
                    </a:lnTo>
                    <a:lnTo>
                      <a:pt x="409" y="281"/>
                    </a:lnTo>
                    <a:lnTo>
                      <a:pt x="408" y="285"/>
                    </a:lnTo>
                    <a:lnTo>
                      <a:pt x="407" y="357"/>
                    </a:lnTo>
                    <a:lnTo>
                      <a:pt x="407" y="363"/>
                    </a:lnTo>
                    <a:lnTo>
                      <a:pt x="405" y="380"/>
                    </a:lnTo>
                    <a:lnTo>
                      <a:pt x="397" y="401"/>
                    </a:lnTo>
                    <a:lnTo>
                      <a:pt x="380" y="423"/>
                    </a:lnTo>
                    <a:lnTo>
                      <a:pt x="377" y="426"/>
                    </a:lnTo>
                    <a:lnTo>
                      <a:pt x="372" y="435"/>
                    </a:lnTo>
                    <a:lnTo>
                      <a:pt x="367" y="447"/>
                    </a:lnTo>
                    <a:lnTo>
                      <a:pt x="368" y="463"/>
                    </a:lnTo>
                    <a:lnTo>
                      <a:pt x="368" y="466"/>
                    </a:lnTo>
                    <a:close/>
                    <a:moveTo>
                      <a:pt x="235" y="145"/>
                    </a:moveTo>
                    <a:lnTo>
                      <a:pt x="154" y="145"/>
                    </a:lnTo>
                    <a:lnTo>
                      <a:pt x="154" y="38"/>
                    </a:lnTo>
                    <a:lnTo>
                      <a:pt x="158" y="23"/>
                    </a:lnTo>
                    <a:lnTo>
                      <a:pt x="166" y="11"/>
                    </a:lnTo>
                    <a:lnTo>
                      <a:pt x="179" y="3"/>
                    </a:lnTo>
                    <a:lnTo>
                      <a:pt x="195" y="0"/>
                    </a:lnTo>
                    <a:lnTo>
                      <a:pt x="210" y="3"/>
                    </a:lnTo>
                    <a:lnTo>
                      <a:pt x="223" y="11"/>
                    </a:lnTo>
                    <a:lnTo>
                      <a:pt x="232" y="23"/>
                    </a:lnTo>
                    <a:lnTo>
                      <a:pt x="235" y="38"/>
                    </a:lnTo>
                    <a:lnTo>
                      <a:pt x="235" y="145"/>
                    </a:lnTo>
                    <a:close/>
                    <a:moveTo>
                      <a:pt x="321" y="145"/>
                    </a:moveTo>
                    <a:lnTo>
                      <a:pt x="240" y="145"/>
                    </a:lnTo>
                    <a:lnTo>
                      <a:pt x="240" y="38"/>
                    </a:lnTo>
                    <a:lnTo>
                      <a:pt x="243" y="23"/>
                    </a:lnTo>
                    <a:lnTo>
                      <a:pt x="252" y="11"/>
                    </a:lnTo>
                    <a:lnTo>
                      <a:pt x="265" y="3"/>
                    </a:lnTo>
                    <a:lnTo>
                      <a:pt x="280" y="0"/>
                    </a:lnTo>
                    <a:lnTo>
                      <a:pt x="296" y="3"/>
                    </a:lnTo>
                    <a:lnTo>
                      <a:pt x="309" y="11"/>
                    </a:lnTo>
                    <a:lnTo>
                      <a:pt x="317" y="23"/>
                    </a:lnTo>
                    <a:lnTo>
                      <a:pt x="321" y="38"/>
                    </a:lnTo>
                    <a:lnTo>
                      <a:pt x="321" y="145"/>
                    </a:lnTo>
                    <a:close/>
                    <a:moveTo>
                      <a:pt x="410" y="145"/>
                    </a:moveTo>
                    <a:lnTo>
                      <a:pt x="330" y="145"/>
                    </a:lnTo>
                    <a:lnTo>
                      <a:pt x="330" y="38"/>
                    </a:lnTo>
                    <a:lnTo>
                      <a:pt x="333" y="23"/>
                    </a:lnTo>
                    <a:lnTo>
                      <a:pt x="341" y="11"/>
                    </a:lnTo>
                    <a:lnTo>
                      <a:pt x="354" y="3"/>
                    </a:lnTo>
                    <a:lnTo>
                      <a:pt x="370" y="0"/>
                    </a:lnTo>
                    <a:lnTo>
                      <a:pt x="385" y="3"/>
                    </a:lnTo>
                    <a:lnTo>
                      <a:pt x="398" y="11"/>
                    </a:lnTo>
                    <a:lnTo>
                      <a:pt x="407" y="23"/>
                    </a:lnTo>
                    <a:lnTo>
                      <a:pt x="410" y="38"/>
                    </a:lnTo>
                    <a:lnTo>
                      <a:pt x="410" y="145"/>
                    </a:lnTo>
                    <a:close/>
                  </a:path>
                </a:pathLst>
              </a:custGeom>
              <a:solidFill>
                <a:srgbClr val="F5D14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7" name="Picture 167">
                <a:extLst>
                  <a:ext uri="{FF2B5EF4-FFF2-40B4-BE49-F238E27FC236}">
                    <a16:creationId xmlns:a16="http://schemas.microsoft.com/office/drawing/2014/main" id="{51E316F9-D11C-4436-A491-130521AC3228}"/>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791045" y="2672987"/>
                <a:ext cx="186676" cy="3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Freeform 166">
              <a:extLst>
                <a:ext uri="{FF2B5EF4-FFF2-40B4-BE49-F238E27FC236}">
                  <a16:creationId xmlns:a16="http://schemas.microsoft.com/office/drawing/2014/main" id="{C118CDBA-1342-4389-9986-6A8DC02AE106}"/>
                </a:ext>
              </a:extLst>
            </p:cNvPr>
            <p:cNvSpPr>
              <a:spLocks/>
            </p:cNvSpPr>
            <p:nvPr/>
          </p:nvSpPr>
          <p:spPr bwMode="auto">
            <a:xfrm>
              <a:off x="2496671" y="3289177"/>
              <a:ext cx="80639" cy="993717"/>
            </a:xfrm>
            <a:custGeom>
              <a:avLst/>
              <a:gdLst>
                <a:gd name="T0" fmla="+- 0 2837 2710"/>
                <a:gd name="T1" fmla="*/ T0 w 127"/>
                <a:gd name="T2" fmla="+- 0 3073 1508"/>
                <a:gd name="T3" fmla="*/ 3073 h 1565"/>
                <a:gd name="T4" fmla="+- 0 2710 2710"/>
                <a:gd name="T5" fmla="*/ T4 w 127"/>
                <a:gd name="T6" fmla="+- 0 2906 1508"/>
                <a:gd name="T7" fmla="*/ 2906 h 1565"/>
                <a:gd name="T8" fmla="+- 0 2710 2710"/>
                <a:gd name="T9" fmla="*/ T8 w 127"/>
                <a:gd name="T10" fmla="+- 0 1508 1508"/>
                <a:gd name="T11" fmla="*/ 1508 h 1565"/>
                <a:gd name="T12" fmla="+- 0 2837 2710"/>
                <a:gd name="T13" fmla="*/ T12 w 127"/>
                <a:gd name="T14" fmla="+- 0 1667 1508"/>
                <a:gd name="T15" fmla="*/ 1667 h 1565"/>
                <a:gd name="T16" fmla="+- 0 2837 2710"/>
                <a:gd name="T17" fmla="*/ T16 w 127"/>
                <a:gd name="T18" fmla="+- 0 3073 1508"/>
                <a:gd name="T19" fmla="*/ 3073 h 1565"/>
              </a:gdLst>
              <a:ahLst/>
              <a:cxnLst>
                <a:cxn ang="0">
                  <a:pos x="T1" y="T3"/>
                </a:cxn>
                <a:cxn ang="0">
                  <a:pos x="T5" y="T7"/>
                </a:cxn>
                <a:cxn ang="0">
                  <a:pos x="T9" y="T11"/>
                </a:cxn>
                <a:cxn ang="0">
                  <a:pos x="T13" y="T15"/>
                </a:cxn>
                <a:cxn ang="0">
                  <a:pos x="T17" y="T19"/>
                </a:cxn>
              </a:cxnLst>
              <a:rect l="0" t="0" r="r" b="b"/>
              <a:pathLst>
                <a:path w="127" h="1565">
                  <a:moveTo>
                    <a:pt x="127" y="1565"/>
                  </a:moveTo>
                  <a:lnTo>
                    <a:pt x="0" y="1398"/>
                  </a:lnTo>
                  <a:lnTo>
                    <a:pt x="0" y="0"/>
                  </a:lnTo>
                  <a:lnTo>
                    <a:pt x="127" y="159"/>
                  </a:lnTo>
                  <a:lnTo>
                    <a:pt x="127" y="1565"/>
                  </a:lnTo>
                  <a:close/>
                </a:path>
              </a:pathLst>
            </a:custGeom>
            <a:solidFill>
              <a:srgbClr val="B4B5B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2" name="Picture 164">
              <a:extLst>
                <a:ext uri="{FF2B5EF4-FFF2-40B4-BE49-F238E27FC236}">
                  <a16:creationId xmlns:a16="http://schemas.microsoft.com/office/drawing/2014/main" id="{24365DFD-A91E-468B-BE3F-8C73A7D53DD7}"/>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492893" y="3289177"/>
              <a:ext cx="1000685" cy="923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63">
              <a:extLst>
                <a:ext uri="{FF2B5EF4-FFF2-40B4-BE49-F238E27FC236}">
                  <a16:creationId xmlns:a16="http://schemas.microsoft.com/office/drawing/2014/main" id="{17C4B7ED-FAA8-4D30-9D3C-EDEBA9923BB0}"/>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576178" y="3388563"/>
              <a:ext cx="5035175" cy="89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62">
              <a:extLst>
                <a:ext uri="{FF2B5EF4-FFF2-40B4-BE49-F238E27FC236}">
                  <a16:creationId xmlns:a16="http://schemas.microsoft.com/office/drawing/2014/main" id="{99C44357-572E-4250-915D-B977362CF37C}"/>
                </a:ext>
              </a:extLst>
            </p:cNvPr>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2625870" y="3497887"/>
              <a:ext cx="4692300" cy="571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AutoShape 159">
              <a:extLst>
                <a:ext uri="{FF2B5EF4-FFF2-40B4-BE49-F238E27FC236}">
                  <a16:creationId xmlns:a16="http://schemas.microsoft.com/office/drawing/2014/main" id="{19CC1A97-8A55-4DDA-AC02-C9931ECD0F60}"/>
                </a:ext>
              </a:extLst>
            </p:cNvPr>
            <p:cNvSpPr>
              <a:spLocks/>
            </p:cNvSpPr>
            <p:nvPr/>
          </p:nvSpPr>
          <p:spPr bwMode="auto">
            <a:xfrm>
              <a:off x="1999751" y="3309055"/>
              <a:ext cx="318746" cy="462888"/>
            </a:xfrm>
            <a:custGeom>
              <a:avLst/>
              <a:gdLst>
                <a:gd name="T0" fmla="+- 0 2034 1935"/>
                <a:gd name="T1" fmla="*/ T0 w 502"/>
                <a:gd name="T2" fmla="+- 0 1921 1550"/>
                <a:gd name="T3" fmla="*/ 1921 h 729"/>
                <a:gd name="T4" fmla="+- 0 2061 1935"/>
                <a:gd name="T5" fmla="*/ T4 w 502"/>
                <a:gd name="T6" fmla="+- 0 1860 1550"/>
                <a:gd name="T7" fmla="*/ 1860 h 729"/>
                <a:gd name="T8" fmla="+- 0 2111 1935"/>
                <a:gd name="T9" fmla="*/ T8 w 502"/>
                <a:gd name="T10" fmla="+- 0 1785 1550"/>
                <a:gd name="T11" fmla="*/ 1785 h 729"/>
                <a:gd name="T12" fmla="+- 0 2151 1935"/>
                <a:gd name="T13" fmla="*/ T12 w 502"/>
                <a:gd name="T14" fmla="+- 0 1736 1550"/>
                <a:gd name="T15" fmla="*/ 1736 h 729"/>
                <a:gd name="T16" fmla="+- 0 2177 1935"/>
                <a:gd name="T17" fmla="*/ T16 w 502"/>
                <a:gd name="T18" fmla="+- 0 1707 1550"/>
                <a:gd name="T19" fmla="*/ 1707 h 729"/>
                <a:gd name="T20" fmla="+- 0 2245 1935"/>
                <a:gd name="T21" fmla="*/ T20 w 502"/>
                <a:gd name="T22" fmla="+- 0 1637 1550"/>
                <a:gd name="T23" fmla="*/ 1637 h 729"/>
                <a:gd name="T24" fmla="+- 0 2318 1935"/>
                <a:gd name="T25" fmla="*/ T24 w 502"/>
                <a:gd name="T26" fmla="+- 0 1579 1550"/>
                <a:gd name="T27" fmla="*/ 1579 h 729"/>
                <a:gd name="T28" fmla="+- 0 2413 1935"/>
                <a:gd name="T29" fmla="*/ T28 w 502"/>
                <a:gd name="T30" fmla="+- 0 1550 1550"/>
                <a:gd name="T31" fmla="*/ 1550 h 729"/>
                <a:gd name="T32" fmla="+- 0 2405 1935"/>
                <a:gd name="T33" fmla="*/ T32 w 502"/>
                <a:gd name="T34" fmla="+- 0 1584 1550"/>
                <a:gd name="T35" fmla="*/ 1584 h 729"/>
                <a:gd name="T36" fmla="+- 0 2367 1935"/>
                <a:gd name="T37" fmla="*/ T36 w 502"/>
                <a:gd name="T38" fmla="+- 0 1605 1550"/>
                <a:gd name="T39" fmla="*/ 1605 h 729"/>
                <a:gd name="T40" fmla="+- 0 2330 1935"/>
                <a:gd name="T41" fmla="*/ T40 w 502"/>
                <a:gd name="T42" fmla="+- 0 1633 1550"/>
                <a:gd name="T43" fmla="*/ 1633 h 729"/>
                <a:gd name="T44" fmla="+- 0 2326 1935"/>
                <a:gd name="T45" fmla="*/ T44 w 502"/>
                <a:gd name="T46" fmla="+- 0 1660 1550"/>
                <a:gd name="T47" fmla="*/ 1660 h 729"/>
                <a:gd name="T48" fmla="+- 0 2335 1935"/>
                <a:gd name="T49" fmla="*/ T48 w 502"/>
                <a:gd name="T50" fmla="+- 0 1675 1550"/>
                <a:gd name="T51" fmla="*/ 1675 h 729"/>
                <a:gd name="T52" fmla="+- 0 2430 1935"/>
                <a:gd name="T53" fmla="*/ T52 w 502"/>
                <a:gd name="T54" fmla="+- 0 1688 1550"/>
                <a:gd name="T55" fmla="*/ 1688 h 729"/>
                <a:gd name="T56" fmla="+- 0 2243 1935"/>
                <a:gd name="T57" fmla="*/ T56 w 502"/>
                <a:gd name="T58" fmla="+- 0 1707 1550"/>
                <a:gd name="T59" fmla="*/ 1707 h 729"/>
                <a:gd name="T60" fmla="+- 0 2208 1935"/>
                <a:gd name="T61" fmla="*/ T60 w 502"/>
                <a:gd name="T62" fmla="+- 0 1743 1550"/>
                <a:gd name="T63" fmla="*/ 1743 h 729"/>
                <a:gd name="T64" fmla="+- 0 2177 1935"/>
                <a:gd name="T65" fmla="*/ T64 w 502"/>
                <a:gd name="T66" fmla="+- 0 1776 1550"/>
                <a:gd name="T67" fmla="*/ 1776 h 729"/>
                <a:gd name="T68" fmla="+- 0 2150 1935"/>
                <a:gd name="T69" fmla="*/ T68 w 502"/>
                <a:gd name="T70" fmla="+- 0 1805 1550"/>
                <a:gd name="T71" fmla="*/ 1805 h 729"/>
                <a:gd name="T72" fmla="+- 0 2116 1935"/>
                <a:gd name="T73" fmla="*/ T72 w 502"/>
                <a:gd name="T74" fmla="+- 0 1845 1550"/>
                <a:gd name="T75" fmla="*/ 1845 h 729"/>
                <a:gd name="T76" fmla="+- 0 2091 1935"/>
                <a:gd name="T77" fmla="*/ T76 w 502"/>
                <a:gd name="T78" fmla="+- 0 1876 1550"/>
                <a:gd name="T79" fmla="*/ 1876 h 729"/>
                <a:gd name="T80" fmla="+- 0 2048 1935"/>
                <a:gd name="T81" fmla="*/ T80 w 502"/>
                <a:gd name="T82" fmla="+- 0 1920 1550"/>
                <a:gd name="T83" fmla="*/ 1920 h 729"/>
                <a:gd name="T84" fmla="+- 0 2432 1935"/>
                <a:gd name="T85" fmla="*/ T84 w 502"/>
                <a:gd name="T86" fmla="+- 0 1675 1550"/>
                <a:gd name="T87" fmla="*/ 1675 h 729"/>
                <a:gd name="T88" fmla="+- 0 2352 1935"/>
                <a:gd name="T89" fmla="*/ T88 w 502"/>
                <a:gd name="T90" fmla="+- 0 1660 1550"/>
                <a:gd name="T91" fmla="*/ 1660 h 729"/>
                <a:gd name="T92" fmla="+- 0 2371 1935"/>
                <a:gd name="T93" fmla="*/ T92 w 502"/>
                <a:gd name="T94" fmla="+- 0 1645 1550"/>
                <a:gd name="T95" fmla="*/ 1645 h 729"/>
                <a:gd name="T96" fmla="+- 0 2416 1935"/>
                <a:gd name="T97" fmla="*/ T96 w 502"/>
                <a:gd name="T98" fmla="+- 0 1619 1550"/>
                <a:gd name="T99" fmla="*/ 1619 h 729"/>
                <a:gd name="T100" fmla="+- 0 2437 1935"/>
                <a:gd name="T101" fmla="*/ T100 w 502"/>
                <a:gd name="T102" fmla="+- 0 1632 1550"/>
                <a:gd name="T103" fmla="*/ 1632 h 729"/>
                <a:gd name="T104" fmla="+- 0 2432 1935"/>
                <a:gd name="T105" fmla="*/ T104 w 502"/>
                <a:gd name="T106" fmla="+- 0 1675 1550"/>
                <a:gd name="T107" fmla="*/ 1675 h 729"/>
                <a:gd name="T108" fmla="+- 0 1935 1935"/>
                <a:gd name="T109" fmla="*/ T108 w 502"/>
                <a:gd name="T110" fmla="+- 0 2125 1550"/>
                <a:gd name="T111" fmla="*/ 2125 h 729"/>
                <a:gd name="T112" fmla="+- 0 2017 1935"/>
                <a:gd name="T113" fmla="*/ T112 w 502"/>
                <a:gd name="T114" fmla="+- 0 1998 1550"/>
                <a:gd name="T115" fmla="*/ 1998 h 729"/>
                <a:gd name="T116" fmla="+- 0 2138 1935"/>
                <a:gd name="T117" fmla="*/ T116 w 502"/>
                <a:gd name="T118" fmla="+- 0 1862 1550"/>
                <a:gd name="T119" fmla="*/ 1862 h 729"/>
                <a:gd name="T120" fmla="+- 0 2165 1935"/>
                <a:gd name="T121" fmla="*/ T120 w 502"/>
                <a:gd name="T122" fmla="+- 0 1835 1550"/>
                <a:gd name="T123" fmla="*/ 1835 h 729"/>
                <a:gd name="T124" fmla="+- 0 2192 1935"/>
                <a:gd name="T125" fmla="*/ T124 w 502"/>
                <a:gd name="T126" fmla="+- 0 1810 1550"/>
                <a:gd name="T127" fmla="*/ 1810 h 729"/>
                <a:gd name="T128" fmla="+- 0 2260 1935"/>
                <a:gd name="T129" fmla="*/ T128 w 502"/>
                <a:gd name="T130" fmla="+- 0 1744 1550"/>
                <a:gd name="T131" fmla="*/ 1744 h 729"/>
                <a:gd name="T132" fmla="+- 0 2280 1935"/>
                <a:gd name="T133" fmla="*/ T132 w 502"/>
                <a:gd name="T134" fmla="+- 0 1706 1550"/>
                <a:gd name="T135" fmla="*/ 1706 h 729"/>
                <a:gd name="T136" fmla="+- 0 2262 1935"/>
                <a:gd name="T137" fmla="*/ T136 w 502"/>
                <a:gd name="T138" fmla="+- 0 1688 1550"/>
                <a:gd name="T139" fmla="*/ 1688 h 729"/>
                <a:gd name="T140" fmla="+- 0 2422 1935"/>
                <a:gd name="T141" fmla="*/ T140 w 502"/>
                <a:gd name="T142" fmla="+- 0 1734 1550"/>
                <a:gd name="T143" fmla="*/ 1734 h 729"/>
                <a:gd name="T144" fmla="+- 0 2354 1935"/>
                <a:gd name="T145" fmla="*/ T144 w 502"/>
                <a:gd name="T146" fmla="+- 0 1884 1550"/>
                <a:gd name="T147" fmla="*/ 1884 h 729"/>
                <a:gd name="T148" fmla="+- 0 2250 1935"/>
                <a:gd name="T149" fmla="*/ T148 w 502"/>
                <a:gd name="T150" fmla="+- 0 2037 1550"/>
                <a:gd name="T151" fmla="*/ 2037 h 729"/>
                <a:gd name="T152" fmla="+- 0 2155 1935"/>
                <a:gd name="T153" fmla="*/ T152 w 502"/>
                <a:gd name="T154" fmla="+- 0 2153 1550"/>
                <a:gd name="T155" fmla="*/ 2153 h 729"/>
                <a:gd name="T156" fmla="+- 0 2108 1935"/>
                <a:gd name="T157" fmla="*/ T156 w 502"/>
                <a:gd name="T158" fmla="+- 0 2208 1550"/>
                <a:gd name="T159" fmla="*/ 2208 h 729"/>
                <a:gd name="T160" fmla="+- 0 2066 1935"/>
                <a:gd name="T161" fmla="*/ T160 w 502"/>
                <a:gd name="T162" fmla="+- 0 2253 1550"/>
                <a:gd name="T163" fmla="*/ 2253 h 72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Lst>
              <a:rect l="0" t="0" r="r" b="b"/>
              <a:pathLst>
                <a:path w="502" h="729">
                  <a:moveTo>
                    <a:pt x="101" y="378"/>
                  </a:moveTo>
                  <a:lnTo>
                    <a:pt x="99" y="371"/>
                  </a:lnTo>
                  <a:lnTo>
                    <a:pt x="104" y="350"/>
                  </a:lnTo>
                  <a:lnTo>
                    <a:pt x="126" y="310"/>
                  </a:lnTo>
                  <a:lnTo>
                    <a:pt x="150" y="272"/>
                  </a:lnTo>
                  <a:lnTo>
                    <a:pt x="176" y="235"/>
                  </a:lnTo>
                  <a:lnTo>
                    <a:pt x="203" y="201"/>
                  </a:lnTo>
                  <a:lnTo>
                    <a:pt x="216" y="186"/>
                  </a:lnTo>
                  <a:lnTo>
                    <a:pt x="229" y="171"/>
                  </a:lnTo>
                  <a:lnTo>
                    <a:pt x="242" y="157"/>
                  </a:lnTo>
                  <a:lnTo>
                    <a:pt x="254" y="142"/>
                  </a:lnTo>
                  <a:lnTo>
                    <a:pt x="310" y="87"/>
                  </a:lnTo>
                  <a:lnTo>
                    <a:pt x="347" y="54"/>
                  </a:lnTo>
                  <a:lnTo>
                    <a:pt x="383" y="29"/>
                  </a:lnTo>
                  <a:lnTo>
                    <a:pt x="434" y="0"/>
                  </a:lnTo>
                  <a:lnTo>
                    <a:pt x="478" y="0"/>
                  </a:lnTo>
                  <a:lnTo>
                    <a:pt x="478" y="5"/>
                  </a:lnTo>
                  <a:lnTo>
                    <a:pt x="470" y="34"/>
                  </a:lnTo>
                  <a:lnTo>
                    <a:pt x="451" y="43"/>
                  </a:lnTo>
                  <a:lnTo>
                    <a:pt x="432" y="55"/>
                  </a:lnTo>
                  <a:lnTo>
                    <a:pt x="414" y="68"/>
                  </a:lnTo>
                  <a:lnTo>
                    <a:pt x="395" y="83"/>
                  </a:lnTo>
                  <a:lnTo>
                    <a:pt x="391" y="99"/>
                  </a:lnTo>
                  <a:lnTo>
                    <a:pt x="391" y="110"/>
                  </a:lnTo>
                  <a:lnTo>
                    <a:pt x="395" y="119"/>
                  </a:lnTo>
                  <a:lnTo>
                    <a:pt x="400" y="125"/>
                  </a:lnTo>
                  <a:lnTo>
                    <a:pt x="497" y="125"/>
                  </a:lnTo>
                  <a:lnTo>
                    <a:pt x="495" y="138"/>
                  </a:lnTo>
                  <a:lnTo>
                    <a:pt x="327" y="138"/>
                  </a:lnTo>
                  <a:lnTo>
                    <a:pt x="308" y="157"/>
                  </a:lnTo>
                  <a:lnTo>
                    <a:pt x="290" y="175"/>
                  </a:lnTo>
                  <a:lnTo>
                    <a:pt x="273" y="193"/>
                  </a:lnTo>
                  <a:lnTo>
                    <a:pt x="257" y="211"/>
                  </a:lnTo>
                  <a:lnTo>
                    <a:pt x="242" y="226"/>
                  </a:lnTo>
                  <a:lnTo>
                    <a:pt x="228" y="241"/>
                  </a:lnTo>
                  <a:lnTo>
                    <a:pt x="215" y="255"/>
                  </a:lnTo>
                  <a:lnTo>
                    <a:pt x="203" y="270"/>
                  </a:lnTo>
                  <a:lnTo>
                    <a:pt x="181" y="295"/>
                  </a:lnTo>
                  <a:lnTo>
                    <a:pt x="167" y="311"/>
                  </a:lnTo>
                  <a:lnTo>
                    <a:pt x="156" y="326"/>
                  </a:lnTo>
                  <a:lnTo>
                    <a:pt x="140" y="347"/>
                  </a:lnTo>
                  <a:lnTo>
                    <a:pt x="113" y="370"/>
                  </a:lnTo>
                  <a:lnTo>
                    <a:pt x="101" y="378"/>
                  </a:lnTo>
                  <a:close/>
                  <a:moveTo>
                    <a:pt x="497" y="125"/>
                  </a:moveTo>
                  <a:lnTo>
                    <a:pt x="400" y="125"/>
                  </a:lnTo>
                  <a:lnTo>
                    <a:pt x="417" y="110"/>
                  </a:lnTo>
                  <a:lnTo>
                    <a:pt x="427" y="102"/>
                  </a:lnTo>
                  <a:lnTo>
                    <a:pt x="436" y="95"/>
                  </a:lnTo>
                  <a:lnTo>
                    <a:pt x="447" y="86"/>
                  </a:lnTo>
                  <a:lnTo>
                    <a:pt x="481" y="69"/>
                  </a:lnTo>
                  <a:lnTo>
                    <a:pt x="498" y="67"/>
                  </a:lnTo>
                  <a:lnTo>
                    <a:pt x="502" y="82"/>
                  </a:lnTo>
                  <a:lnTo>
                    <a:pt x="498" y="118"/>
                  </a:lnTo>
                  <a:lnTo>
                    <a:pt x="497" y="125"/>
                  </a:lnTo>
                  <a:close/>
                  <a:moveTo>
                    <a:pt x="107" y="728"/>
                  </a:moveTo>
                  <a:lnTo>
                    <a:pt x="0" y="575"/>
                  </a:lnTo>
                  <a:lnTo>
                    <a:pt x="34" y="514"/>
                  </a:lnTo>
                  <a:lnTo>
                    <a:pt x="82" y="448"/>
                  </a:lnTo>
                  <a:lnTo>
                    <a:pt x="140" y="379"/>
                  </a:lnTo>
                  <a:lnTo>
                    <a:pt x="203" y="312"/>
                  </a:lnTo>
                  <a:lnTo>
                    <a:pt x="216" y="298"/>
                  </a:lnTo>
                  <a:lnTo>
                    <a:pt x="230" y="285"/>
                  </a:lnTo>
                  <a:lnTo>
                    <a:pt x="243" y="271"/>
                  </a:lnTo>
                  <a:lnTo>
                    <a:pt x="257" y="260"/>
                  </a:lnTo>
                  <a:lnTo>
                    <a:pt x="280" y="237"/>
                  </a:lnTo>
                  <a:lnTo>
                    <a:pt x="325" y="194"/>
                  </a:lnTo>
                  <a:lnTo>
                    <a:pt x="345" y="173"/>
                  </a:lnTo>
                  <a:lnTo>
                    <a:pt x="345" y="156"/>
                  </a:lnTo>
                  <a:lnTo>
                    <a:pt x="335" y="145"/>
                  </a:lnTo>
                  <a:lnTo>
                    <a:pt x="327" y="138"/>
                  </a:lnTo>
                  <a:lnTo>
                    <a:pt x="495" y="138"/>
                  </a:lnTo>
                  <a:lnTo>
                    <a:pt x="487" y="184"/>
                  </a:lnTo>
                  <a:lnTo>
                    <a:pt x="460" y="257"/>
                  </a:lnTo>
                  <a:lnTo>
                    <a:pt x="419" y="334"/>
                  </a:lnTo>
                  <a:lnTo>
                    <a:pt x="369" y="412"/>
                  </a:lnTo>
                  <a:lnTo>
                    <a:pt x="315" y="487"/>
                  </a:lnTo>
                  <a:lnTo>
                    <a:pt x="260" y="558"/>
                  </a:lnTo>
                  <a:lnTo>
                    <a:pt x="220" y="603"/>
                  </a:lnTo>
                  <a:lnTo>
                    <a:pt x="208" y="617"/>
                  </a:lnTo>
                  <a:lnTo>
                    <a:pt x="173" y="658"/>
                  </a:lnTo>
                  <a:lnTo>
                    <a:pt x="150" y="683"/>
                  </a:lnTo>
                  <a:lnTo>
                    <a:pt x="131" y="703"/>
                  </a:lnTo>
                  <a:lnTo>
                    <a:pt x="107" y="728"/>
                  </a:lnTo>
                  <a:close/>
                </a:path>
              </a:pathLst>
            </a:custGeom>
            <a:solidFill>
              <a:srgbClr val="0C968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6" name="Picture 158">
              <a:extLst>
                <a:ext uri="{FF2B5EF4-FFF2-40B4-BE49-F238E27FC236}">
                  <a16:creationId xmlns:a16="http://schemas.microsoft.com/office/drawing/2014/main" id="{B26E5DDD-ACDB-47B0-AA40-602FFB8B9A55}"/>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860614" y="3706597"/>
              <a:ext cx="187946" cy="250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AutoShape 157">
              <a:extLst>
                <a:ext uri="{FF2B5EF4-FFF2-40B4-BE49-F238E27FC236}">
                  <a16:creationId xmlns:a16="http://schemas.microsoft.com/office/drawing/2014/main" id="{C6B3F56D-0E99-4BD0-9B03-83435B5959A5}"/>
                </a:ext>
              </a:extLst>
            </p:cNvPr>
            <p:cNvSpPr>
              <a:spLocks/>
            </p:cNvSpPr>
            <p:nvPr/>
          </p:nvSpPr>
          <p:spPr bwMode="auto">
            <a:xfrm>
              <a:off x="1592278" y="3497887"/>
              <a:ext cx="732100" cy="557498"/>
            </a:xfrm>
            <a:custGeom>
              <a:avLst/>
              <a:gdLst>
                <a:gd name="T0" fmla="+- 0 2446 1294"/>
                <a:gd name="T1" fmla="*/ T0 w 1153"/>
                <a:gd name="T2" fmla="+- 0 2715 1838"/>
                <a:gd name="T3" fmla="*/ 2715 h 878"/>
                <a:gd name="T4" fmla="+- 0 1294 1294"/>
                <a:gd name="T5" fmla="*/ T4 w 1153"/>
                <a:gd name="T6" fmla="+- 0 2715 1838"/>
                <a:gd name="T7" fmla="*/ 2715 h 878"/>
                <a:gd name="T8" fmla="+- 0 1515 1294"/>
                <a:gd name="T9" fmla="*/ T8 w 1153"/>
                <a:gd name="T10" fmla="+- 0 1838 1838"/>
                <a:gd name="T11" fmla="*/ 1838 h 878"/>
                <a:gd name="T12" fmla="+- 0 1987 1294"/>
                <a:gd name="T13" fmla="*/ T12 w 1153"/>
                <a:gd name="T14" fmla="+- 0 1838 1838"/>
                <a:gd name="T15" fmla="*/ 1838 h 878"/>
                <a:gd name="T16" fmla="+- 0 1990 1294"/>
                <a:gd name="T17" fmla="*/ T16 w 1153"/>
                <a:gd name="T18" fmla="+- 0 1890 1838"/>
                <a:gd name="T19" fmla="*/ 1890 h 878"/>
                <a:gd name="T20" fmla="+- 0 1546 1294"/>
                <a:gd name="T21" fmla="*/ T20 w 1153"/>
                <a:gd name="T22" fmla="+- 0 1890 1838"/>
                <a:gd name="T23" fmla="*/ 1890 h 878"/>
                <a:gd name="T24" fmla="+- 0 1395 1294"/>
                <a:gd name="T25" fmla="*/ T24 w 1153"/>
                <a:gd name="T26" fmla="+- 0 2646 1838"/>
                <a:gd name="T27" fmla="*/ 2646 h 878"/>
                <a:gd name="T28" fmla="+- 0 2429 1294"/>
                <a:gd name="T29" fmla="*/ T28 w 1153"/>
                <a:gd name="T30" fmla="+- 0 2646 1838"/>
                <a:gd name="T31" fmla="*/ 2646 h 878"/>
                <a:gd name="T32" fmla="+- 0 2446 1294"/>
                <a:gd name="T33" fmla="*/ T32 w 1153"/>
                <a:gd name="T34" fmla="+- 0 2715 1838"/>
                <a:gd name="T35" fmla="*/ 2715 h 878"/>
                <a:gd name="T36" fmla="+- 0 2429 1294"/>
                <a:gd name="T37" fmla="*/ T36 w 1153"/>
                <a:gd name="T38" fmla="+- 0 2646 1838"/>
                <a:gd name="T39" fmla="*/ 2646 h 878"/>
                <a:gd name="T40" fmla="+- 0 2340 1294"/>
                <a:gd name="T41" fmla="*/ T40 w 1153"/>
                <a:gd name="T42" fmla="+- 0 2646 1838"/>
                <a:gd name="T43" fmla="*/ 2646 h 878"/>
                <a:gd name="T44" fmla="+- 0 2247 1294"/>
                <a:gd name="T45" fmla="*/ T44 w 1153"/>
                <a:gd name="T46" fmla="+- 0 2164 1838"/>
                <a:gd name="T47" fmla="*/ 2164 h 878"/>
                <a:gd name="T48" fmla="+- 0 2291 1294"/>
                <a:gd name="T49" fmla="*/ T48 w 1153"/>
                <a:gd name="T50" fmla="+- 0 2101 1838"/>
                <a:gd name="T51" fmla="*/ 2101 h 878"/>
                <a:gd name="T52" fmla="+- 0 2429 1294"/>
                <a:gd name="T53" fmla="*/ T52 w 1153"/>
                <a:gd name="T54" fmla="+- 0 2646 1838"/>
                <a:gd name="T55" fmla="*/ 2646 h 87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Lst>
              <a:rect l="0" t="0" r="r" b="b"/>
              <a:pathLst>
                <a:path w="1153" h="878">
                  <a:moveTo>
                    <a:pt x="1152" y="877"/>
                  </a:moveTo>
                  <a:lnTo>
                    <a:pt x="0" y="877"/>
                  </a:lnTo>
                  <a:lnTo>
                    <a:pt x="221" y="0"/>
                  </a:lnTo>
                  <a:lnTo>
                    <a:pt x="693" y="0"/>
                  </a:lnTo>
                  <a:lnTo>
                    <a:pt x="696" y="52"/>
                  </a:lnTo>
                  <a:lnTo>
                    <a:pt x="252" y="52"/>
                  </a:lnTo>
                  <a:lnTo>
                    <a:pt x="101" y="808"/>
                  </a:lnTo>
                  <a:lnTo>
                    <a:pt x="1135" y="808"/>
                  </a:lnTo>
                  <a:lnTo>
                    <a:pt x="1152" y="877"/>
                  </a:lnTo>
                  <a:close/>
                  <a:moveTo>
                    <a:pt x="1135" y="808"/>
                  </a:moveTo>
                  <a:lnTo>
                    <a:pt x="1046" y="808"/>
                  </a:lnTo>
                  <a:lnTo>
                    <a:pt x="953" y="326"/>
                  </a:lnTo>
                  <a:lnTo>
                    <a:pt x="997" y="263"/>
                  </a:lnTo>
                  <a:lnTo>
                    <a:pt x="1135" y="808"/>
                  </a:lnTo>
                  <a:close/>
                </a:path>
              </a:pathLst>
            </a:custGeom>
            <a:solidFill>
              <a:srgbClr val="0C968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AutoShape 155">
              <a:extLst>
                <a:ext uri="{FF2B5EF4-FFF2-40B4-BE49-F238E27FC236}">
                  <a16:creationId xmlns:a16="http://schemas.microsoft.com/office/drawing/2014/main" id="{566769C1-2E6D-4344-AA6B-60AE979B1A55}"/>
                </a:ext>
              </a:extLst>
            </p:cNvPr>
            <p:cNvSpPr>
              <a:spLocks/>
            </p:cNvSpPr>
            <p:nvPr/>
          </p:nvSpPr>
          <p:spPr bwMode="auto">
            <a:xfrm>
              <a:off x="1761230" y="3617150"/>
              <a:ext cx="236202" cy="172075"/>
            </a:xfrm>
            <a:custGeom>
              <a:avLst/>
              <a:gdLst>
                <a:gd name="T0" fmla="+- 0 1603 1561"/>
                <a:gd name="T1" fmla="*/ T0 w 372"/>
                <a:gd name="T2" fmla="+- 0 2034 2034"/>
                <a:gd name="T3" fmla="*/ 2034 h 271"/>
                <a:gd name="T4" fmla="+- 0 1932 1561"/>
                <a:gd name="T5" fmla="*/ T4 w 372"/>
                <a:gd name="T6" fmla="+- 0 2034 2034"/>
                <a:gd name="T7" fmla="*/ 2034 h 271"/>
                <a:gd name="T8" fmla="+- 0 1590 1561"/>
                <a:gd name="T9" fmla="*/ T8 w 372"/>
                <a:gd name="T10" fmla="+- 0 2117 2034"/>
                <a:gd name="T11" fmla="*/ 2117 h 271"/>
                <a:gd name="T12" fmla="+- 0 1891 1561"/>
                <a:gd name="T13" fmla="*/ T12 w 372"/>
                <a:gd name="T14" fmla="+- 0 2117 2034"/>
                <a:gd name="T15" fmla="*/ 2117 h 271"/>
                <a:gd name="T16" fmla="+- 0 1577 1561"/>
                <a:gd name="T17" fmla="*/ T16 w 372"/>
                <a:gd name="T18" fmla="+- 0 2214 2034"/>
                <a:gd name="T19" fmla="*/ 2214 h 271"/>
                <a:gd name="T20" fmla="+- 0 1836 1561"/>
                <a:gd name="T21" fmla="*/ T20 w 372"/>
                <a:gd name="T22" fmla="+- 0 2214 2034"/>
                <a:gd name="T23" fmla="*/ 2214 h 271"/>
                <a:gd name="T24" fmla="+- 0 1561 1561"/>
                <a:gd name="T25" fmla="*/ T24 w 372"/>
                <a:gd name="T26" fmla="+- 0 2304 2034"/>
                <a:gd name="T27" fmla="*/ 2304 h 271"/>
                <a:gd name="T28" fmla="+- 0 1790 1561"/>
                <a:gd name="T29" fmla="*/ T28 w 372"/>
                <a:gd name="T30" fmla="+- 0 2304 2034"/>
                <a:gd name="T31" fmla="*/ 2304 h 271"/>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372" h="271">
                  <a:moveTo>
                    <a:pt x="42" y="0"/>
                  </a:moveTo>
                  <a:lnTo>
                    <a:pt x="371" y="0"/>
                  </a:lnTo>
                  <a:moveTo>
                    <a:pt x="29" y="83"/>
                  </a:moveTo>
                  <a:lnTo>
                    <a:pt x="330" y="83"/>
                  </a:lnTo>
                  <a:moveTo>
                    <a:pt x="16" y="180"/>
                  </a:moveTo>
                  <a:lnTo>
                    <a:pt x="275" y="180"/>
                  </a:lnTo>
                  <a:moveTo>
                    <a:pt x="0" y="270"/>
                  </a:moveTo>
                  <a:lnTo>
                    <a:pt x="229" y="270"/>
                  </a:lnTo>
                </a:path>
              </a:pathLst>
            </a:custGeom>
            <a:noFill/>
            <a:ln w="15415">
              <a:solidFill>
                <a:srgbClr val="0C9686"/>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AutoShape 154">
              <a:extLst>
                <a:ext uri="{FF2B5EF4-FFF2-40B4-BE49-F238E27FC236}">
                  <a16:creationId xmlns:a16="http://schemas.microsoft.com/office/drawing/2014/main" id="{211EF063-3101-4326-A738-86CD4D53DA11}"/>
                </a:ext>
              </a:extLst>
            </p:cNvPr>
            <p:cNvSpPr>
              <a:spLocks/>
            </p:cNvSpPr>
            <p:nvPr/>
          </p:nvSpPr>
          <p:spPr bwMode="auto">
            <a:xfrm>
              <a:off x="1741353" y="3865613"/>
              <a:ext cx="441927" cy="74926"/>
            </a:xfrm>
            <a:custGeom>
              <a:avLst/>
              <a:gdLst>
                <a:gd name="T0" fmla="+- 0 1543 1525"/>
                <a:gd name="T1" fmla="*/ T0 w 696"/>
                <a:gd name="T2" fmla="+- 0 2417 2417"/>
                <a:gd name="T3" fmla="*/ 2417 h 118"/>
                <a:gd name="T4" fmla="+- 0 1748 1525"/>
                <a:gd name="T5" fmla="*/ T4 w 696"/>
                <a:gd name="T6" fmla="+- 0 2417 2417"/>
                <a:gd name="T7" fmla="*/ 2417 h 118"/>
                <a:gd name="T8" fmla="+- 0 1525 1525"/>
                <a:gd name="T9" fmla="*/ T8 w 696"/>
                <a:gd name="T10" fmla="+- 0 2535 2417"/>
                <a:gd name="T11" fmla="*/ 2535 h 118"/>
                <a:gd name="T12" fmla="+- 0 1694 1525"/>
                <a:gd name="T13" fmla="*/ T12 w 696"/>
                <a:gd name="T14" fmla="+- 0 2535 2417"/>
                <a:gd name="T15" fmla="*/ 2535 h 118"/>
                <a:gd name="T16" fmla="+- 0 1883 1525"/>
                <a:gd name="T17" fmla="*/ T16 w 696"/>
                <a:gd name="T18" fmla="+- 0 2535 2417"/>
                <a:gd name="T19" fmla="*/ 2535 h 118"/>
                <a:gd name="T20" fmla="+- 0 2202 1525"/>
                <a:gd name="T21" fmla="*/ T20 w 696"/>
                <a:gd name="T22" fmla="+- 0 2535 2417"/>
                <a:gd name="T23" fmla="*/ 2535 h 118"/>
                <a:gd name="T24" fmla="+- 0 2029 1525"/>
                <a:gd name="T25" fmla="*/ T24 w 696"/>
                <a:gd name="T26" fmla="+- 0 2417 2417"/>
                <a:gd name="T27" fmla="*/ 2417 h 118"/>
                <a:gd name="T28" fmla="+- 0 2221 1525"/>
                <a:gd name="T29" fmla="*/ T28 w 696"/>
                <a:gd name="T30" fmla="+- 0 2417 2417"/>
                <a:gd name="T31" fmla="*/ 2417 h 118"/>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696" h="118">
                  <a:moveTo>
                    <a:pt x="18" y="0"/>
                  </a:moveTo>
                  <a:lnTo>
                    <a:pt x="223" y="0"/>
                  </a:lnTo>
                  <a:moveTo>
                    <a:pt x="0" y="118"/>
                  </a:moveTo>
                  <a:lnTo>
                    <a:pt x="169" y="118"/>
                  </a:lnTo>
                  <a:moveTo>
                    <a:pt x="358" y="118"/>
                  </a:moveTo>
                  <a:lnTo>
                    <a:pt x="677" y="118"/>
                  </a:lnTo>
                  <a:moveTo>
                    <a:pt x="504" y="0"/>
                  </a:moveTo>
                  <a:lnTo>
                    <a:pt x="696" y="0"/>
                  </a:lnTo>
                </a:path>
              </a:pathLst>
            </a:custGeom>
            <a:noFill/>
            <a:ln w="17617">
              <a:solidFill>
                <a:srgbClr val="0C9686"/>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0" name="Picture 165">
              <a:extLst>
                <a:ext uri="{FF2B5EF4-FFF2-40B4-BE49-F238E27FC236}">
                  <a16:creationId xmlns:a16="http://schemas.microsoft.com/office/drawing/2014/main" id="{76837CAA-7235-4D05-AE55-CA6C32903ADF}"/>
                </a:ext>
              </a:extLst>
            </p:cNvPr>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1492893" y="4133955"/>
              <a:ext cx="544789" cy="324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Freeform 151">
              <a:extLst>
                <a:ext uri="{FF2B5EF4-FFF2-40B4-BE49-F238E27FC236}">
                  <a16:creationId xmlns:a16="http://schemas.microsoft.com/office/drawing/2014/main" id="{D355CF1D-FC3C-4192-99CC-ED0FEFFABB9C}"/>
                </a:ext>
              </a:extLst>
            </p:cNvPr>
            <p:cNvSpPr>
              <a:spLocks/>
            </p:cNvSpPr>
            <p:nvPr/>
          </p:nvSpPr>
          <p:spPr bwMode="auto">
            <a:xfrm>
              <a:off x="2496671" y="4362542"/>
              <a:ext cx="80639" cy="994352"/>
            </a:xfrm>
            <a:custGeom>
              <a:avLst/>
              <a:gdLst>
                <a:gd name="T0" fmla="+- 0 2840 2713"/>
                <a:gd name="T1" fmla="*/ T0 w 127"/>
                <a:gd name="T2" fmla="+- 0 4761 3195"/>
                <a:gd name="T3" fmla="*/ 4761 h 1566"/>
                <a:gd name="T4" fmla="+- 0 2713 2713"/>
                <a:gd name="T5" fmla="*/ T4 w 127"/>
                <a:gd name="T6" fmla="+- 0 4596 3195"/>
                <a:gd name="T7" fmla="*/ 4596 h 1566"/>
                <a:gd name="T8" fmla="+- 0 2713 2713"/>
                <a:gd name="T9" fmla="*/ T8 w 127"/>
                <a:gd name="T10" fmla="+- 0 3195 3195"/>
                <a:gd name="T11" fmla="*/ 3195 h 1566"/>
                <a:gd name="T12" fmla="+- 0 2840 2713"/>
                <a:gd name="T13" fmla="*/ T12 w 127"/>
                <a:gd name="T14" fmla="+- 0 3357 3195"/>
                <a:gd name="T15" fmla="*/ 3357 h 1566"/>
                <a:gd name="T16" fmla="+- 0 2840 2713"/>
                <a:gd name="T17" fmla="*/ T16 w 127"/>
                <a:gd name="T18" fmla="+- 0 4761 3195"/>
                <a:gd name="T19" fmla="*/ 4761 h 1566"/>
              </a:gdLst>
              <a:ahLst/>
              <a:cxnLst>
                <a:cxn ang="0">
                  <a:pos x="T1" y="T3"/>
                </a:cxn>
                <a:cxn ang="0">
                  <a:pos x="T5" y="T7"/>
                </a:cxn>
                <a:cxn ang="0">
                  <a:pos x="T9" y="T11"/>
                </a:cxn>
                <a:cxn ang="0">
                  <a:pos x="T13" y="T15"/>
                </a:cxn>
                <a:cxn ang="0">
                  <a:pos x="T17" y="T19"/>
                </a:cxn>
              </a:cxnLst>
              <a:rect l="0" t="0" r="r" b="b"/>
              <a:pathLst>
                <a:path w="127" h="1566">
                  <a:moveTo>
                    <a:pt x="127" y="1566"/>
                  </a:moveTo>
                  <a:lnTo>
                    <a:pt x="0" y="1401"/>
                  </a:lnTo>
                  <a:lnTo>
                    <a:pt x="0" y="0"/>
                  </a:lnTo>
                  <a:lnTo>
                    <a:pt x="127" y="162"/>
                  </a:lnTo>
                  <a:lnTo>
                    <a:pt x="127" y="1566"/>
                  </a:lnTo>
                  <a:close/>
                </a:path>
              </a:pathLst>
            </a:custGeom>
            <a:solidFill>
              <a:srgbClr val="B4B5B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2" name="Picture 149">
              <a:extLst>
                <a:ext uri="{FF2B5EF4-FFF2-40B4-BE49-F238E27FC236}">
                  <a16:creationId xmlns:a16="http://schemas.microsoft.com/office/drawing/2014/main" id="{81CB63A9-13AB-4E36-884A-1F139C57A945}"/>
                </a:ext>
              </a:extLst>
            </p:cNvPr>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1492893" y="4362542"/>
              <a:ext cx="1000685" cy="92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48">
              <a:extLst>
                <a:ext uri="{FF2B5EF4-FFF2-40B4-BE49-F238E27FC236}">
                  <a16:creationId xmlns:a16="http://schemas.microsoft.com/office/drawing/2014/main" id="{A894346E-FE02-4C9A-A99D-0FDDEA4C9D60}"/>
                </a:ext>
              </a:extLst>
            </p:cNvPr>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2576178" y="4461927"/>
              <a:ext cx="5035175" cy="89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44">
              <a:extLst>
                <a:ext uri="{FF2B5EF4-FFF2-40B4-BE49-F238E27FC236}">
                  <a16:creationId xmlns:a16="http://schemas.microsoft.com/office/drawing/2014/main" id="{25999BD3-6682-4B98-BC18-AAA1B218272B}"/>
                </a:ext>
              </a:extLst>
            </p:cNvPr>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1761230" y="4432111"/>
              <a:ext cx="669875" cy="669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Freeform 143">
              <a:extLst>
                <a:ext uri="{FF2B5EF4-FFF2-40B4-BE49-F238E27FC236}">
                  <a16:creationId xmlns:a16="http://schemas.microsoft.com/office/drawing/2014/main" id="{ECC46203-AC2B-462B-89A7-FB4D348F76CF}"/>
                </a:ext>
              </a:extLst>
            </p:cNvPr>
            <p:cNvSpPr>
              <a:spLocks/>
            </p:cNvSpPr>
            <p:nvPr/>
          </p:nvSpPr>
          <p:spPr bwMode="auto">
            <a:xfrm>
              <a:off x="1810922" y="4491742"/>
              <a:ext cx="556853" cy="556863"/>
            </a:xfrm>
            <a:custGeom>
              <a:avLst/>
              <a:gdLst>
                <a:gd name="T0" fmla="+- 0 2063 1640"/>
                <a:gd name="T1" fmla="*/ T0 w 877"/>
                <a:gd name="T2" fmla="+- 0 4282 3405"/>
                <a:gd name="T3" fmla="*/ 4282 h 877"/>
                <a:gd name="T4" fmla="+- 0 1996 1640"/>
                <a:gd name="T5" fmla="*/ T4 w 877"/>
                <a:gd name="T6" fmla="+- 0 4275 3405"/>
                <a:gd name="T7" fmla="*/ 4275 h 877"/>
                <a:gd name="T8" fmla="+- 0 1931 1640"/>
                <a:gd name="T9" fmla="*/ T8 w 877"/>
                <a:gd name="T10" fmla="+- 0 4257 3405"/>
                <a:gd name="T11" fmla="*/ 4257 h 877"/>
                <a:gd name="T12" fmla="+- 0 1869 1640"/>
                <a:gd name="T13" fmla="*/ T12 w 877"/>
                <a:gd name="T14" fmla="+- 0 4229 3405"/>
                <a:gd name="T15" fmla="*/ 4229 h 877"/>
                <a:gd name="T16" fmla="+- 0 1812 1640"/>
                <a:gd name="T17" fmla="*/ T16 w 877"/>
                <a:gd name="T18" fmla="+- 0 4192 3405"/>
                <a:gd name="T19" fmla="*/ 4192 h 877"/>
                <a:gd name="T20" fmla="+- 0 1761 1640"/>
                <a:gd name="T21" fmla="*/ T20 w 877"/>
                <a:gd name="T22" fmla="+- 0 4147 3405"/>
                <a:gd name="T23" fmla="*/ 4147 h 877"/>
                <a:gd name="T24" fmla="+- 0 1718 1640"/>
                <a:gd name="T25" fmla="*/ T24 w 877"/>
                <a:gd name="T26" fmla="+- 0 4093 3405"/>
                <a:gd name="T27" fmla="*/ 4093 h 877"/>
                <a:gd name="T28" fmla="+- 0 1682 1640"/>
                <a:gd name="T29" fmla="*/ T28 w 877"/>
                <a:gd name="T30" fmla="+- 0 4031 3405"/>
                <a:gd name="T31" fmla="*/ 4031 h 877"/>
                <a:gd name="T32" fmla="+- 0 1657 1640"/>
                <a:gd name="T33" fmla="*/ T32 w 877"/>
                <a:gd name="T34" fmla="+- 0 3964 3405"/>
                <a:gd name="T35" fmla="*/ 3964 h 877"/>
                <a:gd name="T36" fmla="+- 0 1643 1640"/>
                <a:gd name="T37" fmla="*/ T36 w 877"/>
                <a:gd name="T38" fmla="+- 0 3896 3405"/>
                <a:gd name="T39" fmla="*/ 3896 h 877"/>
                <a:gd name="T40" fmla="+- 0 1640 1640"/>
                <a:gd name="T41" fmla="*/ T40 w 877"/>
                <a:gd name="T42" fmla="+- 0 3827 3405"/>
                <a:gd name="T43" fmla="*/ 3827 h 877"/>
                <a:gd name="T44" fmla="+- 0 1648 1640"/>
                <a:gd name="T45" fmla="*/ T44 w 877"/>
                <a:gd name="T46" fmla="+- 0 3760 3405"/>
                <a:gd name="T47" fmla="*/ 3760 h 877"/>
                <a:gd name="T48" fmla="+- 0 1665 1640"/>
                <a:gd name="T49" fmla="*/ T48 w 877"/>
                <a:gd name="T50" fmla="+- 0 3695 3405"/>
                <a:gd name="T51" fmla="*/ 3695 h 877"/>
                <a:gd name="T52" fmla="+- 0 1693 1640"/>
                <a:gd name="T53" fmla="*/ T52 w 877"/>
                <a:gd name="T54" fmla="+- 0 3634 3405"/>
                <a:gd name="T55" fmla="*/ 3634 h 877"/>
                <a:gd name="T56" fmla="+- 0 1729 1640"/>
                <a:gd name="T57" fmla="*/ T56 w 877"/>
                <a:gd name="T58" fmla="+- 0 3577 3405"/>
                <a:gd name="T59" fmla="*/ 3577 h 877"/>
                <a:gd name="T60" fmla="+- 0 1775 1640"/>
                <a:gd name="T61" fmla="*/ T60 w 877"/>
                <a:gd name="T62" fmla="+- 0 3526 3405"/>
                <a:gd name="T63" fmla="*/ 3526 h 877"/>
                <a:gd name="T64" fmla="+- 0 1828 1640"/>
                <a:gd name="T65" fmla="*/ T64 w 877"/>
                <a:gd name="T66" fmla="+- 0 3482 3405"/>
                <a:gd name="T67" fmla="*/ 3482 h 877"/>
                <a:gd name="T68" fmla="+- 0 1890 1640"/>
                <a:gd name="T69" fmla="*/ T68 w 877"/>
                <a:gd name="T70" fmla="+- 0 3447 3405"/>
                <a:gd name="T71" fmla="*/ 3447 h 877"/>
                <a:gd name="T72" fmla="+- 0 1957 1640"/>
                <a:gd name="T73" fmla="*/ T72 w 877"/>
                <a:gd name="T74" fmla="+- 0 3422 3405"/>
                <a:gd name="T75" fmla="*/ 3422 h 877"/>
                <a:gd name="T76" fmla="+- 0 2025 1640"/>
                <a:gd name="T77" fmla="*/ T76 w 877"/>
                <a:gd name="T78" fmla="+- 0 3408 3405"/>
                <a:gd name="T79" fmla="*/ 3408 h 877"/>
                <a:gd name="T80" fmla="+- 0 2094 1640"/>
                <a:gd name="T81" fmla="*/ T80 w 877"/>
                <a:gd name="T82" fmla="+- 0 3405 3405"/>
                <a:gd name="T83" fmla="*/ 3405 h 877"/>
                <a:gd name="T84" fmla="+- 0 2161 1640"/>
                <a:gd name="T85" fmla="*/ T84 w 877"/>
                <a:gd name="T86" fmla="+- 0 3413 3405"/>
                <a:gd name="T87" fmla="*/ 3413 h 877"/>
                <a:gd name="T88" fmla="+- 0 2226 1640"/>
                <a:gd name="T89" fmla="*/ T88 w 877"/>
                <a:gd name="T90" fmla="+- 0 3431 3405"/>
                <a:gd name="T91" fmla="*/ 3431 h 877"/>
                <a:gd name="T92" fmla="+- 0 2288 1640"/>
                <a:gd name="T93" fmla="*/ T92 w 877"/>
                <a:gd name="T94" fmla="+- 0 3459 3405"/>
                <a:gd name="T95" fmla="*/ 3459 h 877"/>
                <a:gd name="T96" fmla="+- 0 2345 1640"/>
                <a:gd name="T97" fmla="*/ T96 w 877"/>
                <a:gd name="T98" fmla="+- 0 3495 3405"/>
                <a:gd name="T99" fmla="*/ 3495 h 877"/>
                <a:gd name="T100" fmla="+- 0 2395 1640"/>
                <a:gd name="T101" fmla="*/ T100 w 877"/>
                <a:gd name="T102" fmla="+- 0 3541 3405"/>
                <a:gd name="T103" fmla="*/ 3541 h 877"/>
                <a:gd name="T104" fmla="+- 0 2439 1640"/>
                <a:gd name="T105" fmla="*/ T104 w 877"/>
                <a:gd name="T106" fmla="+- 0 3595 3405"/>
                <a:gd name="T107" fmla="*/ 3595 h 877"/>
                <a:gd name="T108" fmla="+- 0 2475 1640"/>
                <a:gd name="T109" fmla="*/ T108 w 877"/>
                <a:gd name="T110" fmla="+- 0 3657 3405"/>
                <a:gd name="T111" fmla="*/ 3657 h 877"/>
                <a:gd name="T112" fmla="+- 0 2500 1640"/>
                <a:gd name="T113" fmla="*/ T112 w 877"/>
                <a:gd name="T114" fmla="+- 0 3724 3405"/>
                <a:gd name="T115" fmla="*/ 3724 h 877"/>
                <a:gd name="T116" fmla="+- 0 2514 1640"/>
                <a:gd name="T117" fmla="*/ T116 w 877"/>
                <a:gd name="T118" fmla="+- 0 3792 3405"/>
                <a:gd name="T119" fmla="*/ 3792 h 877"/>
                <a:gd name="T120" fmla="+- 0 2517 1640"/>
                <a:gd name="T121" fmla="*/ T120 w 877"/>
                <a:gd name="T122" fmla="+- 0 3860 3405"/>
                <a:gd name="T123" fmla="*/ 3860 h 877"/>
                <a:gd name="T124" fmla="+- 0 2509 1640"/>
                <a:gd name="T125" fmla="*/ T124 w 877"/>
                <a:gd name="T126" fmla="+- 0 3927 3405"/>
                <a:gd name="T127" fmla="*/ 3927 h 877"/>
                <a:gd name="T128" fmla="+- 0 2492 1640"/>
                <a:gd name="T129" fmla="*/ T128 w 877"/>
                <a:gd name="T130" fmla="+- 0 3992 3405"/>
                <a:gd name="T131" fmla="*/ 3992 h 877"/>
                <a:gd name="T132" fmla="+- 0 2464 1640"/>
                <a:gd name="T133" fmla="*/ T132 w 877"/>
                <a:gd name="T134" fmla="+- 0 4054 3405"/>
                <a:gd name="T135" fmla="*/ 4054 h 877"/>
                <a:gd name="T136" fmla="+- 0 2428 1640"/>
                <a:gd name="T137" fmla="*/ T136 w 877"/>
                <a:gd name="T138" fmla="+- 0 4110 3405"/>
                <a:gd name="T139" fmla="*/ 4110 h 877"/>
                <a:gd name="T140" fmla="+- 0 2382 1640"/>
                <a:gd name="T141" fmla="*/ T140 w 877"/>
                <a:gd name="T142" fmla="+- 0 4161 3405"/>
                <a:gd name="T143" fmla="*/ 4161 h 877"/>
                <a:gd name="T144" fmla="+- 0 2328 1640"/>
                <a:gd name="T145" fmla="*/ T144 w 877"/>
                <a:gd name="T146" fmla="+- 0 4205 3405"/>
                <a:gd name="T147" fmla="*/ 4205 h 877"/>
                <a:gd name="T148" fmla="+- 0 2267 1640"/>
                <a:gd name="T149" fmla="*/ T148 w 877"/>
                <a:gd name="T150" fmla="+- 0 4241 3405"/>
                <a:gd name="T151" fmla="*/ 4241 h 877"/>
                <a:gd name="T152" fmla="+- 0 2200 1640"/>
                <a:gd name="T153" fmla="*/ T152 w 877"/>
                <a:gd name="T154" fmla="+- 0 4266 3405"/>
                <a:gd name="T155" fmla="*/ 4266 h 877"/>
                <a:gd name="T156" fmla="+- 0 2132 1640"/>
                <a:gd name="T157" fmla="*/ T156 w 877"/>
                <a:gd name="T158" fmla="+- 0 4280 3405"/>
                <a:gd name="T159" fmla="*/ 4280 h 877"/>
                <a:gd name="T160" fmla="+- 0 2063 1640"/>
                <a:gd name="T161" fmla="*/ T160 w 877"/>
                <a:gd name="T162" fmla="+- 0 4282 3405"/>
                <a:gd name="T163" fmla="*/ 4282 h 877"/>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Lst>
              <a:rect l="0" t="0" r="r" b="b"/>
              <a:pathLst>
                <a:path w="877" h="877">
                  <a:moveTo>
                    <a:pt x="423" y="877"/>
                  </a:moveTo>
                  <a:lnTo>
                    <a:pt x="356" y="870"/>
                  </a:lnTo>
                  <a:lnTo>
                    <a:pt x="291" y="852"/>
                  </a:lnTo>
                  <a:lnTo>
                    <a:pt x="229" y="824"/>
                  </a:lnTo>
                  <a:lnTo>
                    <a:pt x="172" y="787"/>
                  </a:lnTo>
                  <a:lnTo>
                    <a:pt x="121" y="742"/>
                  </a:lnTo>
                  <a:lnTo>
                    <a:pt x="78" y="688"/>
                  </a:lnTo>
                  <a:lnTo>
                    <a:pt x="42" y="626"/>
                  </a:lnTo>
                  <a:lnTo>
                    <a:pt x="17" y="559"/>
                  </a:lnTo>
                  <a:lnTo>
                    <a:pt x="3" y="491"/>
                  </a:lnTo>
                  <a:lnTo>
                    <a:pt x="0" y="422"/>
                  </a:lnTo>
                  <a:lnTo>
                    <a:pt x="8" y="355"/>
                  </a:lnTo>
                  <a:lnTo>
                    <a:pt x="25" y="290"/>
                  </a:lnTo>
                  <a:lnTo>
                    <a:pt x="53" y="229"/>
                  </a:lnTo>
                  <a:lnTo>
                    <a:pt x="89" y="172"/>
                  </a:lnTo>
                  <a:lnTo>
                    <a:pt x="135" y="121"/>
                  </a:lnTo>
                  <a:lnTo>
                    <a:pt x="188" y="77"/>
                  </a:lnTo>
                  <a:lnTo>
                    <a:pt x="250" y="42"/>
                  </a:lnTo>
                  <a:lnTo>
                    <a:pt x="317" y="17"/>
                  </a:lnTo>
                  <a:lnTo>
                    <a:pt x="385" y="3"/>
                  </a:lnTo>
                  <a:lnTo>
                    <a:pt x="454" y="0"/>
                  </a:lnTo>
                  <a:lnTo>
                    <a:pt x="521" y="8"/>
                  </a:lnTo>
                  <a:lnTo>
                    <a:pt x="586" y="26"/>
                  </a:lnTo>
                  <a:lnTo>
                    <a:pt x="648" y="54"/>
                  </a:lnTo>
                  <a:lnTo>
                    <a:pt x="705" y="90"/>
                  </a:lnTo>
                  <a:lnTo>
                    <a:pt x="755" y="136"/>
                  </a:lnTo>
                  <a:lnTo>
                    <a:pt x="799" y="190"/>
                  </a:lnTo>
                  <a:lnTo>
                    <a:pt x="835" y="252"/>
                  </a:lnTo>
                  <a:lnTo>
                    <a:pt x="860" y="319"/>
                  </a:lnTo>
                  <a:lnTo>
                    <a:pt x="874" y="387"/>
                  </a:lnTo>
                  <a:lnTo>
                    <a:pt x="877" y="455"/>
                  </a:lnTo>
                  <a:lnTo>
                    <a:pt x="869" y="522"/>
                  </a:lnTo>
                  <a:lnTo>
                    <a:pt x="852" y="587"/>
                  </a:lnTo>
                  <a:lnTo>
                    <a:pt x="824" y="649"/>
                  </a:lnTo>
                  <a:lnTo>
                    <a:pt x="788" y="705"/>
                  </a:lnTo>
                  <a:lnTo>
                    <a:pt x="742" y="756"/>
                  </a:lnTo>
                  <a:lnTo>
                    <a:pt x="688" y="800"/>
                  </a:lnTo>
                  <a:lnTo>
                    <a:pt x="627" y="836"/>
                  </a:lnTo>
                  <a:lnTo>
                    <a:pt x="560" y="861"/>
                  </a:lnTo>
                  <a:lnTo>
                    <a:pt x="492" y="875"/>
                  </a:lnTo>
                  <a:lnTo>
                    <a:pt x="423" y="8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6" name="Picture 142">
              <a:extLst>
                <a:ext uri="{FF2B5EF4-FFF2-40B4-BE49-F238E27FC236}">
                  <a16:creationId xmlns:a16="http://schemas.microsoft.com/office/drawing/2014/main" id="{58EE3296-39E0-497C-A6D9-311C818F40AC}"/>
                </a:ext>
              </a:extLst>
            </p:cNvPr>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1870552" y="4551374"/>
              <a:ext cx="443832" cy="443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141">
              <a:extLst>
                <a:ext uri="{FF2B5EF4-FFF2-40B4-BE49-F238E27FC236}">
                  <a16:creationId xmlns:a16="http://schemas.microsoft.com/office/drawing/2014/main" id="{CF348FB8-1371-4D65-9A45-0EE3EBD5D000}"/>
                </a:ext>
              </a:extLst>
            </p:cNvPr>
            <p:cNvSpPr>
              <a:spLocks/>
            </p:cNvSpPr>
            <p:nvPr/>
          </p:nvSpPr>
          <p:spPr bwMode="auto">
            <a:xfrm>
              <a:off x="1930182" y="4601067"/>
              <a:ext cx="330810" cy="330181"/>
            </a:xfrm>
            <a:custGeom>
              <a:avLst/>
              <a:gdLst>
                <a:gd name="T0" fmla="+- 0 2056 1818"/>
                <a:gd name="T1" fmla="*/ T0 w 521"/>
                <a:gd name="T2" fmla="+- 0 4103 3584"/>
                <a:gd name="T3" fmla="*/ 4103 h 520"/>
                <a:gd name="T4" fmla="+- 0 1991 1818"/>
                <a:gd name="T5" fmla="*/ T4 w 521"/>
                <a:gd name="T6" fmla="+- 0 4089 3584"/>
                <a:gd name="T7" fmla="*/ 4089 h 520"/>
                <a:gd name="T8" fmla="+- 0 1931 1818"/>
                <a:gd name="T9" fmla="*/ T8 w 521"/>
                <a:gd name="T10" fmla="+- 0 4059 3584"/>
                <a:gd name="T11" fmla="*/ 4059 h 520"/>
                <a:gd name="T12" fmla="+- 0 1881 1818"/>
                <a:gd name="T13" fmla="*/ T12 w 521"/>
                <a:gd name="T14" fmla="+- 0 4013 3584"/>
                <a:gd name="T15" fmla="*/ 4013 h 520"/>
                <a:gd name="T16" fmla="+- 0 1842 1818"/>
                <a:gd name="T17" fmla="*/ T16 w 521"/>
                <a:gd name="T18" fmla="+- 0 3955 3584"/>
                <a:gd name="T19" fmla="*/ 3955 h 520"/>
                <a:gd name="T20" fmla="+- 0 1821 1818"/>
                <a:gd name="T21" fmla="*/ T20 w 521"/>
                <a:gd name="T22" fmla="+- 0 3888 3584"/>
                <a:gd name="T23" fmla="*/ 3888 h 520"/>
                <a:gd name="T24" fmla="+- 0 1818 1818"/>
                <a:gd name="T25" fmla="*/ T24 w 521"/>
                <a:gd name="T26" fmla="+- 0 3820 3584"/>
                <a:gd name="T27" fmla="*/ 3820 h 520"/>
                <a:gd name="T28" fmla="+- 0 1833 1818"/>
                <a:gd name="T29" fmla="*/ T28 w 521"/>
                <a:gd name="T30" fmla="+- 0 3755 3584"/>
                <a:gd name="T31" fmla="*/ 3755 h 520"/>
                <a:gd name="T32" fmla="+- 0 1863 1818"/>
                <a:gd name="T33" fmla="*/ T32 w 521"/>
                <a:gd name="T34" fmla="+- 0 3696 3584"/>
                <a:gd name="T35" fmla="*/ 3696 h 520"/>
                <a:gd name="T36" fmla="+- 0 1908 1818"/>
                <a:gd name="T37" fmla="*/ T36 w 521"/>
                <a:gd name="T38" fmla="+- 0 3646 3584"/>
                <a:gd name="T39" fmla="*/ 3646 h 520"/>
                <a:gd name="T40" fmla="+- 0 1966 1818"/>
                <a:gd name="T41" fmla="*/ T40 w 521"/>
                <a:gd name="T42" fmla="+- 0 3608 3584"/>
                <a:gd name="T43" fmla="*/ 3608 h 520"/>
                <a:gd name="T44" fmla="+- 0 2033 1818"/>
                <a:gd name="T45" fmla="*/ T44 w 521"/>
                <a:gd name="T46" fmla="+- 0 3587 3584"/>
                <a:gd name="T47" fmla="*/ 3587 h 520"/>
                <a:gd name="T48" fmla="+- 0 2101 1818"/>
                <a:gd name="T49" fmla="*/ T48 w 521"/>
                <a:gd name="T50" fmla="+- 0 3584 3584"/>
                <a:gd name="T51" fmla="*/ 3584 h 520"/>
                <a:gd name="T52" fmla="+- 0 2166 1818"/>
                <a:gd name="T53" fmla="*/ T52 w 521"/>
                <a:gd name="T54" fmla="+- 0 3598 3584"/>
                <a:gd name="T55" fmla="*/ 3598 h 520"/>
                <a:gd name="T56" fmla="+- 0 2226 1818"/>
                <a:gd name="T57" fmla="*/ T56 w 521"/>
                <a:gd name="T58" fmla="+- 0 3628 3584"/>
                <a:gd name="T59" fmla="*/ 3628 h 520"/>
                <a:gd name="T60" fmla="+- 0 2276 1818"/>
                <a:gd name="T61" fmla="*/ T60 w 521"/>
                <a:gd name="T62" fmla="+- 0 3673 3584"/>
                <a:gd name="T63" fmla="*/ 3673 h 520"/>
                <a:gd name="T64" fmla="+- 0 2315 1818"/>
                <a:gd name="T65" fmla="*/ T64 w 521"/>
                <a:gd name="T66" fmla="+- 0 3732 3584"/>
                <a:gd name="T67" fmla="*/ 3732 h 520"/>
                <a:gd name="T68" fmla="+- 0 2336 1818"/>
                <a:gd name="T69" fmla="*/ T68 w 521"/>
                <a:gd name="T70" fmla="+- 0 3799 3584"/>
                <a:gd name="T71" fmla="*/ 3799 h 520"/>
                <a:gd name="T72" fmla="+- 0 2339 1818"/>
                <a:gd name="T73" fmla="*/ T72 w 521"/>
                <a:gd name="T74" fmla="+- 0 3866 3584"/>
                <a:gd name="T75" fmla="*/ 3866 h 520"/>
                <a:gd name="T76" fmla="+- 0 2324 1818"/>
                <a:gd name="T77" fmla="*/ T76 w 521"/>
                <a:gd name="T78" fmla="+- 0 3932 3584"/>
                <a:gd name="T79" fmla="*/ 3932 h 520"/>
                <a:gd name="T80" fmla="+- 0 2294 1818"/>
                <a:gd name="T81" fmla="*/ T80 w 521"/>
                <a:gd name="T82" fmla="+- 0 3991 3584"/>
                <a:gd name="T83" fmla="*/ 3991 h 520"/>
                <a:gd name="T84" fmla="+- 0 2249 1818"/>
                <a:gd name="T85" fmla="*/ T84 w 521"/>
                <a:gd name="T86" fmla="+- 0 4041 3584"/>
                <a:gd name="T87" fmla="*/ 4041 h 520"/>
                <a:gd name="T88" fmla="+- 0 2191 1818"/>
                <a:gd name="T89" fmla="*/ T88 w 521"/>
                <a:gd name="T90" fmla="+- 0 4079 3584"/>
                <a:gd name="T91" fmla="*/ 4079 h 520"/>
                <a:gd name="T92" fmla="+- 0 2124 1818"/>
                <a:gd name="T93" fmla="*/ T92 w 521"/>
                <a:gd name="T94" fmla="+- 0 4101 3584"/>
                <a:gd name="T95" fmla="*/ 4101 h 520"/>
                <a:gd name="T96" fmla="+- 0 2056 1818"/>
                <a:gd name="T97" fmla="*/ T96 w 521"/>
                <a:gd name="T98" fmla="+- 0 4103 3584"/>
                <a:gd name="T99" fmla="*/ 4103 h 52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Lst>
              <a:rect l="0" t="0" r="r" b="b"/>
              <a:pathLst>
                <a:path w="521" h="520">
                  <a:moveTo>
                    <a:pt x="238" y="519"/>
                  </a:moveTo>
                  <a:lnTo>
                    <a:pt x="173" y="505"/>
                  </a:lnTo>
                  <a:lnTo>
                    <a:pt x="113" y="475"/>
                  </a:lnTo>
                  <a:lnTo>
                    <a:pt x="63" y="429"/>
                  </a:lnTo>
                  <a:lnTo>
                    <a:pt x="24" y="371"/>
                  </a:lnTo>
                  <a:lnTo>
                    <a:pt x="3" y="304"/>
                  </a:lnTo>
                  <a:lnTo>
                    <a:pt x="0" y="236"/>
                  </a:lnTo>
                  <a:lnTo>
                    <a:pt x="15" y="171"/>
                  </a:lnTo>
                  <a:lnTo>
                    <a:pt x="45" y="112"/>
                  </a:lnTo>
                  <a:lnTo>
                    <a:pt x="90" y="62"/>
                  </a:lnTo>
                  <a:lnTo>
                    <a:pt x="148" y="24"/>
                  </a:lnTo>
                  <a:lnTo>
                    <a:pt x="215" y="3"/>
                  </a:lnTo>
                  <a:lnTo>
                    <a:pt x="283" y="0"/>
                  </a:lnTo>
                  <a:lnTo>
                    <a:pt x="348" y="14"/>
                  </a:lnTo>
                  <a:lnTo>
                    <a:pt x="408" y="44"/>
                  </a:lnTo>
                  <a:lnTo>
                    <a:pt x="458" y="89"/>
                  </a:lnTo>
                  <a:lnTo>
                    <a:pt x="497" y="148"/>
                  </a:lnTo>
                  <a:lnTo>
                    <a:pt x="518" y="215"/>
                  </a:lnTo>
                  <a:lnTo>
                    <a:pt x="521" y="282"/>
                  </a:lnTo>
                  <a:lnTo>
                    <a:pt x="506" y="348"/>
                  </a:lnTo>
                  <a:lnTo>
                    <a:pt x="476" y="407"/>
                  </a:lnTo>
                  <a:lnTo>
                    <a:pt x="431" y="457"/>
                  </a:lnTo>
                  <a:lnTo>
                    <a:pt x="373" y="495"/>
                  </a:lnTo>
                  <a:lnTo>
                    <a:pt x="306" y="517"/>
                  </a:lnTo>
                  <a:lnTo>
                    <a:pt x="238" y="5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8" name="Picture 140">
              <a:extLst>
                <a:ext uri="{FF2B5EF4-FFF2-40B4-BE49-F238E27FC236}">
                  <a16:creationId xmlns:a16="http://schemas.microsoft.com/office/drawing/2014/main" id="{7DA8DC9F-D704-4862-A868-195DAA4E56A1}"/>
                </a:ext>
              </a:extLst>
            </p:cNvPr>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1979875" y="4660697"/>
              <a:ext cx="218424" cy="218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139">
              <a:extLst>
                <a:ext uri="{FF2B5EF4-FFF2-40B4-BE49-F238E27FC236}">
                  <a16:creationId xmlns:a16="http://schemas.microsoft.com/office/drawing/2014/main" id="{BF8CDCA9-3060-4305-8F54-B0A515DA1433}"/>
                </a:ext>
              </a:extLst>
            </p:cNvPr>
            <p:cNvPicPr>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2039505" y="4720329"/>
              <a:ext cx="105402" cy="10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137">
              <a:extLst>
                <a:ext uri="{FF2B5EF4-FFF2-40B4-BE49-F238E27FC236}">
                  <a16:creationId xmlns:a16="http://schemas.microsoft.com/office/drawing/2014/main" id="{4A1A986F-4E6B-4799-B69D-6EFA62F773AC}"/>
                </a:ext>
              </a:extLst>
            </p:cNvPr>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1492893" y="4700452"/>
              <a:ext cx="594316" cy="4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150">
              <a:extLst>
                <a:ext uri="{FF2B5EF4-FFF2-40B4-BE49-F238E27FC236}">
                  <a16:creationId xmlns:a16="http://schemas.microsoft.com/office/drawing/2014/main" id="{224A24E7-F4F0-46D7-B82A-9468863D7D83}"/>
                </a:ext>
              </a:extLst>
            </p:cNvPr>
            <p:cNvPicPr>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1492893" y="5207319"/>
              <a:ext cx="544789" cy="32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138">
              <a:extLst>
                <a:ext uri="{FF2B5EF4-FFF2-40B4-BE49-F238E27FC236}">
                  <a16:creationId xmlns:a16="http://schemas.microsoft.com/office/drawing/2014/main" id="{E61617CE-9D3D-47BA-B3EA-5A17D6CC4CC0}"/>
                </a:ext>
              </a:extLst>
            </p:cNvPr>
            <p:cNvPicPr>
              <a:picLocks noChangeAspect="1"/>
            </p:cNvPicPr>
            <p:nvPr/>
          </p:nvPicPr>
          <p:blipFill>
            <a:blip r:embed="rId26">
              <a:extLst>
                <a:ext uri="{28A0092B-C50C-407E-A947-70E740481C1C}">
                  <a14:useLocalDpi xmlns:a14="http://schemas.microsoft.com/office/drawing/2010/main" val="0"/>
                </a:ext>
              </a:extLst>
            </a:blip>
            <a:srcRect/>
            <a:stretch>
              <a:fillRect/>
            </a:stretch>
          </p:blipFill>
          <p:spPr bwMode="auto">
            <a:xfrm>
              <a:off x="1492893" y="5088056"/>
              <a:ext cx="126356" cy="96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Rectangle 32">
              <a:extLst>
                <a:ext uri="{FF2B5EF4-FFF2-40B4-BE49-F238E27FC236}">
                  <a16:creationId xmlns:a16="http://schemas.microsoft.com/office/drawing/2014/main" id="{2728BE97-5E9D-4F2F-9CD8-8CCA1CFA883F}"/>
                </a:ext>
              </a:extLst>
            </p:cNvPr>
            <p:cNvSpPr/>
            <p:nvPr/>
          </p:nvSpPr>
          <p:spPr>
            <a:xfrm>
              <a:off x="2733528" y="2446564"/>
              <a:ext cx="4572000" cy="681942"/>
            </a:xfrm>
            <a:prstGeom prst="rect">
              <a:avLst/>
            </a:prstGeom>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solidFill>
                  <a:effectLst/>
                  <a:uLnTx/>
                  <a:uFillTx/>
                  <a:latin typeface="Book Antiqua" panose="02040602050305030304" pitchFamily="18" charset="0"/>
                  <a:ea typeface="Calibri" panose="020F0502020204030204" pitchFamily="34" charset="0"/>
                  <a:cs typeface="Calibri" panose="020F0502020204030204" pitchFamily="34" charset="0"/>
                </a:rPr>
                <a:t>A </a:t>
              </a:r>
              <a:r>
                <a:rPr kumimoji="0" lang="en-US" sz="1800" b="1" i="0" u="none" strike="noStrike" kern="1200" cap="none" spc="-25" normalizeH="0" baseline="0" noProof="0" dirty="0">
                  <a:ln>
                    <a:noFill/>
                  </a:ln>
                  <a:solidFill>
                    <a:srgbClr val="E7E6E6"/>
                  </a:solidFill>
                  <a:effectLst/>
                  <a:uLnTx/>
                  <a:uFillTx/>
                  <a:latin typeface="Book Antiqua" panose="02040602050305030304" pitchFamily="18" charset="0"/>
                  <a:ea typeface="Calibri" panose="020F0502020204030204" pitchFamily="34" charset="0"/>
                  <a:cs typeface="Calibri" panose="020F0502020204030204" pitchFamily="34" charset="0"/>
                </a:rPr>
                <a:t>group </a:t>
              </a:r>
              <a:r>
                <a:rPr kumimoji="0" lang="en-US" sz="1800" b="1" i="0" u="none" strike="noStrike" kern="1200" cap="none" spc="-15" normalizeH="0" baseline="0" noProof="0" dirty="0">
                  <a:ln>
                    <a:noFill/>
                  </a:ln>
                  <a:solidFill>
                    <a:srgbClr val="E7E6E6"/>
                  </a:solidFill>
                  <a:effectLst/>
                  <a:uLnTx/>
                  <a:uFillTx/>
                  <a:latin typeface="Book Antiqua" panose="02040602050305030304" pitchFamily="18" charset="0"/>
                  <a:ea typeface="Calibri" panose="020F0502020204030204" pitchFamily="34" charset="0"/>
                  <a:cs typeface="Calibri" panose="020F0502020204030204" pitchFamily="34" charset="0"/>
                </a:rPr>
                <a:t>of </a:t>
              </a:r>
              <a:r>
                <a:rPr kumimoji="0" lang="en-US" sz="1800" b="1" i="0" u="none" strike="noStrike" kern="1200" cap="none" spc="-30" normalizeH="0" baseline="0" noProof="0" dirty="0">
                  <a:ln>
                    <a:noFill/>
                  </a:ln>
                  <a:solidFill>
                    <a:srgbClr val="E7E6E6"/>
                  </a:solidFill>
                  <a:effectLst/>
                  <a:uLnTx/>
                  <a:uFillTx/>
                  <a:latin typeface="Book Antiqua" panose="02040602050305030304" pitchFamily="18" charset="0"/>
                  <a:ea typeface="Calibri" panose="020F0502020204030204" pitchFamily="34" charset="0"/>
                  <a:cs typeface="Calibri" panose="020F0502020204030204" pitchFamily="34" charset="0"/>
                </a:rPr>
                <a:t>committed institutions, including research </a:t>
              </a:r>
              <a:r>
                <a:rPr kumimoji="0" lang="en-US" sz="1800" b="1" i="0" u="none" strike="noStrike" kern="1200" cap="none" spc="-25" normalizeH="0" baseline="0" noProof="0" dirty="0">
                  <a:ln>
                    <a:noFill/>
                  </a:ln>
                  <a:solidFill>
                    <a:srgbClr val="E7E6E6"/>
                  </a:solidFill>
                  <a:effectLst/>
                  <a:uLnTx/>
                  <a:uFillTx/>
                  <a:latin typeface="Book Antiqua" panose="02040602050305030304" pitchFamily="18" charset="0"/>
                  <a:ea typeface="Calibri" panose="020F0502020204030204" pitchFamily="34" charset="0"/>
                  <a:cs typeface="Calibri" panose="020F0502020204030204" pitchFamily="34" charset="0"/>
                </a:rPr>
                <a:t>and </a:t>
              </a:r>
              <a:r>
                <a:rPr kumimoji="0" lang="en-US" sz="1800" b="1" i="0" u="none" strike="noStrike" kern="1200" cap="none" spc="-30" normalizeH="0" baseline="0" noProof="0" dirty="0">
                  <a:ln>
                    <a:noFill/>
                  </a:ln>
                  <a:solidFill>
                    <a:srgbClr val="E7E6E6"/>
                  </a:solidFill>
                  <a:effectLst/>
                  <a:uLnTx/>
                  <a:uFillTx/>
                  <a:latin typeface="Book Antiqua" panose="02040602050305030304" pitchFamily="18" charset="0"/>
                  <a:ea typeface="Calibri" panose="020F0502020204030204" pitchFamily="34" charset="0"/>
                  <a:cs typeface="Calibri" panose="020F0502020204030204" pitchFamily="34" charset="0"/>
                </a:rPr>
                <a:t>innovation institutions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30" normalizeH="0" baseline="0" noProof="0" dirty="0">
                  <a:ln>
                    <a:noFill/>
                  </a:ln>
                  <a:solidFill>
                    <a:srgbClr val="E7E6E6"/>
                  </a:solidFill>
                  <a:effectLst/>
                  <a:uLnTx/>
                  <a:uFillTx/>
                  <a:latin typeface="Book Antiqua" panose="02040602050305030304" pitchFamily="18" charset="0"/>
                  <a:cs typeface="Calibri" panose="020F0502020204030204" pitchFamily="34" charset="0"/>
                </a:rPr>
                <a:t>Public and private institutions </a:t>
              </a:r>
              <a:endParaRPr kumimoji="0" lang="fr-FR" sz="1800" b="1" i="0" u="none" strike="noStrike" kern="1200" cap="none" spc="0" normalizeH="0" baseline="0" noProof="0" dirty="0">
                <a:ln>
                  <a:noFill/>
                </a:ln>
                <a:solidFill>
                  <a:prstClr val="black"/>
                </a:solidFill>
                <a:effectLst/>
                <a:uLnTx/>
                <a:uFillTx/>
                <a:latin typeface="Book Antiqua" panose="02040602050305030304" pitchFamily="18" charset="0"/>
              </a:endParaRPr>
            </a:p>
          </p:txBody>
        </p:sp>
        <p:sp>
          <p:nvSpPr>
            <p:cNvPr id="34" name="Rectangle 33">
              <a:extLst>
                <a:ext uri="{FF2B5EF4-FFF2-40B4-BE49-F238E27FC236}">
                  <a16:creationId xmlns:a16="http://schemas.microsoft.com/office/drawing/2014/main" id="{8E8BA7D0-6DFC-41EE-BF45-6547864B5E55}"/>
                </a:ext>
              </a:extLst>
            </p:cNvPr>
            <p:cNvSpPr/>
            <p:nvPr/>
          </p:nvSpPr>
          <p:spPr>
            <a:xfrm>
              <a:off x="2639918" y="3392758"/>
              <a:ext cx="4678252" cy="840004"/>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Book Antiqua" panose="02040602050305030304" pitchFamily="18" charset="0"/>
                  <a:ea typeface="Calibri" panose="020F0502020204030204" pitchFamily="34" charset="0"/>
                  <a:cs typeface="Calibri" panose="020F0502020204030204" pitchFamily="34" charset="0"/>
                </a:rPr>
                <a:t>Which agree formally (existence of some sort of MoU signed by the heads of the founding institutions)</a:t>
              </a:r>
              <a:endParaRPr kumimoji="0" lang="fr-FR" sz="1800" b="1" i="0" u="none" strike="noStrike" kern="1200" cap="none" spc="0" normalizeH="0" baseline="0" noProof="0" dirty="0">
                <a:ln>
                  <a:noFill/>
                </a:ln>
                <a:solidFill>
                  <a:prstClr val="black"/>
                </a:solidFill>
                <a:effectLst/>
                <a:uLnTx/>
                <a:uFillTx/>
                <a:latin typeface="Book Antiqua" panose="02040602050305030304" pitchFamily="18" charset="0"/>
              </a:endParaRPr>
            </a:p>
          </p:txBody>
        </p:sp>
        <p:sp>
          <p:nvSpPr>
            <p:cNvPr id="35" name="Rectangle 34">
              <a:extLst>
                <a:ext uri="{FF2B5EF4-FFF2-40B4-BE49-F238E27FC236}">
                  <a16:creationId xmlns:a16="http://schemas.microsoft.com/office/drawing/2014/main" id="{DAAC20A1-06A0-4C55-A6A6-02A4C8E05B21}"/>
                </a:ext>
              </a:extLst>
            </p:cNvPr>
            <p:cNvSpPr/>
            <p:nvPr/>
          </p:nvSpPr>
          <p:spPr>
            <a:xfrm>
              <a:off x="2656817" y="4439232"/>
              <a:ext cx="4678252" cy="840004"/>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Book Antiqua" panose="02040602050305030304" pitchFamily="18" charset="0"/>
                  <a:ea typeface="Calibri" panose="020F0502020204030204" pitchFamily="34" charset="0"/>
                  <a:cs typeface="Calibri" panose="020F0502020204030204" pitchFamily="34" charset="0"/>
                </a:rPr>
                <a:t>To work (jointly or in alignment) for the mid to long term (duration of the </a:t>
              </a:r>
              <a:r>
                <a:rPr kumimoji="0" lang="en-US" sz="1800" b="1" i="0" u="none" strike="noStrike" kern="1200" cap="none" spc="0" normalizeH="0" baseline="0" noProof="0" dirty="0" err="1">
                  <a:ln>
                    <a:noFill/>
                  </a:ln>
                  <a:solidFill>
                    <a:srgbClr val="FFFFFF"/>
                  </a:solidFill>
                  <a:effectLst/>
                  <a:uLnTx/>
                  <a:uFillTx/>
                  <a:latin typeface="Book Antiqua" panose="02040602050305030304" pitchFamily="18" charset="0"/>
                  <a:ea typeface="Calibri" panose="020F0502020204030204" pitchFamily="34" charset="0"/>
                  <a:cs typeface="Calibri" panose="020F0502020204030204" pitchFamily="34" charset="0"/>
                </a:rPr>
                <a:t>MoU</a:t>
              </a:r>
              <a:r>
                <a:rPr kumimoji="0" lang="en-US" sz="1800" b="1" i="0" u="none" strike="noStrike" kern="1200" cap="none" spc="0" normalizeH="0" baseline="0" noProof="0" dirty="0">
                  <a:ln>
                    <a:noFill/>
                  </a:ln>
                  <a:solidFill>
                    <a:srgbClr val="FFFFFF"/>
                  </a:solidFill>
                  <a:effectLst/>
                  <a:uLnTx/>
                  <a:uFillTx/>
                  <a:latin typeface="Book Antiqua" panose="02040602050305030304" pitchFamily="18" charset="0"/>
                  <a:ea typeface="Calibri" panose="020F0502020204030204" pitchFamily="34" charset="0"/>
                  <a:cs typeface="Calibri" panose="020F0502020204030204" pitchFamily="34" charset="0"/>
                </a:rPr>
                <a:t>) towards  commonly defined goal </a:t>
              </a:r>
              <a:endParaRPr kumimoji="0" lang="fr-FR" sz="1800" b="1" i="0" u="none" strike="noStrike" kern="1200" cap="none" spc="0" normalizeH="0" baseline="0" noProof="0" dirty="0">
                <a:ln>
                  <a:noFill/>
                </a:ln>
                <a:solidFill>
                  <a:prstClr val="black"/>
                </a:solidFill>
                <a:effectLst/>
                <a:uLnTx/>
                <a:uFillTx/>
                <a:latin typeface="Book Antiqua" panose="02040602050305030304" pitchFamily="18" charset="0"/>
              </a:endParaRPr>
            </a:p>
          </p:txBody>
        </p:sp>
      </p:grpSp>
      <p:sp>
        <p:nvSpPr>
          <p:cNvPr id="49" name="Rectangle 48">
            <a:extLst>
              <a:ext uri="{FF2B5EF4-FFF2-40B4-BE49-F238E27FC236}">
                <a16:creationId xmlns:a16="http://schemas.microsoft.com/office/drawing/2014/main" id="{631DA3B7-1399-48A8-9AE2-EBAD9D0CC98C}"/>
              </a:ext>
            </a:extLst>
          </p:cNvPr>
          <p:cNvSpPr>
            <a:spLocks noChangeArrowheads="1"/>
          </p:cNvSpPr>
          <p:nvPr/>
        </p:nvSpPr>
        <p:spPr bwMode="auto">
          <a:xfrm>
            <a:off x="165785" y="6505536"/>
            <a:ext cx="5868144" cy="26161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tabLst>
                <a:tab pos="450850" algn="l"/>
              </a:tabLst>
              <a:defRPr>
                <a:solidFill>
                  <a:schemeClr val="tx1"/>
                </a:solidFill>
                <a:latin typeface="Arial" panose="020B0604020202020204" pitchFamily="34" charset="0"/>
              </a:defRPr>
            </a:lvl1pPr>
            <a:lvl2pPr eaLnBrk="0" fontAlgn="base" hangingPunct="0">
              <a:spcBef>
                <a:spcPct val="0"/>
              </a:spcBef>
              <a:spcAft>
                <a:spcPct val="0"/>
              </a:spcAft>
              <a:tabLst>
                <a:tab pos="450850" algn="l"/>
              </a:tabLst>
              <a:defRPr>
                <a:solidFill>
                  <a:schemeClr val="tx1"/>
                </a:solidFill>
                <a:latin typeface="Arial" panose="020B0604020202020204" pitchFamily="34" charset="0"/>
              </a:defRPr>
            </a:lvl2pPr>
            <a:lvl3pPr eaLnBrk="0" fontAlgn="base" hangingPunct="0">
              <a:spcBef>
                <a:spcPct val="0"/>
              </a:spcBef>
              <a:spcAft>
                <a:spcPct val="0"/>
              </a:spcAft>
              <a:tabLst>
                <a:tab pos="450850" algn="l"/>
              </a:tabLst>
              <a:defRPr>
                <a:solidFill>
                  <a:schemeClr val="tx1"/>
                </a:solidFill>
                <a:latin typeface="Arial" panose="020B0604020202020204" pitchFamily="34" charset="0"/>
              </a:defRPr>
            </a:lvl3pPr>
            <a:lvl4pPr eaLnBrk="0" fontAlgn="base" hangingPunct="0">
              <a:spcBef>
                <a:spcPct val="0"/>
              </a:spcBef>
              <a:spcAft>
                <a:spcPct val="0"/>
              </a:spcAft>
              <a:tabLst>
                <a:tab pos="450850" algn="l"/>
              </a:tabLst>
              <a:defRPr>
                <a:solidFill>
                  <a:schemeClr val="tx1"/>
                </a:solidFill>
                <a:latin typeface="Arial" panose="020B0604020202020204" pitchFamily="34" charset="0"/>
              </a:defRPr>
            </a:lvl4pPr>
            <a:lvl5pPr eaLnBrk="0" fontAlgn="base" hangingPunct="0">
              <a:spcBef>
                <a:spcPct val="0"/>
              </a:spcBef>
              <a:spcAft>
                <a:spcPct val="0"/>
              </a:spcAft>
              <a:tabLst>
                <a:tab pos="450850" algn="l"/>
              </a:tabLst>
              <a:defRPr>
                <a:solidFill>
                  <a:schemeClr val="tx1"/>
                </a:solidFill>
                <a:latin typeface="Arial" panose="020B0604020202020204" pitchFamily="34" charset="0"/>
              </a:defRPr>
            </a:lvl5pPr>
            <a:lvl6pPr eaLnBrk="0" fontAlgn="base" hangingPunct="0">
              <a:spcBef>
                <a:spcPct val="0"/>
              </a:spcBef>
              <a:spcAft>
                <a:spcPct val="0"/>
              </a:spcAft>
              <a:tabLst>
                <a:tab pos="450850" algn="l"/>
              </a:tabLst>
              <a:defRPr>
                <a:solidFill>
                  <a:schemeClr val="tx1"/>
                </a:solidFill>
                <a:latin typeface="Arial" panose="020B0604020202020204" pitchFamily="34" charset="0"/>
              </a:defRPr>
            </a:lvl6pPr>
            <a:lvl7pPr eaLnBrk="0" fontAlgn="base" hangingPunct="0">
              <a:spcBef>
                <a:spcPct val="0"/>
              </a:spcBef>
              <a:spcAft>
                <a:spcPct val="0"/>
              </a:spcAft>
              <a:tabLst>
                <a:tab pos="450850" algn="l"/>
              </a:tabLst>
              <a:defRPr>
                <a:solidFill>
                  <a:schemeClr val="tx1"/>
                </a:solidFill>
                <a:latin typeface="Arial" panose="020B0604020202020204" pitchFamily="34" charset="0"/>
              </a:defRPr>
            </a:lvl7pPr>
            <a:lvl8pPr eaLnBrk="0" fontAlgn="base" hangingPunct="0">
              <a:spcBef>
                <a:spcPct val="0"/>
              </a:spcBef>
              <a:spcAft>
                <a:spcPct val="0"/>
              </a:spcAft>
              <a:tabLst>
                <a:tab pos="450850" algn="l"/>
              </a:tabLst>
              <a:defRPr>
                <a:solidFill>
                  <a:schemeClr val="tx1"/>
                </a:solidFill>
                <a:latin typeface="Arial" panose="020B0604020202020204" pitchFamily="34" charset="0"/>
              </a:defRPr>
            </a:lvl8pPr>
            <a:lvl9pPr eaLnBrk="0" fontAlgn="base" hangingPunct="0">
              <a:spcBef>
                <a:spcPct val="0"/>
              </a:spcBef>
              <a:spcAft>
                <a:spcPct val="0"/>
              </a:spcAft>
              <a:tabLst>
                <a:tab pos="450850" algn="l"/>
              </a:tabLst>
              <a:defRPr>
                <a:solidFill>
                  <a:schemeClr val="tx1"/>
                </a:solidFill>
                <a:latin typeface="Arial" panose="020B0604020202020204" pitchFamily="34" charset="0"/>
              </a:defRPr>
            </a:lvl9pPr>
          </a:lstStyle>
          <a:p>
            <a:pPr marL="92075" lvl="0" indent="0">
              <a:defRPr/>
            </a:pPr>
            <a:r>
              <a:rPr lang="fr-FR" sz="1100" dirty="0">
                <a:solidFill>
                  <a:srgbClr val="003685"/>
                </a:solidFill>
                <a:latin typeface="Book Antiqua" panose="02040602050305030304" pitchFamily="18" charset="0"/>
                <a:cs typeface="Times New Roman" panose="02020603050405020304" pitchFamily="18" charset="0"/>
              </a:rPr>
              <a:t>AU-EU International </a:t>
            </a:r>
            <a:r>
              <a:rPr lang="fr-FR" sz="1100" dirty="0" err="1">
                <a:solidFill>
                  <a:srgbClr val="003685"/>
                </a:solidFill>
                <a:latin typeface="Book Antiqua" panose="02040602050305030304" pitchFamily="18" charset="0"/>
                <a:cs typeface="Times New Roman" panose="02020603050405020304" pitchFamily="18" charset="0"/>
              </a:rPr>
              <a:t>Research</a:t>
            </a:r>
            <a:r>
              <a:rPr lang="fr-FR" sz="1100" dirty="0">
                <a:solidFill>
                  <a:srgbClr val="003685"/>
                </a:solidFill>
                <a:latin typeface="Book Antiqua" panose="02040602050305030304" pitchFamily="18" charset="0"/>
                <a:cs typeface="Times New Roman" panose="02020603050405020304" pitchFamily="18" charset="0"/>
              </a:rPr>
              <a:t> Consortium Platform for R&amp;I on FNSSA</a:t>
            </a:r>
            <a:endParaRPr kumimoji="0" lang="en-US" altLang="fr-FR" sz="1100" i="0" u="none" strike="noStrike" kern="1200" cap="none" spc="0" normalizeH="0" baseline="0" noProof="0" dirty="0">
              <a:ln>
                <a:noFill/>
              </a:ln>
              <a:solidFill>
                <a:srgbClr val="003685"/>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28024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50669-8BCA-4CB2-A519-C0EBFEA55636}"/>
              </a:ext>
            </a:extLst>
          </p:cNvPr>
          <p:cNvSpPr>
            <a:spLocks noGrp="1"/>
          </p:cNvSpPr>
          <p:nvPr>
            <p:ph type="title"/>
          </p:nvPr>
        </p:nvSpPr>
        <p:spPr>
          <a:xfrm>
            <a:off x="2400300" y="1216072"/>
            <a:ext cx="7897092" cy="876319"/>
          </a:xfrm>
        </p:spPr>
        <p:txBody>
          <a:bodyPr>
            <a:noAutofit/>
          </a:bodyPr>
          <a:lstStyle/>
          <a:p>
            <a:pPr algn="ctr"/>
            <a:br>
              <a:rPr lang="en-US" sz="3600" b="1" dirty="0">
                <a:latin typeface="Book Antiqua" panose="02040602050305030304" pitchFamily="18" charset="0"/>
              </a:rPr>
            </a:br>
            <a:r>
              <a:rPr lang="en-US" sz="3600" b="1" dirty="0">
                <a:latin typeface="Book Antiqua" panose="02040602050305030304" pitchFamily="18" charset="0"/>
              </a:rPr>
              <a:t>2. What an IRC is? </a:t>
            </a:r>
            <a:r>
              <a:rPr lang="en-US" sz="2400" b="1" dirty="0">
                <a:latin typeface="Book Antiqua" panose="02040602050305030304" pitchFamily="18" charset="0"/>
              </a:rPr>
              <a:t>(2/2)</a:t>
            </a:r>
            <a:r>
              <a:rPr lang="en-US" sz="3600" b="1" dirty="0">
                <a:latin typeface="Book Antiqua" panose="02040602050305030304" pitchFamily="18" charset="0"/>
              </a:rPr>
              <a:t> </a:t>
            </a:r>
            <a:endParaRPr lang="en-US" sz="3600" dirty="0">
              <a:latin typeface="Book Antiqua" panose="02040602050305030304" pitchFamily="18" charset="0"/>
            </a:endParaRPr>
          </a:p>
        </p:txBody>
      </p:sp>
      <p:grpSp>
        <p:nvGrpSpPr>
          <p:cNvPr id="48" name="Groupe 74">
            <a:extLst>
              <a:ext uri="{FF2B5EF4-FFF2-40B4-BE49-F238E27FC236}">
                <a16:creationId xmlns:a16="http://schemas.microsoft.com/office/drawing/2014/main" id="{F76CCD02-3D3F-46CF-A8C9-DD4D4120B549}"/>
              </a:ext>
            </a:extLst>
          </p:cNvPr>
          <p:cNvGrpSpPr/>
          <p:nvPr/>
        </p:nvGrpSpPr>
        <p:grpSpPr>
          <a:xfrm>
            <a:off x="2213264" y="2338021"/>
            <a:ext cx="7637318" cy="4166687"/>
            <a:chOff x="1512570" y="2239759"/>
            <a:chExt cx="6118843" cy="3303906"/>
          </a:xfrm>
        </p:grpSpPr>
        <p:sp>
          <p:nvSpPr>
            <p:cNvPr id="49" name="Freeform 136">
              <a:extLst>
                <a:ext uri="{FF2B5EF4-FFF2-40B4-BE49-F238E27FC236}">
                  <a16:creationId xmlns:a16="http://schemas.microsoft.com/office/drawing/2014/main" id="{E2D9D4CD-4143-46FA-BDEC-FDFCBFC0F772}"/>
                </a:ext>
              </a:extLst>
            </p:cNvPr>
            <p:cNvSpPr>
              <a:spLocks/>
            </p:cNvSpPr>
            <p:nvPr/>
          </p:nvSpPr>
          <p:spPr bwMode="auto">
            <a:xfrm>
              <a:off x="2516411" y="2239759"/>
              <a:ext cx="80644" cy="992381"/>
            </a:xfrm>
            <a:custGeom>
              <a:avLst/>
              <a:gdLst>
                <a:gd name="T0" fmla="+- 0 2837 2710"/>
                <a:gd name="T1" fmla="*/ T0 w 127"/>
                <a:gd name="T2" fmla="+- 0 6464 4902"/>
                <a:gd name="T3" fmla="*/ 6464 h 1563"/>
                <a:gd name="T4" fmla="+- 0 2710 2710"/>
                <a:gd name="T5" fmla="*/ T4 w 127"/>
                <a:gd name="T6" fmla="+- 0 6300 4902"/>
                <a:gd name="T7" fmla="*/ 6300 h 1563"/>
                <a:gd name="T8" fmla="+- 0 2710 2710"/>
                <a:gd name="T9" fmla="*/ T8 w 127"/>
                <a:gd name="T10" fmla="+- 0 4902 4902"/>
                <a:gd name="T11" fmla="*/ 4902 h 1563"/>
                <a:gd name="T12" fmla="+- 0 2837 2710"/>
                <a:gd name="T13" fmla="*/ T12 w 127"/>
                <a:gd name="T14" fmla="+- 0 5061 4902"/>
                <a:gd name="T15" fmla="*/ 5061 h 1563"/>
                <a:gd name="T16" fmla="+- 0 2837 2710"/>
                <a:gd name="T17" fmla="*/ T16 w 127"/>
                <a:gd name="T18" fmla="+- 0 6464 4902"/>
                <a:gd name="T19" fmla="*/ 6464 h 1563"/>
              </a:gdLst>
              <a:ahLst/>
              <a:cxnLst>
                <a:cxn ang="0">
                  <a:pos x="T1" y="T3"/>
                </a:cxn>
                <a:cxn ang="0">
                  <a:pos x="T5" y="T7"/>
                </a:cxn>
                <a:cxn ang="0">
                  <a:pos x="T9" y="T11"/>
                </a:cxn>
                <a:cxn ang="0">
                  <a:pos x="T13" y="T15"/>
                </a:cxn>
                <a:cxn ang="0">
                  <a:pos x="T17" y="T19"/>
                </a:cxn>
              </a:cxnLst>
              <a:rect l="0" t="0" r="r" b="b"/>
              <a:pathLst>
                <a:path w="127" h="1563">
                  <a:moveTo>
                    <a:pt x="127" y="1562"/>
                  </a:moveTo>
                  <a:lnTo>
                    <a:pt x="0" y="1398"/>
                  </a:lnTo>
                  <a:lnTo>
                    <a:pt x="0" y="0"/>
                  </a:lnTo>
                  <a:lnTo>
                    <a:pt x="127" y="159"/>
                  </a:lnTo>
                  <a:lnTo>
                    <a:pt x="127" y="1562"/>
                  </a:lnTo>
                  <a:close/>
                </a:path>
              </a:pathLst>
            </a:custGeom>
            <a:solidFill>
              <a:srgbClr val="B4B5B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50" name="Picture 134">
              <a:extLst>
                <a:ext uri="{FF2B5EF4-FFF2-40B4-BE49-F238E27FC236}">
                  <a16:creationId xmlns:a16="http://schemas.microsoft.com/office/drawing/2014/main" id="{07E63EF6-0422-451C-9541-EABBA41197A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12570" y="2239759"/>
              <a:ext cx="1000748" cy="92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133">
              <a:extLst>
                <a:ext uri="{FF2B5EF4-FFF2-40B4-BE49-F238E27FC236}">
                  <a16:creationId xmlns:a16="http://schemas.microsoft.com/office/drawing/2014/main" id="{8EF0256F-8C4E-4473-AD7F-C17B13DDE7C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95923" y="2339138"/>
              <a:ext cx="5035490" cy="890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135">
              <a:extLst>
                <a:ext uri="{FF2B5EF4-FFF2-40B4-BE49-F238E27FC236}">
                  <a16:creationId xmlns:a16="http://schemas.microsoft.com/office/drawing/2014/main" id="{829528B1-4550-4BDA-B077-E2894BE0045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12570" y="3084479"/>
              <a:ext cx="544824" cy="32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131">
              <a:extLst>
                <a:ext uri="{FF2B5EF4-FFF2-40B4-BE49-F238E27FC236}">
                  <a16:creationId xmlns:a16="http://schemas.microsoft.com/office/drawing/2014/main" id="{DDBDBE9E-92C8-4E59-845C-25C2A7A60441}"/>
                </a:ext>
              </a:extLst>
            </p:cNvPr>
            <p:cNvSpPr>
              <a:spLocks/>
            </p:cNvSpPr>
            <p:nvPr/>
          </p:nvSpPr>
          <p:spPr bwMode="auto">
            <a:xfrm>
              <a:off x="2506471" y="3293175"/>
              <a:ext cx="80644" cy="994286"/>
            </a:xfrm>
            <a:custGeom>
              <a:avLst/>
              <a:gdLst>
                <a:gd name="T0" fmla="+- 0 2834 2707"/>
                <a:gd name="T1" fmla="*/ T0 w 127"/>
                <a:gd name="T2" fmla="+- 0 8139 6573"/>
                <a:gd name="T3" fmla="*/ 8139 h 1566"/>
                <a:gd name="T4" fmla="+- 0 2707 2707"/>
                <a:gd name="T5" fmla="*/ T4 w 127"/>
                <a:gd name="T6" fmla="+- 0 7974 6573"/>
                <a:gd name="T7" fmla="*/ 7974 h 1566"/>
                <a:gd name="T8" fmla="+- 0 2707 2707"/>
                <a:gd name="T9" fmla="*/ T8 w 127"/>
                <a:gd name="T10" fmla="+- 0 6573 6573"/>
                <a:gd name="T11" fmla="*/ 6573 h 1566"/>
                <a:gd name="T12" fmla="+- 0 2834 2707"/>
                <a:gd name="T13" fmla="*/ T12 w 127"/>
                <a:gd name="T14" fmla="+- 0 6732 6573"/>
                <a:gd name="T15" fmla="*/ 6732 h 1566"/>
                <a:gd name="T16" fmla="+- 0 2834 2707"/>
                <a:gd name="T17" fmla="*/ T16 w 127"/>
                <a:gd name="T18" fmla="+- 0 8139 6573"/>
                <a:gd name="T19" fmla="*/ 8139 h 1566"/>
              </a:gdLst>
              <a:ahLst/>
              <a:cxnLst>
                <a:cxn ang="0">
                  <a:pos x="T1" y="T3"/>
                </a:cxn>
                <a:cxn ang="0">
                  <a:pos x="T5" y="T7"/>
                </a:cxn>
                <a:cxn ang="0">
                  <a:pos x="T9" y="T11"/>
                </a:cxn>
                <a:cxn ang="0">
                  <a:pos x="T13" y="T15"/>
                </a:cxn>
                <a:cxn ang="0">
                  <a:pos x="T17" y="T19"/>
                </a:cxn>
              </a:cxnLst>
              <a:rect l="0" t="0" r="r" b="b"/>
              <a:pathLst>
                <a:path w="127" h="1566">
                  <a:moveTo>
                    <a:pt x="127" y="1566"/>
                  </a:moveTo>
                  <a:lnTo>
                    <a:pt x="0" y="1401"/>
                  </a:lnTo>
                  <a:lnTo>
                    <a:pt x="0" y="0"/>
                  </a:lnTo>
                  <a:lnTo>
                    <a:pt x="127" y="159"/>
                  </a:lnTo>
                  <a:lnTo>
                    <a:pt x="127" y="1566"/>
                  </a:lnTo>
                  <a:close/>
                </a:path>
              </a:pathLst>
            </a:custGeom>
            <a:solidFill>
              <a:srgbClr val="B4B5B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54" name="Picture 129">
              <a:extLst>
                <a:ext uri="{FF2B5EF4-FFF2-40B4-BE49-F238E27FC236}">
                  <a16:creationId xmlns:a16="http://schemas.microsoft.com/office/drawing/2014/main" id="{26FEE6DE-6E19-42A4-8677-2A73D0EC0C5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12570" y="3303113"/>
              <a:ext cx="998843" cy="92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128">
              <a:extLst>
                <a:ext uri="{FF2B5EF4-FFF2-40B4-BE49-F238E27FC236}">
                  <a16:creationId xmlns:a16="http://schemas.microsoft.com/office/drawing/2014/main" id="{A97DDB89-4CB4-43ED-AF2D-852448C0291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595923" y="3402492"/>
              <a:ext cx="5035490" cy="892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127">
              <a:extLst>
                <a:ext uri="{FF2B5EF4-FFF2-40B4-BE49-F238E27FC236}">
                  <a16:creationId xmlns:a16="http://schemas.microsoft.com/office/drawing/2014/main" id="{AFCEC011-BA53-4CF8-86A5-1BD7912653B2}"/>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645617" y="3660876"/>
              <a:ext cx="4820227" cy="31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130">
              <a:extLst>
                <a:ext uri="{FF2B5EF4-FFF2-40B4-BE49-F238E27FC236}">
                  <a16:creationId xmlns:a16="http://schemas.microsoft.com/office/drawing/2014/main" id="{D35A47D7-4971-4F0B-8460-E523471B2DFE}"/>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512570" y="4137896"/>
              <a:ext cx="544824" cy="32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Freeform 125">
              <a:extLst>
                <a:ext uri="{FF2B5EF4-FFF2-40B4-BE49-F238E27FC236}">
                  <a16:creationId xmlns:a16="http://schemas.microsoft.com/office/drawing/2014/main" id="{D329A974-E1EA-4891-B2B9-66EB63184A30}"/>
                </a:ext>
              </a:extLst>
            </p:cNvPr>
            <p:cNvSpPr>
              <a:spLocks/>
            </p:cNvSpPr>
            <p:nvPr/>
          </p:nvSpPr>
          <p:spPr bwMode="auto">
            <a:xfrm>
              <a:off x="2516411" y="4366467"/>
              <a:ext cx="80644" cy="994286"/>
            </a:xfrm>
            <a:custGeom>
              <a:avLst/>
              <a:gdLst>
                <a:gd name="T0" fmla="+- 0 2837 2710"/>
                <a:gd name="T1" fmla="*/ T0 w 127"/>
                <a:gd name="T2" fmla="+- 0 9829 8263"/>
                <a:gd name="T3" fmla="*/ 9829 h 1566"/>
                <a:gd name="T4" fmla="+- 0 2710 2710"/>
                <a:gd name="T5" fmla="*/ T4 w 127"/>
                <a:gd name="T6" fmla="+- 0 9664 8263"/>
                <a:gd name="T7" fmla="*/ 9664 h 1566"/>
                <a:gd name="T8" fmla="+- 0 2710 2710"/>
                <a:gd name="T9" fmla="*/ T8 w 127"/>
                <a:gd name="T10" fmla="+- 0 8263 8263"/>
                <a:gd name="T11" fmla="*/ 8263 h 1566"/>
                <a:gd name="T12" fmla="+- 0 2837 2710"/>
                <a:gd name="T13" fmla="*/ T12 w 127"/>
                <a:gd name="T14" fmla="+- 0 8425 8263"/>
                <a:gd name="T15" fmla="*/ 8425 h 1566"/>
                <a:gd name="T16" fmla="+- 0 2837 2710"/>
                <a:gd name="T17" fmla="*/ T16 w 127"/>
                <a:gd name="T18" fmla="+- 0 9829 8263"/>
                <a:gd name="T19" fmla="*/ 9829 h 1566"/>
              </a:gdLst>
              <a:ahLst/>
              <a:cxnLst>
                <a:cxn ang="0">
                  <a:pos x="T1" y="T3"/>
                </a:cxn>
                <a:cxn ang="0">
                  <a:pos x="T5" y="T7"/>
                </a:cxn>
                <a:cxn ang="0">
                  <a:pos x="T9" y="T11"/>
                </a:cxn>
                <a:cxn ang="0">
                  <a:pos x="T13" y="T15"/>
                </a:cxn>
                <a:cxn ang="0">
                  <a:pos x="T17" y="T19"/>
                </a:cxn>
              </a:cxnLst>
              <a:rect l="0" t="0" r="r" b="b"/>
              <a:pathLst>
                <a:path w="127" h="1566">
                  <a:moveTo>
                    <a:pt x="127" y="1566"/>
                  </a:moveTo>
                  <a:lnTo>
                    <a:pt x="0" y="1401"/>
                  </a:lnTo>
                  <a:lnTo>
                    <a:pt x="0" y="0"/>
                  </a:lnTo>
                  <a:lnTo>
                    <a:pt x="127" y="162"/>
                  </a:lnTo>
                  <a:lnTo>
                    <a:pt x="127" y="1566"/>
                  </a:lnTo>
                  <a:close/>
                </a:path>
              </a:pathLst>
            </a:custGeom>
            <a:solidFill>
              <a:srgbClr val="B4B5B4"/>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59" name="Picture 123">
              <a:extLst>
                <a:ext uri="{FF2B5EF4-FFF2-40B4-BE49-F238E27FC236}">
                  <a16:creationId xmlns:a16="http://schemas.microsoft.com/office/drawing/2014/main" id="{D3C19C2F-61CC-47CB-A5D0-085CF45B7A30}"/>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512570" y="4366467"/>
              <a:ext cx="1000748" cy="92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124">
              <a:extLst>
                <a:ext uri="{FF2B5EF4-FFF2-40B4-BE49-F238E27FC236}">
                  <a16:creationId xmlns:a16="http://schemas.microsoft.com/office/drawing/2014/main" id="{4A9A8945-C52A-44E0-A5E2-CE1B198D052D}"/>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512570" y="5221125"/>
              <a:ext cx="544824" cy="32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122">
              <a:extLst>
                <a:ext uri="{FF2B5EF4-FFF2-40B4-BE49-F238E27FC236}">
                  <a16:creationId xmlns:a16="http://schemas.microsoft.com/office/drawing/2014/main" id="{9004C25A-4FB6-4BE7-9650-CF7A8320FBA4}"/>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595923" y="4475783"/>
              <a:ext cx="5035490" cy="89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121">
              <a:extLst>
                <a:ext uri="{FF2B5EF4-FFF2-40B4-BE49-F238E27FC236}">
                  <a16:creationId xmlns:a16="http://schemas.microsoft.com/office/drawing/2014/main" id="{9F0CDD7F-B2D5-42BD-B872-E6C020BF5C51}"/>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625740" y="4485721"/>
              <a:ext cx="4742758" cy="813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AutoShape 117">
              <a:extLst>
                <a:ext uri="{FF2B5EF4-FFF2-40B4-BE49-F238E27FC236}">
                  <a16:creationId xmlns:a16="http://schemas.microsoft.com/office/drawing/2014/main" id="{CFB66786-D09D-45F1-8293-585E97FB3915}"/>
                </a:ext>
              </a:extLst>
            </p:cNvPr>
            <p:cNvSpPr>
              <a:spLocks/>
            </p:cNvSpPr>
            <p:nvPr/>
          </p:nvSpPr>
          <p:spPr bwMode="auto">
            <a:xfrm>
              <a:off x="2128789" y="4853423"/>
              <a:ext cx="57784" cy="44444"/>
            </a:xfrm>
            <a:custGeom>
              <a:avLst/>
              <a:gdLst>
                <a:gd name="T0" fmla="+- 0 2155 2100"/>
                <a:gd name="T1" fmla="*/ T0 w 91"/>
                <a:gd name="T2" fmla="+- 0 9099 9030"/>
                <a:gd name="T3" fmla="*/ 9099 h 70"/>
                <a:gd name="T4" fmla="+- 0 2141 2100"/>
                <a:gd name="T5" fmla="*/ T4 w 91"/>
                <a:gd name="T6" fmla="+- 0 9099 9030"/>
                <a:gd name="T7" fmla="*/ 9099 h 70"/>
                <a:gd name="T8" fmla="+- 0 2127 2100"/>
                <a:gd name="T9" fmla="*/ T8 w 91"/>
                <a:gd name="T10" fmla="+- 0 9095 9030"/>
                <a:gd name="T11" fmla="*/ 9095 h 70"/>
                <a:gd name="T12" fmla="+- 0 2115 2100"/>
                <a:gd name="T13" fmla="*/ T12 w 91"/>
                <a:gd name="T14" fmla="+- 0 9088 9030"/>
                <a:gd name="T15" fmla="*/ 9088 h 70"/>
                <a:gd name="T16" fmla="+- 0 2105 2100"/>
                <a:gd name="T17" fmla="*/ T16 w 91"/>
                <a:gd name="T18" fmla="+- 0 9078 9030"/>
                <a:gd name="T19" fmla="*/ 9078 h 70"/>
                <a:gd name="T20" fmla="+- 0 2100 2100"/>
                <a:gd name="T21" fmla="*/ T20 w 91"/>
                <a:gd name="T22" fmla="+- 0 9065 9030"/>
                <a:gd name="T23" fmla="*/ 9065 h 70"/>
                <a:gd name="T24" fmla="+- 0 2100 2100"/>
                <a:gd name="T25" fmla="*/ T24 w 91"/>
                <a:gd name="T26" fmla="+- 0 9056 9030"/>
                <a:gd name="T27" fmla="*/ 9056 h 70"/>
                <a:gd name="T28" fmla="+- 0 2100 2100"/>
                <a:gd name="T29" fmla="*/ T28 w 91"/>
                <a:gd name="T30" fmla="+- 0 9052 9030"/>
                <a:gd name="T31" fmla="*/ 9052 h 70"/>
                <a:gd name="T32" fmla="+- 0 2106 2100"/>
                <a:gd name="T33" fmla="*/ T32 w 91"/>
                <a:gd name="T34" fmla="+- 0 9039 9030"/>
                <a:gd name="T35" fmla="*/ 9039 h 70"/>
                <a:gd name="T36" fmla="+- 0 2114 2100"/>
                <a:gd name="T37" fmla="*/ T36 w 91"/>
                <a:gd name="T38" fmla="+- 0 9032 9030"/>
                <a:gd name="T39" fmla="*/ 9032 h 70"/>
                <a:gd name="T40" fmla="+- 0 2123 2100"/>
                <a:gd name="T41" fmla="*/ T40 w 91"/>
                <a:gd name="T42" fmla="+- 0 9030 9030"/>
                <a:gd name="T43" fmla="*/ 9030 h 70"/>
                <a:gd name="T44" fmla="+- 0 2133 2100"/>
                <a:gd name="T45" fmla="*/ T44 w 91"/>
                <a:gd name="T46" fmla="+- 0 9033 9030"/>
                <a:gd name="T47" fmla="*/ 9033 h 70"/>
                <a:gd name="T48" fmla="+- 0 2142 2100"/>
                <a:gd name="T49" fmla="*/ T48 w 91"/>
                <a:gd name="T50" fmla="+- 0 9040 9030"/>
                <a:gd name="T51" fmla="*/ 9040 h 70"/>
                <a:gd name="T52" fmla="+- 0 2154 2100"/>
                <a:gd name="T53" fmla="*/ T52 w 91"/>
                <a:gd name="T54" fmla="+- 0 9040 9030"/>
                <a:gd name="T55" fmla="*/ 9040 h 70"/>
                <a:gd name="T56" fmla="+- 0 2157 2100"/>
                <a:gd name="T57" fmla="*/ T56 w 91"/>
                <a:gd name="T58" fmla="+- 0 9042 9030"/>
                <a:gd name="T59" fmla="*/ 9042 h 70"/>
                <a:gd name="T60" fmla="+- 0 2183 2100"/>
                <a:gd name="T61" fmla="*/ T60 w 91"/>
                <a:gd name="T62" fmla="+- 0 9042 9030"/>
                <a:gd name="T63" fmla="*/ 9042 h 70"/>
                <a:gd name="T64" fmla="+- 0 2184 2100"/>
                <a:gd name="T65" fmla="*/ T64 w 91"/>
                <a:gd name="T66" fmla="+- 0 9044 9030"/>
                <a:gd name="T67" fmla="*/ 9044 h 70"/>
                <a:gd name="T68" fmla="+- 0 2188 2100"/>
                <a:gd name="T69" fmla="*/ T68 w 91"/>
                <a:gd name="T70" fmla="+- 0 9052 9030"/>
                <a:gd name="T71" fmla="*/ 9052 h 70"/>
                <a:gd name="T72" fmla="+- 0 2191 2100"/>
                <a:gd name="T73" fmla="*/ T72 w 91"/>
                <a:gd name="T74" fmla="+- 0 9056 9030"/>
                <a:gd name="T75" fmla="*/ 9056 h 70"/>
                <a:gd name="T76" fmla="+- 0 2190 2100"/>
                <a:gd name="T77" fmla="*/ T76 w 91"/>
                <a:gd name="T78" fmla="+- 0 9059 9030"/>
                <a:gd name="T79" fmla="*/ 9059 h 70"/>
                <a:gd name="T80" fmla="+- 0 2188 2100"/>
                <a:gd name="T81" fmla="*/ T80 w 91"/>
                <a:gd name="T82" fmla="+- 0 9062 9030"/>
                <a:gd name="T83" fmla="*/ 9062 h 70"/>
                <a:gd name="T84" fmla="+- 0 2190 2100"/>
                <a:gd name="T85" fmla="*/ T84 w 91"/>
                <a:gd name="T86" fmla="+- 0 9074 9030"/>
                <a:gd name="T87" fmla="*/ 9074 h 70"/>
                <a:gd name="T88" fmla="+- 0 2186 2100"/>
                <a:gd name="T89" fmla="*/ T88 w 91"/>
                <a:gd name="T90" fmla="+- 0 9084 9030"/>
                <a:gd name="T91" fmla="*/ 9084 h 70"/>
                <a:gd name="T92" fmla="+- 0 2179 2100"/>
                <a:gd name="T93" fmla="*/ T92 w 91"/>
                <a:gd name="T94" fmla="+- 0 9091 9030"/>
                <a:gd name="T95" fmla="*/ 9091 h 70"/>
                <a:gd name="T96" fmla="+- 0 2168 2100"/>
                <a:gd name="T97" fmla="*/ T96 w 91"/>
                <a:gd name="T98" fmla="+- 0 9096 9030"/>
                <a:gd name="T99" fmla="*/ 9096 h 70"/>
                <a:gd name="T100" fmla="+- 0 2155 2100"/>
                <a:gd name="T101" fmla="*/ T100 w 91"/>
                <a:gd name="T102" fmla="+- 0 9099 9030"/>
                <a:gd name="T103" fmla="*/ 9099 h 70"/>
                <a:gd name="T104" fmla="+- 0 2183 2100"/>
                <a:gd name="T105" fmla="*/ T104 w 91"/>
                <a:gd name="T106" fmla="+- 0 9042 9030"/>
                <a:gd name="T107" fmla="*/ 9042 h 70"/>
                <a:gd name="T108" fmla="+- 0 2157 2100"/>
                <a:gd name="T109" fmla="*/ T108 w 91"/>
                <a:gd name="T110" fmla="+- 0 9042 9030"/>
                <a:gd name="T111" fmla="*/ 9042 h 70"/>
                <a:gd name="T112" fmla="+- 0 2160 2100"/>
                <a:gd name="T113" fmla="*/ T112 w 91"/>
                <a:gd name="T114" fmla="+- 0 9038 9030"/>
                <a:gd name="T115" fmla="*/ 9038 h 70"/>
                <a:gd name="T116" fmla="+- 0 2164 2100"/>
                <a:gd name="T117" fmla="*/ T116 w 91"/>
                <a:gd name="T118" fmla="+- 0 9035 9030"/>
                <a:gd name="T119" fmla="*/ 9035 h 70"/>
                <a:gd name="T120" fmla="+- 0 2170 2100"/>
                <a:gd name="T121" fmla="*/ T120 w 91"/>
                <a:gd name="T122" fmla="+- 0 9036 9030"/>
                <a:gd name="T123" fmla="*/ 9036 h 70"/>
                <a:gd name="T124" fmla="+- 0 2179 2100"/>
                <a:gd name="T125" fmla="*/ T124 w 91"/>
                <a:gd name="T126" fmla="+- 0 9036 9030"/>
                <a:gd name="T127" fmla="*/ 9036 h 70"/>
                <a:gd name="T128" fmla="+- 0 2183 2100"/>
                <a:gd name="T129" fmla="*/ T128 w 91"/>
                <a:gd name="T130" fmla="+- 0 9042 9030"/>
                <a:gd name="T131" fmla="*/ 9042 h 70"/>
                <a:gd name="T132" fmla="+- 0 2152 2100"/>
                <a:gd name="T133" fmla="*/ T132 w 91"/>
                <a:gd name="T134" fmla="+- 0 9040 9030"/>
                <a:gd name="T135" fmla="*/ 9040 h 70"/>
                <a:gd name="T136" fmla="+- 0 2142 2100"/>
                <a:gd name="T137" fmla="*/ T136 w 91"/>
                <a:gd name="T138" fmla="+- 0 9040 9030"/>
                <a:gd name="T139" fmla="*/ 9040 h 70"/>
                <a:gd name="T140" fmla="+- 0 2145 2100"/>
                <a:gd name="T141" fmla="*/ T140 w 91"/>
                <a:gd name="T142" fmla="+- 0 9039 9030"/>
                <a:gd name="T143" fmla="*/ 9039 h 70"/>
                <a:gd name="T144" fmla="+- 0 2149 2100"/>
                <a:gd name="T145" fmla="*/ T144 w 91"/>
                <a:gd name="T146" fmla="+- 0 9039 9030"/>
                <a:gd name="T147" fmla="*/ 9039 h 70"/>
                <a:gd name="T148" fmla="+- 0 2152 2100"/>
                <a:gd name="T149" fmla="*/ T148 w 91"/>
                <a:gd name="T150" fmla="+- 0 9040 9030"/>
                <a:gd name="T151" fmla="*/ 9040 h 7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Lst>
              <a:rect l="0" t="0" r="r" b="b"/>
              <a:pathLst>
                <a:path w="91" h="70">
                  <a:moveTo>
                    <a:pt x="55" y="69"/>
                  </a:moveTo>
                  <a:lnTo>
                    <a:pt x="41" y="69"/>
                  </a:lnTo>
                  <a:lnTo>
                    <a:pt x="27" y="65"/>
                  </a:lnTo>
                  <a:lnTo>
                    <a:pt x="15" y="58"/>
                  </a:lnTo>
                  <a:lnTo>
                    <a:pt x="5" y="48"/>
                  </a:lnTo>
                  <a:lnTo>
                    <a:pt x="0" y="35"/>
                  </a:lnTo>
                  <a:lnTo>
                    <a:pt x="0" y="26"/>
                  </a:lnTo>
                  <a:lnTo>
                    <a:pt x="0" y="22"/>
                  </a:lnTo>
                  <a:lnTo>
                    <a:pt x="6" y="9"/>
                  </a:lnTo>
                  <a:lnTo>
                    <a:pt x="14" y="2"/>
                  </a:lnTo>
                  <a:lnTo>
                    <a:pt x="23" y="0"/>
                  </a:lnTo>
                  <a:lnTo>
                    <a:pt x="33" y="3"/>
                  </a:lnTo>
                  <a:lnTo>
                    <a:pt x="42" y="10"/>
                  </a:lnTo>
                  <a:lnTo>
                    <a:pt x="54" y="10"/>
                  </a:lnTo>
                  <a:lnTo>
                    <a:pt x="57" y="12"/>
                  </a:lnTo>
                  <a:lnTo>
                    <a:pt x="83" y="12"/>
                  </a:lnTo>
                  <a:lnTo>
                    <a:pt x="84" y="14"/>
                  </a:lnTo>
                  <a:lnTo>
                    <a:pt x="88" y="22"/>
                  </a:lnTo>
                  <a:lnTo>
                    <a:pt x="91" y="26"/>
                  </a:lnTo>
                  <a:lnTo>
                    <a:pt x="90" y="29"/>
                  </a:lnTo>
                  <a:lnTo>
                    <a:pt x="88" y="32"/>
                  </a:lnTo>
                  <a:lnTo>
                    <a:pt x="90" y="44"/>
                  </a:lnTo>
                  <a:lnTo>
                    <a:pt x="86" y="54"/>
                  </a:lnTo>
                  <a:lnTo>
                    <a:pt x="79" y="61"/>
                  </a:lnTo>
                  <a:lnTo>
                    <a:pt x="68" y="66"/>
                  </a:lnTo>
                  <a:lnTo>
                    <a:pt x="55" y="69"/>
                  </a:lnTo>
                  <a:close/>
                  <a:moveTo>
                    <a:pt x="83" y="12"/>
                  </a:moveTo>
                  <a:lnTo>
                    <a:pt x="57" y="12"/>
                  </a:lnTo>
                  <a:lnTo>
                    <a:pt x="60" y="8"/>
                  </a:lnTo>
                  <a:lnTo>
                    <a:pt x="64" y="5"/>
                  </a:lnTo>
                  <a:lnTo>
                    <a:pt x="70" y="6"/>
                  </a:lnTo>
                  <a:lnTo>
                    <a:pt x="79" y="6"/>
                  </a:lnTo>
                  <a:lnTo>
                    <a:pt x="83" y="12"/>
                  </a:lnTo>
                  <a:close/>
                  <a:moveTo>
                    <a:pt x="52" y="10"/>
                  </a:moveTo>
                  <a:lnTo>
                    <a:pt x="42" y="10"/>
                  </a:lnTo>
                  <a:lnTo>
                    <a:pt x="45" y="9"/>
                  </a:lnTo>
                  <a:lnTo>
                    <a:pt x="49" y="9"/>
                  </a:lnTo>
                  <a:lnTo>
                    <a:pt x="52" y="10"/>
                  </a:lnTo>
                  <a:close/>
                </a:path>
              </a:pathLst>
            </a:custGeom>
            <a:solidFill>
              <a:srgbClr val="B17F49"/>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64" name="Picture 116">
              <a:extLst>
                <a:ext uri="{FF2B5EF4-FFF2-40B4-BE49-F238E27FC236}">
                  <a16:creationId xmlns:a16="http://schemas.microsoft.com/office/drawing/2014/main" id="{1FC93384-E71A-449D-AC2D-0EE369F1AE90}"/>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009521" y="4485721"/>
              <a:ext cx="429890" cy="387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AutoShape 115">
              <a:extLst>
                <a:ext uri="{FF2B5EF4-FFF2-40B4-BE49-F238E27FC236}">
                  <a16:creationId xmlns:a16="http://schemas.microsoft.com/office/drawing/2014/main" id="{C59A6F64-15E3-4731-844D-30BAA0FEC620}"/>
                </a:ext>
              </a:extLst>
            </p:cNvPr>
            <p:cNvSpPr>
              <a:spLocks/>
            </p:cNvSpPr>
            <p:nvPr/>
          </p:nvSpPr>
          <p:spPr bwMode="auto">
            <a:xfrm>
              <a:off x="1959826" y="4843486"/>
              <a:ext cx="424810" cy="165714"/>
            </a:xfrm>
            <a:custGeom>
              <a:avLst/>
              <a:gdLst>
                <a:gd name="T0" fmla="+- 0 2001 1838"/>
                <a:gd name="T1" fmla="*/ T0 w 669"/>
                <a:gd name="T2" fmla="+- 0 9262 9002"/>
                <a:gd name="T3" fmla="*/ 9262 h 261"/>
                <a:gd name="T4" fmla="+- 0 1935 1838"/>
                <a:gd name="T5" fmla="*/ T4 w 669"/>
                <a:gd name="T6" fmla="+- 0 9253 9002"/>
                <a:gd name="T7" fmla="*/ 9253 h 261"/>
                <a:gd name="T8" fmla="+- 0 1882 1838"/>
                <a:gd name="T9" fmla="*/ T8 w 669"/>
                <a:gd name="T10" fmla="+- 0 9229 9002"/>
                <a:gd name="T11" fmla="*/ 9229 h 261"/>
                <a:gd name="T12" fmla="+- 0 1844 1838"/>
                <a:gd name="T13" fmla="*/ T12 w 669"/>
                <a:gd name="T14" fmla="+- 0 9192 9002"/>
                <a:gd name="T15" fmla="*/ 9192 h 261"/>
                <a:gd name="T16" fmla="+- 0 1846 1838"/>
                <a:gd name="T17" fmla="*/ T16 w 669"/>
                <a:gd name="T18" fmla="+- 0 9142 9002"/>
                <a:gd name="T19" fmla="*/ 9142 h 261"/>
                <a:gd name="T20" fmla="+- 0 1883 1838"/>
                <a:gd name="T21" fmla="*/ T20 w 669"/>
                <a:gd name="T22" fmla="+- 0 9114 9002"/>
                <a:gd name="T23" fmla="*/ 9114 h 261"/>
                <a:gd name="T24" fmla="+- 0 1985 1838"/>
                <a:gd name="T25" fmla="*/ T24 w 669"/>
                <a:gd name="T26" fmla="+- 0 9080 9002"/>
                <a:gd name="T27" fmla="*/ 9080 h 261"/>
                <a:gd name="T28" fmla="+- 0 2064 1838"/>
                <a:gd name="T29" fmla="*/ T28 w 669"/>
                <a:gd name="T30" fmla="+- 0 9049 9002"/>
                <a:gd name="T31" fmla="*/ 9049 h 261"/>
                <a:gd name="T32" fmla="+- 0 2119 1838"/>
                <a:gd name="T33" fmla="*/ T32 w 669"/>
                <a:gd name="T34" fmla="+- 0 9024 9002"/>
                <a:gd name="T35" fmla="*/ 9024 h 261"/>
                <a:gd name="T36" fmla="+- 0 2139 1838"/>
                <a:gd name="T37" fmla="*/ T36 w 669"/>
                <a:gd name="T38" fmla="+- 0 9008 9002"/>
                <a:gd name="T39" fmla="*/ 9008 h 261"/>
                <a:gd name="T40" fmla="+- 0 2170 1838"/>
                <a:gd name="T41" fmla="*/ T40 w 669"/>
                <a:gd name="T42" fmla="+- 0 9003 9002"/>
                <a:gd name="T43" fmla="*/ 9003 h 261"/>
                <a:gd name="T44" fmla="+- 0 2199 1838"/>
                <a:gd name="T45" fmla="*/ T44 w 669"/>
                <a:gd name="T46" fmla="+- 0 9018 9002"/>
                <a:gd name="T47" fmla="*/ 9018 h 261"/>
                <a:gd name="T48" fmla="+- 0 2217 1838"/>
                <a:gd name="T49" fmla="*/ T48 w 669"/>
                <a:gd name="T50" fmla="+- 0 9031 9002"/>
                <a:gd name="T51" fmla="*/ 9031 h 261"/>
                <a:gd name="T52" fmla="+- 0 2236 1838"/>
                <a:gd name="T53" fmla="*/ T52 w 669"/>
                <a:gd name="T54" fmla="+- 0 9040 9002"/>
                <a:gd name="T55" fmla="*/ 9040 h 261"/>
                <a:gd name="T56" fmla="+- 0 2259 1838"/>
                <a:gd name="T57" fmla="*/ T56 w 669"/>
                <a:gd name="T58" fmla="+- 0 9046 9002"/>
                <a:gd name="T59" fmla="*/ 9046 h 261"/>
                <a:gd name="T60" fmla="+- 0 2279 1838"/>
                <a:gd name="T61" fmla="*/ T60 w 669"/>
                <a:gd name="T62" fmla="+- 0 9058 9002"/>
                <a:gd name="T63" fmla="*/ 9058 h 261"/>
                <a:gd name="T64" fmla="+- 0 2291 1838"/>
                <a:gd name="T65" fmla="*/ T64 w 669"/>
                <a:gd name="T66" fmla="+- 0 9077 9002"/>
                <a:gd name="T67" fmla="*/ 9077 h 261"/>
                <a:gd name="T68" fmla="+- 0 2314 1838"/>
                <a:gd name="T69" fmla="*/ T68 w 669"/>
                <a:gd name="T70" fmla="+- 0 9090 9002"/>
                <a:gd name="T71" fmla="*/ 9090 h 261"/>
                <a:gd name="T72" fmla="+- 0 2341 1838"/>
                <a:gd name="T73" fmla="*/ T72 w 669"/>
                <a:gd name="T74" fmla="+- 0 9091 9002"/>
                <a:gd name="T75" fmla="*/ 9091 h 261"/>
                <a:gd name="T76" fmla="+- 0 2375 1838"/>
                <a:gd name="T77" fmla="*/ T76 w 669"/>
                <a:gd name="T78" fmla="+- 0 9101 9002"/>
                <a:gd name="T79" fmla="*/ 9101 h 261"/>
                <a:gd name="T80" fmla="+- 0 2408 1838"/>
                <a:gd name="T81" fmla="*/ T80 w 669"/>
                <a:gd name="T82" fmla="+- 0 9114 9002"/>
                <a:gd name="T83" fmla="*/ 9114 h 261"/>
                <a:gd name="T84" fmla="+- 0 2439 1838"/>
                <a:gd name="T85" fmla="*/ T84 w 669"/>
                <a:gd name="T86" fmla="+- 0 9121 9002"/>
                <a:gd name="T87" fmla="*/ 9121 h 261"/>
                <a:gd name="T88" fmla="+- 0 2491 1838"/>
                <a:gd name="T89" fmla="*/ T88 w 669"/>
                <a:gd name="T90" fmla="+- 0 9135 9002"/>
                <a:gd name="T91" fmla="*/ 9135 h 261"/>
                <a:gd name="T92" fmla="+- 0 2506 1838"/>
                <a:gd name="T93" fmla="*/ T92 w 669"/>
                <a:gd name="T94" fmla="+- 0 9140 9002"/>
                <a:gd name="T95" fmla="*/ 9140 h 261"/>
                <a:gd name="T96" fmla="+- 0 2500 1838"/>
                <a:gd name="T97" fmla="*/ T96 w 669"/>
                <a:gd name="T98" fmla="+- 0 9167 9002"/>
                <a:gd name="T99" fmla="*/ 9167 h 261"/>
                <a:gd name="T100" fmla="+- 0 2479 1838"/>
                <a:gd name="T101" fmla="*/ T100 w 669"/>
                <a:gd name="T102" fmla="+- 0 9185 9002"/>
                <a:gd name="T103" fmla="*/ 9185 h 261"/>
                <a:gd name="T104" fmla="+- 0 2441 1838"/>
                <a:gd name="T105" fmla="*/ T104 w 669"/>
                <a:gd name="T106" fmla="+- 0 9208 9002"/>
                <a:gd name="T107" fmla="*/ 9208 h 261"/>
                <a:gd name="T108" fmla="+- 0 2400 1838"/>
                <a:gd name="T109" fmla="*/ T108 w 669"/>
                <a:gd name="T110" fmla="+- 0 9227 9002"/>
                <a:gd name="T111" fmla="*/ 9227 h 261"/>
                <a:gd name="T112" fmla="+- 0 2369 1838"/>
                <a:gd name="T113" fmla="*/ T112 w 669"/>
                <a:gd name="T114" fmla="+- 0 9240 9002"/>
                <a:gd name="T115" fmla="*/ 9240 h 261"/>
                <a:gd name="T116" fmla="+- 0 2338 1838"/>
                <a:gd name="T117" fmla="*/ T116 w 669"/>
                <a:gd name="T118" fmla="+- 0 9251 9002"/>
                <a:gd name="T119" fmla="*/ 9251 h 261"/>
                <a:gd name="T120" fmla="+- 0 2301 1838"/>
                <a:gd name="T121" fmla="*/ T120 w 669"/>
                <a:gd name="T122" fmla="+- 0 9258 9002"/>
                <a:gd name="T123" fmla="*/ 9258 h 261"/>
                <a:gd name="T124" fmla="+- 0 2142 1838"/>
                <a:gd name="T125" fmla="*/ T124 w 669"/>
                <a:gd name="T126" fmla="+- 0 9259 9002"/>
                <a:gd name="T127" fmla="*/ 9259 h 261"/>
                <a:gd name="T128" fmla="+- 0 2034 1838"/>
                <a:gd name="T129" fmla="*/ T128 w 669"/>
                <a:gd name="T130" fmla="+- 0 9263 9002"/>
                <a:gd name="T131" fmla="*/ 9263 h 261"/>
                <a:gd name="T132" fmla="+- 0 2491 1838"/>
                <a:gd name="T133" fmla="*/ T132 w 669"/>
                <a:gd name="T134" fmla="+- 0 9135 9002"/>
                <a:gd name="T135" fmla="*/ 9135 h 261"/>
                <a:gd name="T136" fmla="+- 0 2504 1838"/>
                <a:gd name="T137" fmla="*/ T136 w 669"/>
                <a:gd name="T138" fmla="+- 0 9131 9002"/>
                <a:gd name="T139" fmla="*/ 9131 h 261"/>
                <a:gd name="T140" fmla="+- 0 2242 1838"/>
                <a:gd name="T141" fmla="*/ T140 w 669"/>
                <a:gd name="T142" fmla="+- 0 9260 9002"/>
                <a:gd name="T143" fmla="*/ 9260 h 261"/>
                <a:gd name="T144" fmla="+- 0 2178 1838"/>
                <a:gd name="T145" fmla="*/ T144 w 669"/>
                <a:gd name="T146" fmla="+- 0 9259 9002"/>
                <a:gd name="T147" fmla="*/ 9259 h 261"/>
                <a:gd name="T148" fmla="+- 0 2284 1838"/>
                <a:gd name="T149" fmla="*/ T148 w 669"/>
                <a:gd name="T150" fmla="+- 0 9259 9002"/>
                <a:gd name="T151" fmla="*/ 9259 h 261"/>
                <a:gd name="T152" fmla="+- 0 2242 1838"/>
                <a:gd name="T153" fmla="*/ T152 w 669"/>
                <a:gd name="T154" fmla="+- 0 9260 9002"/>
                <a:gd name="T155" fmla="*/ 9260 h 261"/>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Lst>
              <a:rect l="0" t="0" r="r" b="b"/>
              <a:pathLst>
                <a:path w="669" h="261">
                  <a:moveTo>
                    <a:pt x="196" y="261"/>
                  </a:moveTo>
                  <a:lnTo>
                    <a:pt x="163" y="260"/>
                  </a:lnTo>
                  <a:lnTo>
                    <a:pt x="130" y="258"/>
                  </a:lnTo>
                  <a:lnTo>
                    <a:pt x="97" y="251"/>
                  </a:lnTo>
                  <a:lnTo>
                    <a:pt x="66" y="239"/>
                  </a:lnTo>
                  <a:lnTo>
                    <a:pt x="44" y="227"/>
                  </a:lnTo>
                  <a:lnTo>
                    <a:pt x="23" y="211"/>
                  </a:lnTo>
                  <a:lnTo>
                    <a:pt x="6" y="190"/>
                  </a:lnTo>
                  <a:lnTo>
                    <a:pt x="0" y="163"/>
                  </a:lnTo>
                  <a:lnTo>
                    <a:pt x="8" y="140"/>
                  </a:lnTo>
                  <a:lnTo>
                    <a:pt x="24" y="123"/>
                  </a:lnTo>
                  <a:lnTo>
                    <a:pt x="45" y="112"/>
                  </a:lnTo>
                  <a:lnTo>
                    <a:pt x="66" y="105"/>
                  </a:lnTo>
                  <a:lnTo>
                    <a:pt x="147" y="78"/>
                  </a:lnTo>
                  <a:lnTo>
                    <a:pt x="187" y="64"/>
                  </a:lnTo>
                  <a:lnTo>
                    <a:pt x="226" y="47"/>
                  </a:lnTo>
                  <a:lnTo>
                    <a:pt x="237" y="42"/>
                  </a:lnTo>
                  <a:lnTo>
                    <a:pt x="281" y="22"/>
                  </a:lnTo>
                  <a:lnTo>
                    <a:pt x="290" y="12"/>
                  </a:lnTo>
                  <a:lnTo>
                    <a:pt x="301" y="6"/>
                  </a:lnTo>
                  <a:lnTo>
                    <a:pt x="316" y="0"/>
                  </a:lnTo>
                  <a:lnTo>
                    <a:pt x="332" y="1"/>
                  </a:lnTo>
                  <a:lnTo>
                    <a:pt x="347" y="7"/>
                  </a:lnTo>
                  <a:lnTo>
                    <a:pt x="361" y="16"/>
                  </a:lnTo>
                  <a:lnTo>
                    <a:pt x="370" y="23"/>
                  </a:lnTo>
                  <a:lnTo>
                    <a:pt x="379" y="29"/>
                  </a:lnTo>
                  <a:lnTo>
                    <a:pt x="388" y="34"/>
                  </a:lnTo>
                  <a:lnTo>
                    <a:pt x="398" y="38"/>
                  </a:lnTo>
                  <a:lnTo>
                    <a:pt x="410" y="41"/>
                  </a:lnTo>
                  <a:lnTo>
                    <a:pt x="421" y="44"/>
                  </a:lnTo>
                  <a:lnTo>
                    <a:pt x="433" y="51"/>
                  </a:lnTo>
                  <a:lnTo>
                    <a:pt x="441" y="56"/>
                  </a:lnTo>
                  <a:lnTo>
                    <a:pt x="447" y="66"/>
                  </a:lnTo>
                  <a:lnTo>
                    <a:pt x="453" y="75"/>
                  </a:lnTo>
                  <a:lnTo>
                    <a:pt x="464" y="84"/>
                  </a:lnTo>
                  <a:lnTo>
                    <a:pt x="476" y="88"/>
                  </a:lnTo>
                  <a:lnTo>
                    <a:pt x="490" y="88"/>
                  </a:lnTo>
                  <a:lnTo>
                    <a:pt x="503" y="89"/>
                  </a:lnTo>
                  <a:lnTo>
                    <a:pt x="520" y="92"/>
                  </a:lnTo>
                  <a:lnTo>
                    <a:pt x="537" y="99"/>
                  </a:lnTo>
                  <a:lnTo>
                    <a:pt x="553" y="106"/>
                  </a:lnTo>
                  <a:lnTo>
                    <a:pt x="570" y="112"/>
                  </a:lnTo>
                  <a:lnTo>
                    <a:pt x="580" y="115"/>
                  </a:lnTo>
                  <a:lnTo>
                    <a:pt x="601" y="119"/>
                  </a:lnTo>
                  <a:lnTo>
                    <a:pt x="643" y="131"/>
                  </a:lnTo>
                  <a:lnTo>
                    <a:pt x="653" y="133"/>
                  </a:lnTo>
                  <a:lnTo>
                    <a:pt x="667" y="133"/>
                  </a:lnTo>
                  <a:lnTo>
                    <a:pt x="668" y="138"/>
                  </a:lnTo>
                  <a:lnTo>
                    <a:pt x="669" y="152"/>
                  </a:lnTo>
                  <a:lnTo>
                    <a:pt x="662" y="165"/>
                  </a:lnTo>
                  <a:lnTo>
                    <a:pt x="652" y="175"/>
                  </a:lnTo>
                  <a:lnTo>
                    <a:pt x="641" y="183"/>
                  </a:lnTo>
                  <a:lnTo>
                    <a:pt x="622" y="196"/>
                  </a:lnTo>
                  <a:lnTo>
                    <a:pt x="603" y="206"/>
                  </a:lnTo>
                  <a:lnTo>
                    <a:pt x="582" y="216"/>
                  </a:lnTo>
                  <a:lnTo>
                    <a:pt x="562" y="225"/>
                  </a:lnTo>
                  <a:lnTo>
                    <a:pt x="546" y="232"/>
                  </a:lnTo>
                  <a:lnTo>
                    <a:pt x="531" y="238"/>
                  </a:lnTo>
                  <a:lnTo>
                    <a:pt x="515" y="244"/>
                  </a:lnTo>
                  <a:lnTo>
                    <a:pt x="500" y="249"/>
                  </a:lnTo>
                  <a:lnTo>
                    <a:pt x="482" y="253"/>
                  </a:lnTo>
                  <a:lnTo>
                    <a:pt x="463" y="256"/>
                  </a:lnTo>
                  <a:lnTo>
                    <a:pt x="446" y="257"/>
                  </a:lnTo>
                  <a:lnTo>
                    <a:pt x="304" y="257"/>
                  </a:lnTo>
                  <a:lnTo>
                    <a:pt x="268" y="258"/>
                  </a:lnTo>
                  <a:lnTo>
                    <a:pt x="196" y="261"/>
                  </a:lnTo>
                  <a:close/>
                  <a:moveTo>
                    <a:pt x="667" y="133"/>
                  </a:moveTo>
                  <a:lnTo>
                    <a:pt x="653" y="133"/>
                  </a:lnTo>
                  <a:lnTo>
                    <a:pt x="657" y="129"/>
                  </a:lnTo>
                  <a:lnTo>
                    <a:pt x="666" y="129"/>
                  </a:lnTo>
                  <a:lnTo>
                    <a:pt x="667" y="133"/>
                  </a:lnTo>
                  <a:close/>
                  <a:moveTo>
                    <a:pt x="404" y="258"/>
                  </a:moveTo>
                  <a:lnTo>
                    <a:pt x="383" y="258"/>
                  </a:lnTo>
                  <a:lnTo>
                    <a:pt x="340" y="257"/>
                  </a:lnTo>
                  <a:lnTo>
                    <a:pt x="304" y="257"/>
                  </a:lnTo>
                  <a:lnTo>
                    <a:pt x="446" y="257"/>
                  </a:lnTo>
                  <a:lnTo>
                    <a:pt x="444" y="257"/>
                  </a:lnTo>
                  <a:lnTo>
                    <a:pt x="404" y="258"/>
                  </a:lnTo>
                  <a:close/>
                </a:path>
              </a:pathLst>
            </a:custGeom>
            <a:solidFill>
              <a:srgbClr val="B17F49"/>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AutoShape 114">
              <a:extLst>
                <a:ext uri="{FF2B5EF4-FFF2-40B4-BE49-F238E27FC236}">
                  <a16:creationId xmlns:a16="http://schemas.microsoft.com/office/drawing/2014/main" id="{F1A24F59-957C-422E-92B7-C6A862C1897E}"/>
                </a:ext>
              </a:extLst>
            </p:cNvPr>
            <p:cNvSpPr>
              <a:spLocks/>
            </p:cNvSpPr>
            <p:nvPr/>
          </p:nvSpPr>
          <p:spPr bwMode="auto">
            <a:xfrm>
              <a:off x="1870375" y="4922989"/>
              <a:ext cx="619118" cy="187937"/>
            </a:xfrm>
            <a:custGeom>
              <a:avLst/>
              <a:gdLst>
                <a:gd name="T0" fmla="+- 0 2647 1691"/>
                <a:gd name="T1" fmla="*/ T0 w 975"/>
                <a:gd name="T2" fmla="+- 0 9193 9129"/>
                <a:gd name="T3" fmla="*/ 9193 h 296"/>
                <a:gd name="T4" fmla="+- 0 2171 1691"/>
                <a:gd name="T5" fmla="*/ T4 w 975"/>
                <a:gd name="T6" fmla="+- 0 9193 9129"/>
                <a:gd name="T7" fmla="*/ 9193 h 296"/>
                <a:gd name="T8" fmla="+- 0 2256 1691"/>
                <a:gd name="T9" fmla="*/ T8 w 975"/>
                <a:gd name="T10" fmla="+- 0 9182 9129"/>
                <a:gd name="T11" fmla="*/ 9182 h 296"/>
                <a:gd name="T12" fmla="+- 0 2464 1691"/>
                <a:gd name="T13" fmla="*/ T12 w 975"/>
                <a:gd name="T14" fmla="+- 0 9144 9129"/>
                <a:gd name="T15" fmla="*/ 9144 h 296"/>
                <a:gd name="T16" fmla="+- 0 2549 1691"/>
                <a:gd name="T17" fmla="*/ T16 w 975"/>
                <a:gd name="T18" fmla="+- 0 9129 9129"/>
                <a:gd name="T19" fmla="*/ 9129 h 296"/>
                <a:gd name="T20" fmla="+- 0 2624 1691"/>
                <a:gd name="T21" fmla="*/ T20 w 975"/>
                <a:gd name="T22" fmla="+- 0 9133 9129"/>
                <a:gd name="T23" fmla="*/ 9133 h 296"/>
                <a:gd name="T24" fmla="+- 0 2665 1691"/>
                <a:gd name="T25" fmla="*/ T24 w 975"/>
                <a:gd name="T26" fmla="+- 0 9157 9129"/>
                <a:gd name="T27" fmla="*/ 9157 h 296"/>
                <a:gd name="T28" fmla="+- 0 2661 1691"/>
                <a:gd name="T29" fmla="*/ T28 w 975"/>
                <a:gd name="T30" fmla="+- 0 9188 9129"/>
                <a:gd name="T31" fmla="*/ 9188 h 296"/>
                <a:gd name="T32" fmla="+- 0 2647 1691"/>
                <a:gd name="T33" fmla="*/ T32 w 975"/>
                <a:gd name="T34" fmla="+- 0 9193 9129"/>
                <a:gd name="T35" fmla="*/ 9193 h 296"/>
                <a:gd name="T36" fmla="+- 0 1691 1691"/>
                <a:gd name="T37" fmla="*/ T36 w 975"/>
                <a:gd name="T38" fmla="+- 0 9392 9129"/>
                <a:gd name="T39" fmla="*/ 9392 h 296"/>
                <a:gd name="T40" fmla="+- 0 1754 1691"/>
                <a:gd name="T41" fmla="*/ T40 w 975"/>
                <a:gd name="T42" fmla="+- 0 9358 9129"/>
                <a:gd name="T43" fmla="*/ 9358 h 296"/>
                <a:gd name="T44" fmla="+- 0 1895 1691"/>
                <a:gd name="T45" fmla="*/ T44 w 975"/>
                <a:gd name="T46" fmla="+- 0 9285 9129"/>
                <a:gd name="T47" fmla="*/ 9285 h 296"/>
                <a:gd name="T48" fmla="+- 0 2043 1691"/>
                <a:gd name="T49" fmla="*/ T48 w 975"/>
                <a:gd name="T50" fmla="+- 0 9215 9129"/>
                <a:gd name="T51" fmla="*/ 9215 h 296"/>
                <a:gd name="T52" fmla="+- 0 2125 1691"/>
                <a:gd name="T53" fmla="*/ T52 w 975"/>
                <a:gd name="T54" fmla="+- 0 9191 9129"/>
                <a:gd name="T55" fmla="*/ 9191 h 296"/>
                <a:gd name="T56" fmla="+- 0 2171 1691"/>
                <a:gd name="T57" fmla="*/ T56 w 975"/>
                <a:gd name="T58" fmla="+- 0 9193 9129"/>
                <a:gd name="T59" fmla="*/ 9193 h 296"/>
                <a:gd name="T60" fmla="+- 0 2647 1691"/>
                <a:gd name="T61" fmla="*/ T60 w 975"/>
                <a:gd name="T62" fmla="+- 0 9193 9129"/>
                <a:gd name="T63" fmla="*/ 9193 h 296"/>
                <a:gd name="T64" fmla="+- 0 2600 1691"/>
                <a:gd name="T65" fmla="*/ T64 w 975"/>
                <a:gd name="T66" fmla="+- 0 9211 9129"/>
                <a:gd name="T67" fmla="*/ 9211 h 296"/>
                <a:gd name="T68" fmla="+- 0 2528 1691"/>
                <a:gd name="T69" fmla="*/ T68 w 975"/>
                <a:gd name="T70" fmla="+- 0 9232 9129"/>
                <a:gd name="T71" fmla="*/ 9232 h 296"/>
                <a:gd name="T72" fmla="+- 0 2444 1691"/>
                <a:gd name="T73" fmla="*/ T72 w 975"/>
                <a:gd name="T74" fmla="+- 0 9268 9129"/>
                <a:gd name="T75" fmla="*/ 9268 h 296"/>
                <a:gd name="T76" fmla="+- 0 2356 1691"/>
                <a:gd name="T77" fmla="*/ T76 w 975"/>
                <a:gd name="T78" fmla="+- 0 9312 9129"/>
                <a:gd name="T79" fmla="*/ 9312 h 296"/>
                <a:gd name="T80" fmla="+- 0 2238 1691"/>
                <a:gd name="T81" fmla="*/ T80 w 975"/>
                <a:gd name="T82" fmla="+- 0 9376 9129"/>
                <a:gd name="T83" fmla="*/ 9376 h 296"/>
                <a:gd name="T84" fmla="+- 0 1754 1691"/>
                <a:gd name="T85" fmla="*/ T84 w 975"/>
                <a:gd name="T86" fmla="+- 0 9376 9129"/>
                <a:gd name="T87" fmla="*/ 9376 h 296"/>
                <a:gd name="T88" fmla="+- 0 1718 1691"/>
                <a:gd name="T89" fmla="*/ T88 w 975"/>
                <a:gd name="T90" fmla="+- 0 9379 9129"/>
                <a:gd name="T91" fmla="*/ 9379 h 296"/>
                <a:gd name="T92" fmla="+- 0 1691 1691"/>
                <a:gd name="T93" fmla="*/ T92 w 975"/>
                <a:gd name="T94" fmla="+- 0 9392 9129"/>
                <a:gd name="T95" fmla="*/ 9392 h 296"/>
                <a:gd name="T96" fmla="+- 0 2126 1691"/>
                <a:gd name="T97" fmla="*/ T96 w 975"/>
                <a:gd name="T98" fmla="+- 0 9424 9129"/>
                <a:gd name="T99" fmla="*/ 9424 h 296"/>
                <a:gd name="T100" fmla="+- 0 2090 1691"/>
                <a:gd name="T101" fmla="*/ T100 w 975"/>
                <a:gd name="T102" fmla="+- 0 9420 9129"/>
                <a:gd name="T103" fmla="*/ 9420 h 296"/>
                <a:gd name="T104" fmla="+- 0 2038 1691"/>
                <a:gd name="T105" fmla="*/ T104 w 975"/>
                <a:gd name="T106" fmla="+- 0 9409 9129"/>
                <a:gd name="T107" fmla="*/ 9409 h 296"/>
                <a:gd name="T108" fmla="+- 0 1950 1691"/>
                <a:gd name="T109" fmla="*/ T108 w 975"/>
                <a:gd name="T110" fmla="+- 0 9395 9129"/>
                <a:gd name="T111" fmla="*/ 9395 h 296"/>
                <a:gd name="T112" fmla="+- 0 1823 1691"/>
                <a:gd name="T113" fmla="*/ T112 w 975"/>
                <a:gd name="T114" fmla="+- 0 9381 9129"/>
                <a:gd name="T115" fmla="*/ 9381 h 296"/>
                <a:gd name="T116" fmla="+- 0 1754 1691"/>
                <a:gd name="T117" fmla="*/ T116 w 975"/>
                <a:gd name="T118" fmla="+- 0 9376 9129"/>
                <a:gd name="T119" fmla="*/ 9376 h 296"/>
                <a:gd name="T120" fmla="+- 0 2238 1691"/>
                <a:gd name="T121" fmla="*/ T120 w 975"/>
                <a:gd name="T122" fmla="+- 0 9376 9129"/>
                <a:gd name="T123" fmla="*/ 9376 h 296"/>
                <a:gd name="T124" fmla="+- 0 2206 1691"/>
                <a:gd name="T125" fmla="*/ T124 w 975"/>
                <a:gd name="T126" fmla="+- 0 9393 9129"/>
                <a:gd name="T127" fmla="*/ 9393 h 296"/>
                <a:gd name="T128" fmla="+- 0 2162 1691"/>
                <a:gd name="T129" fmla="*/ T128 w 975"/>
                <a:gd name="T130" fmla="+- 0 9415 9129"/>
                <a:gd name="T131" fmla="*/ 9415 h 296"/>
                <a:gd name="T132" fmla="+- 0 2126 1691"/>
                <a:gd name="T133" fmla="*/ T132 w 975"/>
                <a:gd name="T134" fmla="+- 0 9424 9129"/>
                <a:gd name="T135" fmla="*/ 9424 h 29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Lst>
              <a:rect l="0" t="0" r="r" b="b"/>
              <a:pathLst>
                <a:path w="975" h="296">
                  <a:moveTo>
                    <a:pt x="956" y="64"/>
                  </a:moveTo>
                  <a:lnTo>
                    <a:pt x="480" y="64"/>
                  </a:lnTo>
                  <a:lnTo>
                    <a:pt x="565" y="53"/>
                  </a:lnTo>
                  <a:lnTo>
                    <a:pt x="773" y="15"/>
                  </a:lnTo>
                  <a:lnTo>
                    <a:pt x="858" y="0"/>
                  </a:lnTo>
                  <a:lnTo>
                    <a:pt x="933" y="4"/>
                  </a:lnTo>
                  <a:lnTo>
                    <a:pt x="974" y="28"/>
                  </a:lnTo>
                  <a:lnTo>
                    <a:pt x="970" y="59"/>
                  </a:lnTo>
                  <a:lnTo>
                    <a:pt x="956" y="64"/>
                  </a:lnTo>
                  <a:close/>
                  <a:moveTo>
                    <a:pt x="0" y="263"/>
                  </a:moveTo>
                  <a:lnTo>
                    <a:pt x="63" y="229"/>
                  </a:lnTo>
                  <a:lnTo>
                    <a:pt x="204" y="156"/>
                  </a:lnTo>
                  <a:lnTo>
                    <a:pt x="352" y="86"/>
                  </a:lnTo>
                  <a:lnTo>
                    <a:pt x="434" y="62"/>
                  </a:lnTo>
                  <a:lnTo>
                    <a:pt x="480" y="64"/>
                  </a:lnTo>
                  <a:lnTo>
                    <a:pt x="956" y="64"/>
                  </a:lnTo>
                  <a:lnTo>
                    <a:pt x="909" y="82"/>
                  </a:lnTo>
                  <a:lnTo>
                    <a:pt x="837" y="103"/>
                  </a:lnTo>
                  <a:lnTo>
                    <a:pt x="753" y="139"/>
                  </a:lnTo>
                  <a:lnTo>
                    <a:pt x="665" y="183"/>
                  </a:lnTo>
                  <a:lnTo>
                    <a:pt x="547" y="247"/>
                  </a:lnTo>
                  <a:lnTo>
                    <a:pt x="63" y="247"/>
                  </a:lnTo>
                  <a:lnTo>
                    <a:pt x="27" y="250"/>
                  </a:lnTo>
                  <a:lnTo>
                    <a:pt x="0" y="263"/>
                  </a:lnTo>
                  <a:close/>
                  <a:moveTo>
                    <a:pt x="435" y="295"/>
                  </a:moveTo>
                  <a:lnTo>
                    <a:pt x="399" y="291"/>
                  </a:lnTo>
                  <a:lnTo>
                    <a:pt x="347" y="280"/>
                  </a:lnTo>
                  <a:lnTo>
                    <a:pt x="259" y="266"/>
                  </a:lnTo>
                  <a:lnTo>
                    <a:pt x="132" y="252"/>
                  </a:lnTo>
                  <a:lnTo>
                    <a:pt x="63" y="247"/>
                  </a:lnTo>
                  <a:lnTo>
                    <a:pt x="547" y="247"/>
                  </a:lnTo>
                  <a:lnTo>
                    <a:pt x="515" y="264"/>
                  </a:lnTo>
                  <a:lnTo>
                    <a:pt x="471" y="286"/>
                  </a:lnTo>
                  <a:lnTo>
                    <a:pt x="435" y="295"/>
                  </a:lnTo>
                  <a:close/>
                </a:path>
              </a:pathLst>
            </a:custGeom>
            <a:solidFill>
              <a:srgbClr val="EDCA8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7" name="AutoShape 113">
              <a:extLst>
                <a:ext uri="{FF2B5EF4-FFF2-40B4-BE49-F238E27FC236}">
                  <a16:creationId xmlns:a16="http://schemas.microsoft.com/office/drawing/2014/main" id="{5FE73995-8BAE-4063-9E80-C914224651F1}"/>
                </a:ext>
              </a:extLst>
            </p:cNvPr>
            <p:cNvSpPr>
              <a:spLocks/>
            </p:cNvSpPr>
            <p:nvPr/>
          </p:nvSpPr>
          <p:spPr bwMode="auto">
            <a:xfrm>
              <a:off x="1701412" y="4883237"/>
              <a:ext cx="565143" cy="280000"/>
            </a:xfrm>
            <a:custGeom>
              <a:avLst/>
              <a:gdLst>
                <a:gd name="T0" fmla="+- 0 1477 1433"/>
                <a:gd name="T1" fmla="*/ T0 w 890"/>
                <a:gd name="T2" fmla="+- 0 9512 9071"/>
                <a:gd name="T3" fmla="*/ 9512 h 441"/>
                <a:gd name="T4" fmla="+- 0 1433 1433"/>
                <a:gd name="T5" fmla="*/ T4 w 890"/>
                <a:gd name="T6" fmla="+- 0 9512 9071"/>
                <a:gd name="T7" fmla="*/ 9512 h 441"/>
                <a:gd name="T8" fmla="+- 0 1433 1433"/>
                <a:gd name="T9" fmla="*/ T8 w 890"/>
                <a:gd name="T10" fmla="+- 0 9243 9071"/>
                <a:gd name="T11" fmla="*/ 9243 h 441"/>
                <a:gd name="T12" fmla="+- 0 1700 1433"/>
                <a:gd name="T13" fmla="*/ T12 w 890"/>
                <a:gd name="T14" fmla="+- 0 9133 9071"/>
                <a:gd name="T15" fmla="*/ 9133 h 441"/>
                <a:gd name="T16" fmla="+- 0 1748 1433"/>
                <a:gd name="T17" fmla="*/ T16 w 890"/>
                <a:gd name="T18" fmla="+- 0 9088 9071"/>
                <a:gd name="T19" fmla="*/ 9088 h 441"/>
                <a:gd name="T20" fmla="+- 0 1785 1433"/>
                <a:gd name="T21" fmla="*/ T20 w 890"/>
                <a:gd name="T22" fmla="+- 0 9071 9071"/>
                <a:gd name="T23" fmla="*/ 9071 h 441"/>
                <a:gd name="T24" fmla="+- 0 1834 1433"/>
                <a:gd name="T25" fmla="*/ T24 w 890"/>
                <a:gd name="T26" fmla="+- 0 9077 9071"/>
                <a:gd name="T27" fmla="*/ 9077 h 441"/>
                <a:gd name="T28" fmla="+- 0 1912 1433"/>
                <a:gd name="T29" fmla="*/ T28 w 890"/>
                <a:gd name="T30" fmla="+- 0 9105 9071"/>
                <a:gd name="T31" fmla="*/ 9105 h 441"/>
                <a:gd name="T32" fmla="+- 0 1963 1433"/>
                <a:gd name="T33" fmla="*/ T32 w 890"/>
                <a:gd name="T34" fmla="+- 0 9129 9071"/>
                <a:gd name="T35" fmla="*/ 9129 h 441"/>
                <a:gd name="T36" fmla="+- 0 2015 1433"/>
                <a:gd name="T37" fmla="*/ T36 w 890"/>
                <a:gd name="T38" fmla="+- 0 9168 9071"/>
                <a:gd name="T39" fmla="*/ 9168 h 441"/>
                <a:gd name="T40" fmla="+- 0 2044 1433"/>
                <a:gd name="T41" fmla="*/ T40 w 890"/>
                <a:gd name="T42" fmla="+- 0 9176 9071"/>
                <a:gd name="T43" fmla="*/ 9176 h 441"/>
                <a:gd name="T44" fmla="+- 0 2319 1433"/>
                <a:gd name="T45" fmla="*/ T44 w 890"/>
                <a:gd name="T46" fmla="+- 0 9176 9071"/>
                <a:gd name="T47" fmla="*/ 9176 h 441"/>
                <a:gd name="T48" fmla="+- 0 2322 1433"/>
                <a:gd name="T49" fmla="*/ T48 w 890"/>
                <a:gd name="T50" fmla="+- 0 9198 9071"/>
                <a:gd name="T51" fmla="*/ 9198 h 441"/>
                <a:gd name="T52" fmla="+- 0 2309 1433"/>
                <a:gd name="T53" fmla="*/ T52 w 890"/>
                <a:gd name="T54" fmla="+- 0 9233 9071"/>
                <a:gd name="T55" fmla="*/ 9233 h 441"/>
                <a:gd name="T56" fmla="+- 0 2273 1433"/>
                <a:gd name="T57" fmla="*/ T56 w 890"/>
                <a:gd name="T58" fmla="+- 0 9265 9071"/>
                <a:gd name="T59" fmla="*/ 9265 h 441"/>
                <a:gd name="T60" fmla="+- 0 2208 1433"/>
                <a:gd name="T61" fmla="*/ T60 w 890"/>
                <a:gd name="T62" fmla="+- 0 9293 9071"/>
                <a:gd name="T63" fmla="*/ 9293 h 441"/>
                <a:gd name="T64" fmla="+- 0 2110 1433"/>
                <a:gd name="T65" fmla="*/ T64 w 890"/>
                <a:gd name="T66" fmla="+- 0 9317 9071"/>
                <a:gd name="T67" fmla="*/ 9317 h 441"/>
                <a:gd name="T68" fmla="+- 0 1974 1433"/>
                <a:gd name="T69" fmla="*/ T68 w 890"/>
                <a:gd name="T70" fmla="+- 0 9335 9071"/>
                <a:gd name="T71" fmla="*/ 9335 h 441"/>
                <a:gd name="T72" fmla="+- 0 1898 1433"/>
                <a:gd name="T73" fmla="*/ T72 w 890"/>
                <a:gd name="T74" fmla="+- 0 9344 9071"/>
                <a:gd name="T75" fmla="*/ 9344 h 441"/>
                <a:gd name="T76" fmla="+- 0 1821 1433"/>
                <a:gd name="T77" fmla="*/ T76 w 890"/>
                <a:gd name="T78" fmla="+- 0 9357 9071"/>
                <a:gd name="T79" fmla="*/ 9357 h 441"/>
                <a:gd name="T80" fmla="+- 0 1746 1433"/>
                <a:gd name="T81" fmla="*/ T80 w 890"/>
                <a:gd name="T82" fmla="+- 0 9375 9071"/>
                <a:gd name="T83" fmla="*/ 9375 h 441"/>
                <a:gd name="T84" fmla="+- 0 1673 1433"/>
                <a:gd name="T85" fmla="*/ T84 w 890"/>
                <a:gd name="T86" fmla="+- 0 9398 9071"/>
                <a:gd name="T87" fmla="*/ 9398 h 441"/>
                <a:gd name="T88" fmla="+- 0 1603 1433"/>
                <a:gd name="T89" fmla="*/ T88 w 890"/>
                <a:gd name="T90" fmla="+- 0 9429 9071"/>
                <a:gd name="T91" fmla="*/ 9429 h 441"/>
                <a:gd name="T92" fmla="+- 0 1537 1433"/>
                <a:gd name="T93" fmla="*/ T92 w 890"/>
                <a:gd name="T94" fmla="+- 0 9466 9071"/>
                <a:gd name="T95" fmla="*/ 9466 h 441"/>
                <a:gd name="T96" fmla="+- 0 1477 1433"/>
                <a:gd name="T97" fmla="*/ T96 w 890"/>
                <a:gd name="T98" fmla="+- 0 9512 9071"/>
                <a:gd name="T99" fmla="*/ 9512 h 441"/>
                <a:gd name="T100" fmla="+- 0 2319 1433"/>
                <a:gd name="T101" fmla="*/ T100 w 890"/>
                <a:gd name="T102" fmla="+- 0 9176 9071"/>
                <a:gd name="T103" fmla="*/ 9176 h 441"/>
                <a:gd name="T104" fmla="+- 0 2044 1433"/>
                <a:gd name="T105" fmla="*/ T104 w 890"/>
                <a:gd name="T106" fmla="+- 0 9176 9071"/>
                <a:gd name="T107" fmla="*/ 9176 h 441"/>
                <a:gd name="T108" fmla="+- 0 2094 1433"/>
                <a:gd name="T109" fmla="*/ T108 w 890"/>
                <a:gd name="T110" fmla="+- 0 9172 9071"/>
                <a:gd name="T111" fmla="*/ 9172 h 441"/>
                <a:gd name="T112" fmla="+- 0 2177 1433"/>
                <a:gd name="T113" fmla="*/ T112 w 890"/>
                <a:gd name="T114" fmla="+- 0 9154 9071"/>
                <a:gd name="T115" fmla="*/ 9154 h 441"/>
                <a:gd name="T116" fmla="+- 0 2245 1433"/>
                <a:gd name="T117" fmla="*/ T116 w 890"/>
                <a:gd name="T118" fmla="+- 0 9137 9071"/>
                <a:gd name="T119" fmla="*/ 9137 h 441"/>
                <a:gd name="T120" fmla="+- 0 2288 1433"/>
                <a:gd name="T121" fmla="*/ T120 w 890"/>
                <a:gd name="T122" fmla="+- 0 9143 9071"/>
                <a:gd name="T123" fmla="*/ 9143 h 441"/>
                <a:gd name="T124" fmla="+- 0 2311 1433"/>
                <a:gd name="T125" fmla="*/ T124 w 890"/>
                <a:gd name="T126" fmla="+- 0 9156 9071"/>
                <a:gd name="T127" fmla="*/ 9156 h 441"/>
                <a:gd name="T128" fmla="+- 0 2317 1433"/>
                <a:gd name="T129" fmla="*/ T128 w 890"/>
                <a:gd name="T130" fmla="+- 0 9163 9071"/>
                <a:gd name="T131" fmla="*/ 9163 h 441"/>
                <a:gd name="T132" fmla="+- 0 2319 1433"/>
                <a:gd name="T133" fmla="*/ T132 w 890"/>
                <a:gd name="T134" fmla="+- 0 9176 9071"/>
                <a:gd name="T135" fmla="*/ 9176 h 441"/>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Lst>
              <a:rect l="0" t="0" r="r" b="b"/>
              <a:pathLst>
                <a:path w="890" h="441">
                  <a:moveTo>
                    <a:pt x="44" y="441"/>
                  </a:moveTo>
                  <a:lnTo>
                    <a:pt x="0" y="441"/>
                  </a:lnTo>
                  <a:lnTo>
                    <a:pt x="0" y="172"/>
                  </a:lnTo>
                  <a:lnTo>
                    <a:pt x="267" y="62"/>
                  </a:lnTo>
                  <a:lnTo>
                    <a:pt x="315" y="17"/>
                  </a:lnTo>
                  <a:lnTo>
                    <a:pt x="352" y="0"/>
                  </a:lnTo>
                  <a:lnTo>
                    <a:pt x="401" y="6"/>
                  </a:lnTo>
                  <a:lnTo>
                    <a:pt x="479" y="34"/>
                  </a:lnTo>
                  <a:lnTo>
                    <a:pt x="530" y="58"/>
                  </a:lnTo>
                  <a:lnTo>
                    <a:pt x="582" y="97"/>
                  </a:lnTo>
                  <a:lnTo>
                    <a:pt x="611" y="105"/>
                  </a:lnTo>
                  <a:lnTo>
                    <a:pt x="886" y="105"/>
                  </a:lnTo>
                  <a:lnTo>
                    <a:pt x="889" y="127"/>
                  </a:lnTo>
                  <a:lnTo>
                    <a:pt x="876" y="162"/>
                  </a:lnTo>
                  <a:lnTo>
                    <a:pt x="840" y="194"/>
                  </a:lnTo>
                  <a:lnTo>
                    <a:pt x="775" y="222"/>
                  </a:lnTo>
                  <a:lnTo>
                    <a:pt x="677" y="246"/>
                  </a:lnTo>
                  <a:lnTo>
                    <a:pt x="541" y="264"/>
                  </a:lnTo>
                  <a:lnTo>
                    <a:pt x="465" y="273"/>
                  </a:lnTo>
                  <a:lnTo>
                    <a:pt x="388" y="286"/>
                  </a:lnTo>
                  <a:lnTo>
                    <a:pt x="313" y="304"/>
                  </a:lnTo>
                  <a:lnTo>
                    <a:pt x="240" y="327"/>
                  </a:lnTo>
                  <a:lnTo>
                    <a:pt x="170" y="358"/>
                  </a:lnTo>
                  <a:lnTo>
                    <a:pt x="104" y="395"/>
                  </a:lnTo>
                  <a:lnTo>
                    <a:pt x="44" y="441"/>
                  </a:lnTo>
                  <a:close/>
                  <a:moveTo>
                    <a:pt x="886" y="105"/>
                  </a:moveTo>
                  <a:lnTo>
                    <a:pt x="611" y="105"/>
                  </a:lnTo>
                  <a:lnTo>
                    <a:pt x="661" y="101"/>
                  </a:lnTo>
                  <a:lnTo>
                    <a:pt x="744" y="83"/>
                  </a:lnTo>
                  <a:lnTo>
                    <a:pt x="812" y="66"/>
                  </a:lnTo>
                  <a:lnTo>
                    <a:pt x="855" y="72"/>
                  </a:lnTo>
                  <a:lnTo>
                    <a:pt x="878" y="85"/>
                  </a:lnTo>
                  <a:lnTo>
                    <a:pt x="884" y="92"/>
                  </a:lnTo>
                  <a:lnTo>
                    <a:pt x="886" y="105"/>
                  </a:lnTo>
                  <a:close/>
                </a:path>
              </a:pathLst>
            </a:custGeom>
            <a:solidFill>
              <a:srgbClr val="F9D4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 name="AutoShape 112">
              <a:extLst>
                <a:ext uri="{FF2B5EF4-FFF2-40B4-BE49-F238E27FC236}">
                  <a16:creationId xmlns:a16="http://schemas.microsoft.com/office/drawing/2014/main" id="{7661BF4A-8E4B-4918-B65D-79914A4C6DB1}"/>
                </a:ext>
              </a:extLst>
            </p:cNvPr>
            <p:cNvSpPr>
              <a:spLocks/>
            </p:cNvSpPr>
            <p:nvPr/>
          </p:nvSpPr>
          <p:spPr bwMode="auto">
            <a:xfrm>
              <a:off x="1969765" y="4992554"/>
              <a:ext cx="288287" cy="69841"/>
            </a:xfrm>
            <a:custGeom>
              <a:avLst/>
              <a:gdLst>
                <a:gd name="T0" fmla="+- 0 2227 1848"/>
                <a:gd name="T1" fmla="*/ T0 w 454"/>
                <a:gd name="T2" fmla="+- 0 9327 9242"/>
                <a:gd name="T3" fmla="*/ 9327 h 110"/>
                <a:gd name="T4" fmla="+- 0 2071 1848"/>
                <a:gd name="T5" fmla="*/ T4 w 454"/>
                <a:gd name="T6" fmla="+- 0 9327 9242"/>
                <a:gd name="T7" fmla="*/ 9327 h 110"/>
                <a:gd name="T8" fmla="+- 0 2121 1848"/>
                <a:gd name="T9" fmla="*/ T8 w 454"/>
                <a:gd name="T10" fmla="+- 0 9320 9242"/>
                <a:gd name="T11" fmla="*/ 9320 h 110"/>
                <a:gd name="T12" fmla="+- 0 2193 1848"/>
                <a:gd name="T13" fmla="*/ T12 w 454"/>
                <a:gd name="T14" fmla="+- 0 9300 9242"/>
                <a:gd name="T15" fmla="*/ 9300 h 110"/>
                <a:gd name="T16" fmla="+- 0 2262 1848"/>
                <a:gd name="T17" fmla="*/ T16 w 454"/>
                <a:gd name="T18" fmla="+- 0 9272 9242"/>
                <a:gd name="T19" fmla="*/ 9272 h 110"/>
                <a:gd name="T20" fmla="+- 0 2301 1848"/>
                <a:gd name="T21" fmla="*/ T20 w 454"/>
                <a:gd name="T22" fmla="+- 0 9242 9242"/>
                <a:gd name="T23" fmla="*/ 9242 h 110"/>
                <a:gd name="T24" fmla="+- 0 2272 1848"/>
                <a:gd name="T25" fmla="*/ T24 w 454"/>
                <a:gd name="T26" fmla="+- 0 9302 9242"/>
                <a:gd name="T27" fmla="*/ 9302 h 110"/>
                <a:gd name="T28" fmla="+- 0 2227 1848"/>
                <a:gd name="T29" fmla="*/ T28 w 454"/>
                <a:gd name="T30" fmla="+- 0 9327 9242"/>
                <a:gd name="T31" fmla="*/ 9327 h 110"/>
                <a:gd name="T32" fmla="+- 0 1848 1848"/>
                <a:gd name="T33" fmla="*/ T32 w 454"/>
                <a:gd name="T34" fmla="+- 0 9352 9242"/>
                <a:gd name="T35" fmla="*/ 9352 h 110"/>
                <a:gd name="T36" fmla="+- 0 1954 1848"/>
                <a:gd name="T37" fmla="*/ T36 w 454"/>
                <a:gd name="T38" fmla="+- 0 9336 9242"/>
                <a:gd name="T39" fmla="*/ 9336 h 110"/>
                <a:gd name="T40" fmla="+- 0 2013 1848"/>
                <a:gd name="T41" fmla="*/ T40 w 454"/>
                <a:gd name="T42" fmla="+- 0 9328 9242"/>
                <a:gd name="T43" fmla="*/ 9328 h 110"/>
                <a:gd name="T44" fmla="+- 0 2045 1848"/>
                <a:gd name="T45" fmla="*/ T44 w 454"/>
                <a:gd name="T46" fmla="+- 0 9326 9242"/>
                <a:gd name="T47" fmla="*/ 9326 h 110"/>
                <a:gd name="T48" fmla="+- 0 2071 1848"/>
                <a:gd name="T49" fmla="*/ T48 w 454"/>
                <a:gd name="T50" fmla="+- 0 9327 9242"/>
                <a:gd name="T51" fmla="*/ 9327 h 110"/>
                <a:gd name="T52" fmla="+- 0 2227 1848"/>
                <a:gd name="T53" fmla="*/ T52 w 454"/>
                <a:gd name="T54" fmla="+- 0 9327 9242"/>
                <a:gd name="T55" fmla="*/ 9327 h 110"/>
                <a:gd name="T56" fmla="+- 0 2215 1848"/>
                <a:gd name="T57" fmla="*/ T56 w 454"/>
                <a:gd name="T58" fmla="+- 0 9333 9242"/>
                <a:gd name="T59" fmla="*/ 9333 h 110"/>
                <a:gd name="T60" fmla="+- 0 2088 1848"/>
                <a:gd name="T61" fmla="*/ T60 w 454"/>
                <a:gd name="T62" fmla="+- 0 9346 9242"/>
                <a:gd name="T63" fmla="*/ 9346 h 110"/>
                <a:gd name="T64" fmla="+- 0 1848 1848"/>
                <a:gd name="T65" fmla="*/ T64 w 454"/>
                <a:gd name="T66" fmla="+- 0 9352 9242"/>
                <a:gd name="T67" fmla="*/ 9352 h 11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Lst>
              <a:rect l="0" t="0" r="r" b="b"/>
              <a:pathLst>
                <a:path w="454" h="110">
                  <a:moveTo>
                    <a:pt x="379" y="85"/>
                  </a:moveTo>
                  <a:lnTo>
                    <a:pt x="223" y="85"/>
                  </a:lnTo>
                  <a:lnTo>
                    <a:pt x="273" y="78"/>
                  </a:lnTo>
                  <a:lnTo>
                    <a:pt x="345" y="58"/>
                  </a:lnTo>
                  <a:lnTo>
                    <a:pt x="414" y="30"/>
                  </a:lnTo>
                  <a:lnTo>
                    <a:pt x="453" y="0"/>
                  </a:lnTo>
                  <a:lnTo>
                    <a:pt x="424" y="60"/>
                  </a:lnTo>
                  <a:lnTo>
                    <a:pt x="379" y="85"/>
                  </a:lnTo>
                  <a:close/>
                  <a:moveTo>
                    <a:pt x="0" y="110"/>
                  </a:moveTo>
                  <a:lnTo>
                    <a:pt x="106" y="94"/>
                  </a:lnTo>
                  <a:lnTo>
                    <a:pt x="165" y="86"/>
                  </a:lnTo>
                  <a:lnTo>
                    <a:pt x="197" y="84"/>
                  </a:lnTo>
                  <a:lnTo>
                    <a:pt x="223" y="85"/>
                  </a:lnTo>
                  <a:lnTo>
                    <a:pt x="379" y="85"/>
                  </a:lnTo>
                  <a:lnTo>
                    <a:pt x="367" y="91"/>
                  </a:lnTo>
                  <a:lnTo>
                    <a:pt x="240" y="104"/>
                  </a:lnTo>
                  <a:lnTo>
                    <a:pt x="0" y="110"/>
                  </a:lnTo>
                  <a:close/>
                </a:path>
              </a:pathLst>
            </a:custGeom>
            <a:solidFill>
              <a:srgbClr val="B17F49"/>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9" name="AutoShape 102">
              <a:extLst>
                <a:ext uri="{FF2B5EF4-FFF2-40B4-BE49-F238E27FC236}">
                  <a16:creationId xmlns:a16="http://schemas.microsoft.com/office/drawing/2014/main" id="{73C302A1-97E2-42A6-9534-FEB82A39C04E}"/>
                </a:ext>
              </a:extLst>
            </p:cNvPr>
            <p:cNvSpPr>
              <a:spLocks/>
            </p:cNvSpPr>
            <p:nvPr/>
          </p:nvSpPr>
          <p:spPr bwMode="auto">
            <a:xfrm>
              <a:off x="1641777" y="2378890"/>
              <a:ext cx="829935" cy="517460"/>
            </a:xfrm>
            <a:custGeom>
              <a:avLst/>
              <a:gdLst>
                <a:gd name="T0" fmla="+- 0 1621 1334"/>
                <a:gd name="T1" fmla="*/ T0 w 1307"/>
                <a:gd name="T2" fmla="+- 0 5544 5129"/>
                <a:gd name="T3" fmla="*/ 5544 h 815"/>
                <a:gd name="T4" fmla="+- 0 1414 1334"/>
                <a:gd name="T5" fmla="*/ T4 w 1307"/>
                <a:gd name="T6" fmla="+- 0 5566 5129"/>
                <a:gd name="T7" fmla="*/ 5566 h 815"/>
                <a:gd name="T8" fmla="+- 0 1392 1334"/>
                <a:gd name="T9" fmla="*/ T8 w 1307"/>
                <a:gd name="T10" fmla="+- 0 5585 5129"/>
                <a:gd name="T11" fmla="*/ 5585 h 815"/>
                <a:gd name="T12" fmla="+- 0 1359 1334"/>
                <a:gd name="T13" fmla="*/ T12 w 1307"/>
                <a:gd name="T14" fmla="+- 0 5682 5129"/>
                <a:gd name="T15" fmla="*/ 5682 h 815"/>
                <a:gd name="T16" fmla="+- 0 1337 1334"/>
                <a:gd name="T17" fmla="*/ T16 w 1307"/>
                <a:gd name="T18" fmla="+- 0 5746 5129"/>
                <a:gd name="T19" fmla="*/ 5746 h 815"/>
                <a:gd name="T20" fmla="+- 0 1467 1334"/>
                <a:gd name="T21" fmla="*/ T20 w 1307"/>
                <a:gd name="T22" fmla="+- 0 5933 5129"/>
                <a:gd name="T23" fmla="*/ 5933 h 815"/>
                <a:gd name="T24" fmla="+- 0 1497 1334"/>
                <a:gd name="T25" fmla="*/ T24 w 1307"/>
                <a:gd name="T26" fmla="+- 0 5942 5129"/>
                <a:gd name="T27" fmla="*/ 5942 h 815"/>
                <a:gd name="T28" fmla="+- 0 1516 1334"/>
                <a:gd name="T29" fmla="*/ T28 w 1307"/>
                <a:gd name="T30" fmla="+- 0 5915 5129"/>
                <a:gd name="T31" fmla="*/ 5915 h 815"/>
                <a:gd name="T32" fmla="+- 0 1419 1334"/>
                <a:gd name="T33" fmla="*/ T32 w 1307"/>
                <a:gd name="T34" fmla="+- 0 5777 5129"/>
                <a:gd name="T35" fmla="*/ 5777 h 815"/>
                <a:gd name="T36" fmla="+- 0 1601 1334"/>
                <a:gd name="T37" fmla="*/ T36 w 1307"/>
                <a:gd name="T38" fmla="+- 0 5682 5129"/>
                <a:gd name="T39" fmla="*/ 5682 h 815"/>
                <a:gd name="T40" fmla="+- 0 1619 1334"/>
                <a:gd name="T41" fmla="*/ T40 w 1307"/>
                <a:gd name="T42" fmla="+- 0 5596 5129"/>
                <a:gd name="T43" fmla="*/ 5596 h 815"/>
                <a:gd name="T44" fmla="+- 0 1632 1334"/>
                <a:gd name="T45" fmla="*/ T44 w 1307"/>
                <a:gd name="T46" fmla="+- 0 5577 5129"/>
                <a:gd name="T47" fmla="*/ 5577 h 815"/>
                <a:gd name="T48" fmla="+- 0 2253 1334"/>
                <a:gd name="T49" fmla="*/ T48 w 1307"/>
                <a:gd name="T50" fmla="+- 0 5173 5129"/>
                <a:gd name="T51" fmla="*/ 5173 h 815"/>
                <a:gd name="T52" fmla="+- 0 2189 1334"/>
                <a:gd name="T53" fmla="*/ T52 w 1307"/>
                <a:gd name="T54" fmla="+- 0 5129 5129"/>
                <a:gd name="T55" fmla="*/ 5129 h 815"/>
                <a:gd name="T56" fmla="+- 0 2129 1334"/>
                <a:gd name="T57" fmla="*/ T56 w 1307"/>
                <a:gd name="T58" fmla="+- 0 5177 5129"/>
                <a:gd name="T59" fmla="*/ 5177 h 815"/>
                <a:gd name="T60" fmla="+- 0 2145 1334"/>
                <a:gd name="T61" fmla="*/ T60 w 1307"/>
                <a:gd name="T62" fmla="+- 0 5258 5129"/>
                <a:gd name="T63" fmla="*/ 5258 h 815"/>
                <a:gd name="T64" fmla="+- 0 2219 1334"/>
                <a:gd name="T65" fmla="*/ T64 w 1307"/>
                <a:gd name="T66" fmla="+- 0 5272 5129"/>
                <a:gd name="T67" fmla="*/ 5272 h 815"/>
                <a:gd name="T68" fmla="+- 0 2259 1334"/>
                <a:gd name="T69" fmla="*/ T68 w 1307"/>
                <a:gd name="T70" fmla="+- 0 5201 5129"/>
                <a:gd name="T71" fmla="*/ 5201 h 815"/>
                <a:gd name="T72" fmla="+- 0 2536 1334"/>
                <a:gd name="T73" fmla="*/ T72 w 1307"/>
                <a:gd name="T74" fmla="+- 0 5723 5129"/>
                <a:gd name="T75" fmla="*/ 5723 h 815"/>
                <a:gd name="T76" fmla="+- 0 2472 1334"/>
                <a:gd name="T77" fmla="*/ T76 w 1307"/>
                <a:gd name="T78" fmla="+- 0 5564 5129"/>
                <a:gd name="T79" fmla="*/ 5564 h 815"/>
                <a:gd name="T80" fmla="+- 0 2459 1334"/>
                <a:gd name="T81" fmla="*/ T80 w 1307"/>
                <a:gd name="T82" fmla="+- 0 5550 5129"/>
                <a:gd name="T83" fmla="*/ 5550 h 815"/>
                <a:gd name="T84" fmla="+- 0 2261 1334"/>
                <a:gd name="T85" fmla="*/ T84 w 1307"/>
                <a:gd name="T86" fmla="+- 0 5395 5129"/>
                <a:gd name="T87" fmla="*/ 5395 h 815"/>
                <a:gd name="T88" fmla="+- 0 2252 1334"/>
                <a:gd name="T89" fmla="*/ T88 w 1307"/>
                <a:gd name="T90" fmla="+- 0 5322 5129"/>
                <a:gd name="T91" fmla="*/ 5322 h 815"/>
                <a:gd name="T92" fmla="+- 0 2237 1334"/>
                <a:gd name="T93" fmla="*/ T92 w 1307"/>
                <a:gd name="T94" fmla="+- 0 5308 5129"/>
                <a:gd name="T95" fmla="*/ 5308 h 815"/>
                <a:gd name="T96" fmla="+- 0 2095 1334"/>
                <a:gd name="T97" fmla="*/ T96 w 1307"/>
                <a:gd name="T98" fmla="+- 0 5248 5129"/>
                <a:gd name="T99" fmla="*/ 5248 h 815"/>
                <a:gd name="T100" fmla="+- 0 2084 1334"/>
                <a:gd name="T101" fmla="*/ T100 w 1307"/>
                <a:gd name="T102" fmla="+- 0 5245 5129"/>
                <a:gd name="T103" fmla="*/ 5245 h 815"/>
                <a:gd name="T104" fmla="+- 0 1919 1334"/>
                <a:gd name="T105" fmla="*/ T104 w 1307"/>
                <a:gd name="T106" fmla="+- 0 5403 5129"/>
                <a:gd name="T107" fmla="*/ 5403 h 815"/>
                <a:gd name="T108" fmla="+- 0 1923 1334"/>
                <a:gd name="T109" fmla="*/ T108 w 1307"/>
                <a:gd name="T110" fmla="+- 0 5437 5129"/>
                <a:gd name="T111" fmla="*/ 5437 h 815"/>
                <a:gd name="T112" fmla="+- 0 1953 1334"/>
                <a:gd name="T113" fmla="*/ T112 w 1307"/>
                <a:gd name="T114" fmla="+- 0 5446 5129"/>
                <a:gd name="T115" fmla="*/ 5446 h 815"/>
                <a:gd name="T116" fmla="+- 0 2019 1334"/>
                <a:gd name="T117" fmla="*/ T116 w 1307"/>
                <a:gd name="T118" fmla="+- 0 5486 5129"/>
                <a:gd name="T119" fmla="*/ 5486 h 815"/>
                <a:gd name="T120" fmla="+- 0 2223 1334"/>
                <a:gd name="T121" fmla="*/ T120 w 1307"/>
                <a:gd name="T122" fmla="+- 0 5551 5129"/>
                <a:gd name="T123" fmla="*/ 5551 h 815"/>
                <a:gd name="T124" fmla="+- 0 2233 1334"/>
                <a:gd name="T125" fmla="*/ T124 w 1307"/>
                <a:gd name="T126" fmla="+- 0 5577 5129"/>
                <a:gd name="T127" fmla="*/ 5577 h 815"/>
                <a:gd name="T128" fmla="+- 0 2258 1334"/>
                <a:gd name="T129" fmla="*/ T128 w 1307"/>
                <a:gd name="T130" fmla="+- 0 5598 5129"/>
                <a:gd name="T131" fmla="*/ 5598 h 815"/>
                <a:gd name="T132" fmla="+- 0 2326 1334"/>
                <a:gd name="T133" fmla="*/ T132 w 1307"/>
                <a:gd name="T134" fmla="+- 0 5818 5129"/>
                <a:gd name="T135" fmla="*/ 5818 h 815"/>
                <a:gd name="T136" fmla="+- 0 2368 1334"/>
                <a:gd name="T137" fmla="*/ T136 w 1307"/>
                <a:gd name="T138" fmla="+- 0 5893 5129"/>
                <a:gd name="T139" fmla="*/ 5893 h 815"/>
                <a:gd name="T140" fmla="+- 0 2378 1334"/>
                <a:gd name="T141" fmla="*/ T140 w 1307"/>
                <a:gd name="T142" fmla="+- 0 5926 5129"/>
                <a:gd name="T143" fmla="*/ 5926 h 815"/>
                <a:gd name="T144" fmla="+- 0 2409 1334"/>
                <a:gd name="T145" fmla="*/ T144 w 1307"/>
                <a:gd name="T146" fmla="+- 0 5928 5129"/>
                <a:gd name="T147" fmla="*/ 5928 h 815"/>
                <a:gd name="T148" fmla="+- 0 2531 1334"/>
                <a:gd name="T149" fmla="*/ T148 w 1307"/>
                <a:gd name="T150" fmla="+- 0 5753 5129"/>
                <a:gd name="T151" fmla="*/ 5753 h 815"/>
                <a:gd name="T152" fmla="+- 0 2641 1334"/>
                <a:gd name="T153" fmla="*/ T152 w 1307"/>
                <a:gd name="T154" fmla="+- 0 5608 5129"/>
                <a:gd name="T155" fmla="*/ 5608 h 815"/>
                <a:gd name="T156" fmla="+- 0 2597 1334"/>
                <a:gd name="T157" fmla="*/ T156 w 1307"/>
                <a:gd name="T158" fmla="+- 0 5539 5129"/>
                <a:gd name="T159" fmla="*/ 5539 h 815"/>
                <a:gd name="T160" fmla="+- 0 2525 1334"/>
                <a:gd name="T161" fmla="*/ T160 w 1307"/>
                <a:gd name="T162" fmla="+- 0 5558 5129"/>
                <a:gd name="T163" fmla="*/ 5558 h 815"/>
                <a:gd name="T164" fmla="+- 0 2513 1334"/>
                <a:gd name="T165" fmla="*/ T164 w 1307"/>
                <a:gd name="T166" fmla="+- 0 5640 5129"/>
                <a:gd name="T167" fmla="*/ 5640 h 815"/>
                <a:gd name="T168" fmla="+- 0 2575 1334"/>
                <a:gd name="T169" fmla="*/ T168 w 1307"/>
                <a:gd name="T170" fmla="+- 0 5684 5129"/>
                <a:gd name="T171" fmla="*/ 5684 h 815"/>
                <a:gd name="T172" fmla="+- 0 2637 1334"/>
                <a:gd name="T173" fmla="*/ T172 w 1307"/>
                <a:gd name="T174" fmla="+- 0 5636 5129"/>
                <a:gd name="T175" fmla="*/ 5636 h 815"/>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1307" h="815">
                  <a:moveTo>
                    <a:pt x="298" y="435"/>
                  </a:moveTo>
                  <a:lnTo>
                    <a:pt x="294" y="424"/>
                  </a:lnTo>
                  <a:lnTo>
                    <a:pt x="287" y="415"/>
                  </a:lnTo>
                  <a:lnTo>
                    <a:pt x="278" y="410"/>
                  </a:lnTo>
                  <a:lnTo>
                    <a:pt x="267" y="409"/>
                  </a:lnTo>
                  <a:lnTo>
                    <a:pt x="80" y="437"/>
                  </a:lnTo>
                  <a:lnTo>
                    <a:pt x="70" y="438"/>
                  </a:lnTo>
                  <a:lnTo>
                    <a:pt x="62" y="446"/>
                  </a:lnTo>
                  <a:lnTo>
                    <a:pt x="58" y="456"/>
                  </a:lnTo>
                  <a:lnTo>
                    <a:pt x="58" y="455"/>
                  </a:lnTo>
                  <a:lnTo>
                    <a:pt x="43" y="498"/>
                  </a:lnTo>
                  <a:lnTo>
                    <a:pt x="25" y="553"/>
                  </a:lnTo>
                  <a:lnTo>
                    <a:pt x="19" y="569"/>
                  </a:lnTo>
                  <a:lnTo>
                    <a:pt x="18" y="574"/>
                  </a:lnTo>
                  <a:lnTo>
                    <a:pt x="3" y="617"/>
                  </a:lnTo>
                  <a:lnTo>
                    <a:pt x="0" y="627"/>
                  </a:lnTo>
                  <a:lnTo>
                    <a:pt x="2" y="638"/>
                  </a:lnTo>
                  <a:lnTo>
                    <a:pt x="133" y="804"/>
                  </a:lnTo>
                  <a:lnTo>
                    <a:pt x="142" y="811"/>
                  </a:lnTo>
                  <a:lnTo>
                    <a:pt x="152" y="815"/>
                  </a:lnTo>
                  <a:lnTo>
                    <a:pt x="163" y="813"/>
                  </a:lnTo>
                  <a:lnTo>
                    <a:pt x="172" y="806"/>
                  </a:lnTo>
                  <a:lnTo>
                    <a:pt x="180" y="797"/>
                  </a:lnTo>
                  <a:lnTo>
                    <a:pt x="182" y="786"/>
                  </a:lnTo>
                  <a:lnTo>
                    <a:pt x="181" y="774"/>
                  </a:lnTo>
                  <a:lnTo>
                    <a:pt x="175" y="763"/>
                  </a:lnTo>
                  <a:lnTo>
                    <a:pt x="85" y="648"/>
                  </a:lnTo>
                  <a:lnTo>
                    <a:pt x="216" y="699"/>
                  </a:lnTo>
                  <a:lnTo>
                    <a:pt x="234" y="648"/>
                  </a:lnTo>
                  <a:lnTo>
                    <a:pt x="267" y="553"/>
                  </a:lnTo>
                  <a:lnTo>
                    <a:pt x="136" y="492"/>
                  </a:lnTo>
                  <a:lnTo>
                    <a:pt x="274" y="471"/>
                  </a:lnTo>
                  <a:lnTo>
                    <a:pt x="285" y="467"/>
                  </a:lnTo>
                  <a:lnTo>
                    <a:pt x="293" y="459"/>
                  </a:lnTo>
                  <a:lnTo>
                    <a:pt x="294" y="456"/>
                  </a:lnTo>
                  <a:lnTo>
                    <a:pt x="298" y="448"/>
                  </a:lnTo>
                  <a:lnTo>
                    <a:pt x="298" y="435"/>
                  </a:lnTo>
                  <a:moveTo>
                    <a:pt x="925" y="72"/>
                  </a:moveTo>
                  <a:lnTo>
                    <a:pt x="919" y="44"/>
                  </a:lnTo>
                  <a:lnTo>
                    <a:pt x="904" y="21"/>
                  </a:lnTo>
                  <a:lnTo>
                    <a:pt x="882" y="5"/>
                  </a:lnTo>
                  <a:lnTo>
                    <a:pt x="855" y="0"/>
                  </a:lnTo>
                  <a:lnTo>
                    <a:pt x="830" y="6"/>
                  </a:lnTo>
                  <a:lnTo>
                    <a:pt x="809" y="23"/>
                  </a:lnTo>
                  <a:lnTo>
                    <a:pt x="795" y="48"/>
                  </a:lnTo>
                  <a:lnTo>
                    <a:pt x="791" y="77"/>
                  </a:lnTo>
                  <a:lnTo>
                    <a:pt x="797" y="105"/>
                  </a:lnTo>
                  <a:lnTo>
                    <a:pt x="811" y="129"/>
                  </a:lnTo>
                  <a:lnTo>
                    <a:pt x="833" y="144"/>
                  </a:lnTo>
                  <a:lnTo>
                    <a:pt x="860" y="150"/>
                  </a:lnTo>
                  <a:lnTo>
                    <a:pt x="885" y="143"/>
                  </a:lnTo>
                  <a:lnTo>
                    <a:pt x="906" y="127"/>
                  </a:lnTo>
                  <a:lnTo>
                    <a:pt x="920" y="101"/>
                  </a:lnTo>
                  <a:lnTo>
                    <a:pt x="925" y="72"/>
                  </a:lnTo>
                  <a:moveTo>
                    <a:pt x="1204" y="603"/>
                  </a:moveTo>
                  <a:lnTo>
                    <a:pt x="1201" y="594"/>
                  </a:lnTo>
                  <a:lnTo>
                    <a:pt x="1202" y="594"/>
                  </a:lnTo>
                  <a:lnTo>
                    <a:pt x="1184" y="552"/>
                  </a:lnTo>
                  <a:lnTo>
                    <a:pt x="1138" y="436"/>
                  </a:lnTo>
                  <a:lnTo>
                    <a:pt x="1138" y="435"/>
                  </a:lnTo>
                  <a:lnTo>
                    <a:pt x="1138" y="436"/>
                  </a:lnTo>
                  <a:lnTo>
                    <a:pt x="1133" y="427"/>
                  </a:lnTo>
                  <a:lnTo>
                    <a:pt x="1125" y="421"/>
                  </a:lnTo>
                  <a:lnTo>
                    <a:pt x="1115" y="420"/>
                  </a:lnTo>
                  <a:lnTo>
                    <a:pt x="944" y="407"/>
                  </a:lnTo>
                  <a:lnTo>
                    <a:pt x="927" y="266"/>
                  </a:lnTo>
                  <a:lnTo>
                    <a:pt x="920" y="210"/>
                  </a:lnTo>
                  <a:lnTo>
                    <a:pt x="919" y="205"/>
                  </a:lnTo>
                  <a:lnTo>
                    <a:pt x="918" y="193"/>
                  </a:lnTo>
                  <a:lnTo>
                    <a:pt x="912" y="184"/>
                  </a:lnTo>
                  <a:lnTo>
                    <a:pt x="903" y="180"/>
                  </a:lnTo>
                  <a:lnTo>
                    <a:pt x="903" y="179"/>
                  </a:lnTo>
                  <a:lnTo>
                    <a:pt x="847" y="156"/>
                  </a:lnTo>
                  <a:lnTo>
                    <a:pt x="816" y="142"/>
                  </a:lnTo>
                  <a:lnTo>
                    <a:pt x="761" y="119"/>
                  </a:lnTo>
                  <a:lnTo>
                    <a:pt x="759" y="118"/>
                  </a:lnTo>
                  <a:lnTo>
                    <a:pt x="759" y="119"/>
                  </a:lnTo>
                  <a:lnTo>
                    <a:pt x="750" y="116"/>
                  </a:lnTo>
                  <a:lnTo>
                    <a:pt x="740" y="118"/>
                  </a:lnTo>
                  <a:lnTo>
                    <a:pt x="591" y="264"/>
                  </a:lnTo>
                  <a:lnTo>
                    <a:pt x="585" y="274"/>
                  </a:lnTo>
                  <a:lnTo>
                    <a:pt x="582" y="285"/>
                  </a:lnTo>
                  <a:lnTo>
                    <a:pt x="583" y="297"/>
                  </a:lnTo>
                  <a:lnTo>
                    <a:pt x="589" y="308"/>
                  </a:lnTo>
                  <a:lnTo>
                    <a:pt x="598" y="316"/>
                  </a:lnTo>
                  <a:lnTo>
                    <a:pt x="608" y="319"/>
                  </a:lnTo>
                  <a:lnTo>
                    <a:pt x="619" y="317"/>
                  </a:lnTo>
                  <a:lnTo>
                    <a:pt x="628" y="311"/>
                  </a:lnTo>
                  <a:lnTo>
                    <a:pt x="730" y="210"/>
                  </a:lnTo>
                  <a:lnTo>
                    <a:pt x="685" y="357"/>
                  </a:lnTo>
                  <a:lnTo>
                    <a:pt x="816" y="413"/>
                  </a:lnTo>
                  <a:lnTo>
                    <a:pt x="871" y="266"/>
                  </a:lnTo>
                  <a:lnTo>
                    <a:pt x="889" y="422"/>
                  </a:lnTo>
                  <a:lnTo>
                    <a:pt x="893" y="433"/>
                  </a:lnTo>
                  <a:lnTo>
                    <a:pt x="898" y="439"/>
                  </a:lnTo>
                  <a:lnTo>
                    <a:pt x="899" y="448"/>
                  </a:lnTo>
                  <a:lnTo>
                    <a:pt x="904" y="458"/>
                  </a:lnTo>
                  <a:lnTo>
                    <a:pt x="913" y="465"/>
                  </a:lnTo>
                  <a:lnTo>
                    <a:pt x="924" y="469"/>
                  </a:lnTo>
                  <a:lnTo>
                    <a:pt x="1060" y="478"/>
                  </a:lnTo>
                  <a:lnTo>
                    <a:pt x="935" y="546"/>
                  </a:lnTo>
                  <a:lnTo>
                    <a:pt x="992" y="689"/>
                  </a:lnTo>
                  <a:lnTo>
                    <a:pt x="1124" y="629"/>
                  </a:lnTo>
                  <a:lnTo>
                    <a:pt x="1039" y="754"/>
                  </a:lnTo>
                  <a:lnTo>
                    <a:pt x="1034" y="764"/>
                  </a:lnTo>
                  <a:lnTo>
                    <a:pt x="1033" y="776"/>
                  </a:lnTo>
                  <a:lnTo>
                    <a:pt x="1037" y="787"/>
                  </a:lnTo>
                  <a:lnTo>
                    <a:pt x="1044" y="797"/>
                  </a:lnTo>
                  <a:lnTo>
                    <a:pt x="1054" y="802"/>
                  </a:lnTo>
                  <a:lnTo>
                    <a:pt x="1065" y="803"/>
                  </a:lnTo>
                  <a:lnTo>
                    <a:pt x="1075" y="799"/>
                  </a:lnTo>
                  <a:lnTo>
                    <a:pt x="1083" y="791"/>
                  </a:lnTo>
                  <a:lnTo>
                    <a:pt x="1194" y="629"/>
                  </a:lnTo>
                  <a:lnTo>
                    <a:pt x="1197" y="624"/>
                  </a:lnTo>
                  <a:lnTo>
                    <a:pt x="1203" y="615"/>
                  </a:lnTo>
                  <a:lnTo>
                    <a:pt x="1204" y="603"/>
                  </a:lnTo>
                  <a:moveTo>
                    <a:pt x="1307" y="479"/>
                  </a:moveTo>
                  <a:lnTo>
                    <a:pt x="1301" y="450"/>
                  </a:lnTo>
                  <a:lnTo>
                    <a:pt x="1285" y="426"/>
                  </a:lnTo>
                  <a:lnTo>
                    <a:pt x="1263" y="410"/>
                  </a:lnTo>
                  <a:lnTo>
                    <a:pt x="1238" y="406"/>
                  </a:lnTo>
                  <a:lnTo>
                    <a:pt x="1212" y="412"/>
                  </a:lnTo>
                  <a:lnTo>
                    <a:pt x="1191" y="429"/>
                  </a:lnTo>
                  <a:lnTo>
                    <a:pt x="1177" y="454"/>
                  </a:lnTo>
                  <a:lnTo>
                    <a:pt x="1173" y="482"/>
                  </a:lnTo>
                  <a:lnTo>
                    <a:pt x="1179" y="511"/>
                  </a:lnTo>
                  <a:lnTo>
                    <a:pt x="1194" y="535"/>
                  </a:lnTo>
                  <a:lnTo>
                    <a:pt x="1216" y="550"/>
                  </a:lnTo>
                  <a:lnTo>
                    <a:pt x="1241" y="555"/>
                  </a:lnTo>
                  <a:lnTo>
                    <a:pt x="1267" y="549"/>
                  </a:lnTo>
                  <a:lnTo>
                    <a:pt x="1289" y="531"/>
                  </a:lnTo>
                  <a:lnTo>
                    <a:pt x="1303" y="507"/>
                  </a:lnTo>
                  <a:lnTo>
                    <a:pt x="1307" y="479"/>
                  </a:lnTo>
                </a:path>
              </a:pathLst>
            </a:custGeom>
            <a:solidFill>
              <a:srgbClr val="0E395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70" name="Picture 100">
              <a:extLst>
                <a:ext uri="{FF2B5EF4-FFF2-40B4-BE49-F238E27FC236}">
                  <a16:creationId xmlns:a16="http://schemas.microsoft.com/office/drawing/2014/main" id="{E20C4D16-6DC8-4B0E-A3BF-94BBF572630F}"/>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800802" y="2388827"/>
              <a:ext cx="226057" cy="290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101">
              <a:extLst>
                <a:ext uri="{FF2B5EF4-FFF2-40B4-BE49-F238E27FC236}">
                  <a16:creationId xmlns:a16="http://schemas.microsoft.com/office/drawing/2014/main" id="{9763E1E0-E9D7-4D05-91E0-E0BE6A367A9B}"/>
                </a:ext>
              </a:extLst>
            </p:cNvPr>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1572204" y="2657150"/>
              <a:ext cx="85724" cy="9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Freeform 99">
              <a:extLst>
                <a:ext uri="{FF2B5EF4-FFF2-40B4-BE49-F238E27FC236}">
                  <a16:creationId xmlns:a16="http://schemas.microsoft.com/office/drawing/2014/main" id="{B995E7E4-45AE-4366-AD80-930E773BF4D8}"/>
                </a:ext>
              </a:extLst>
            </p:cNvPr>
            <p:cNvSpPr>
              <a:spLocks/>
            </p:cNvSpPr>
            <p:nvPr/>
          </p:nvSpPr>
          <p:spPr bwMode="auto">
            <a:xfrm>
              <a:off x="1780924" y="2627337"/>
              <a:ext cx="474339" cy="286984"/>
            </a:xfrm>
            <a:custGeom>
              <a:avLst/>
              <a:gdLst>
                <a:gd name="T0" fmla="+- 0 2307 1562"/>
                <a:gd name="T1" fmla="*/ T0 w 747"/>
                <a:gd name="T2" fmla="+- 0 5962 5511"/>
                <a:gd name="T3" fmla="*/ 5962 h 452"/>
                <a:gd name="T4" fmla="+- 0 1563 1562"/>
                <a:gd name="T5" fmla="*/ T4 w 747"/>
                <a:gd name="T6" fmla="+- 0 5962 5511"/>
                <a:gd name="T7" fmla="*/ 5962 h 452"/>
                <a:gd name="T8" fmla="+- 0 1562 1562"/>
                <a:gd name="T9" fmla="*/ T8 w 747"/>
                <a:gd name="T10" fmla="+- 0 5946 5511"/>
                <a:gd name="T11" fmla="*/ 5946 h 452"/>
                <a:gd name="T12" fmla="+- 0 1562 1562"/>
                <a:gd name="T13" fmla="*/ T12 w 747"/>
                <a:gd name="T14" fmla="+- 0 5929 5511"/>
                <a:gd name="T15" fmla="*/ 5929 h 452"/>
                <a:gd name="T16" fmla="+- 0 1562 1562"/>
                <a:gd name="T17" fmla="*/ T16 w 747"/>
                <a:gd name="T18" fmla="+- 0 5913 5511"/>
                <a:gd name="T19" fmla="*/ 5913 h 452"/>
                <a:gd name="T20" fmla="+- 0 1576 1562"/>
                <a:gd name="T21" fmla="*/ T20 w 747"/>
                <a:gd name="T22" fmla="+- 0 5814 5511"/>
                <a:gd name="T23" fmla="*/ 5814 h 452"/>
                <a:gd name="T24" fmla="+- 0 1603 1562"/>
                <a:gd name="T25" fmla="*/ T24 w 747"/>
                <a:gd name="T26" fmla="+- 0 5737 5511"/>
                <a:gd name="T27" fmla="*/ 5737 h 452"/>
                <a:gd name="T28" fmla="+- 0 1642 1562"/>
                <a:gd name="T29" fmla="*/ T28 w 747"/>
                <a:gd name="T30" fmla="+- 0 5669 5511"/>
                <a:gd name="T31" fmla="*/ 5669 h 452"/>
                <a:gd name="T32" fmla="+- 0 1691 1562"/>
                <a:gd name="T33" fmla="*/ T32 w 747"/>
                <a:gd name="T34" fmla="+- 0 5611 5511"/>
                <a:gd name="T35" fmla="*/ 5611 h 452"/>
                <a:gd name="T36" fmla="+- 0 1750 1562"/>
                <a:gd name="T37" fmla="*/ T36 w 747"/>
                <a:gd name="T38" fmla="+- 0 5565 5511"/>
                <a:gd name="T39" fmla="*/ 5565 h 452"/>
                <a:gd name="T40" fmla="+- 0 1815 1562"/>
                <a:gd name="T41" fmla="*/ T40 w 747"/>
                <a:gd name="T42" fmla="+- 0 5531 5511"/>
                <a:gd name="T43" fmla="*/ 5531 h 452"/>
                <a:gd name="T44" fmla="+- 0 1887 1562"/>
                <a:gd name="T45" fmla="*/ T44 w 747"/>
                <a:gd name="T46" fmla="+- 0 5513 5511"/>
                <a:gd name="T47" fmla="*/ 5513 h 452"/>
                <a:gd name="T48" fmla="+- 0 1962 1562"/>
                <a:gd name="T49" fmla="*/ T48 w 747"/>
                <a:gd name="T50" fmla="+- 0 5511 5511"/>
                <a:gd name="T51" fmla="*/ 5511 h 452"/>
                <a:gd name="T52" fmla="+- 0 2037 1562"/>
                <a:gd name="T53" fmla="*/ T52 w 747"/>
                <a:gd name="T54" fmla="+- 0 5525 5511"/>
                <a:gd name="T55" fmla="*/ 5525 h 452"/>
                <a:gd name="T56" fmla="+- 0 2105 1562"/>
                <a:gd name="T57" fmla="*/ T56 w 747"/>
                <a:gd name="T58" fmla="+- 0 5555 5511"/>
                <a:gd name="T59" fmla="*/ 5555 h 452"/>
                <a:gd name="T60" fmla="+- 0 2166 1562"/>
                <a:gd name="T61" fmla="*/ T60 w 747"/>
                <a:gd name="T62" fmla="+- 0 5598 5511"/>
                <a:gd name="T63" fmla="*/ 5598 h 452"/>
                <a:gd name="T64" fmla="+- 0 2218 1562"/>
                <a:gd name="T65" fmla="*/ T64 w 747"/>
                <a:gd name="T66" fmla="+- 0 5653 5511"/>
                <a:gd name="T67" fmla="*/ 5653 h 452"/>
                <a:gd name="T68" fmla="+- 0 2259 1562"/>
                <a:gd name="T69" fmla="*/ T68 w 747"/>
                <a:gd name="T70" fmla="+- 0 5719 5511"/>
                <a:gd name="T71" fmla="*/ 5719 h 452"/>
                <a:gd name="T72" fmla="+- 0 2289 1562"/>
                <a:gd name="T73" fmla="*/ T72 w 747"/>
                <a:gd name="T74" fmla="+- 0 5792 5511"/>
                <a:gd name="T75" fmla="*/ 5792 h 452"/>
                <a:gd name="T76" fmla="+- 0 2306 1562"/>
                <a:gd name="T77" fmla="*/ T76 w 747"/>
                <a:gd name="T78" fmla="+- 0 5872 5511"/>
                <a:gd name="T79" fmla="*/ 5872 h 452"/>
                <a:gd name="T80" fmla="+- 0 2308 1562"/>
                <a:gd name="T81" fmla="*/ T80 w 747"/>
                <a:gd name="T82" fmla="+- 0 5956 5511"/>
                <a:gd name="T83" fmla="*/ 5956 h 452"/>
                <a:gd name="T84" fmla="+- 0 2308 1562"/>
                <a:gd name="T85" fmla="*/ T84 w 747"/>
                <a:gd name="T86" fmla="+- 0 5958 5511"/>
                <a:gd name="T87" fmla="*/ 5958 h 452"/>
                <a:gd name="T88" fmla="+- 0 2307 1562"/>
                <a:gd name="T89" fmla="*/ T88 w 747"/>
                <a:gd name="T90" fmla="+- 0 5960 5511"/>
                <a:gd name="T91" fmla="*/ 5960 h 452"/>
                <a:gd name="T92" fmla="+- 0 2307 1562"/>
                <a:gd name="T93" fmla="*/ T92 w 747"/>
                <a:gd name="T94" fmla="+- 0 5962 5511"/>
                <a:gd name="T95" fmla="*/ 5962 h 45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Lst>
              <a:rect l="0" t="0" r="r" b="b"/>
              <a:pathLst>
                <a:path w="747" h="452">
                  <a:moveTo>
                    <a:pt x="745" y="451"/>
                  </a:moveTo>
                  <a:lnTo>
                    <a:pt x="1" y="451"/>
                  </a:lnTo>
                  <a:lnTo>
                    <a:pt x="0" y="435"/>
                  </a:lnTo>
                  <a:lnTo>
                    <a:pt x="0" y="418"/>
                  </a:lnTo>
                  <a:lnTo>
                    <a:pt x="0" y="402"/>
                  </a:lnTo>
                  <a:lnTo>
                    <a:pt x="14" y="303"/>
                  </a:lnTo>
                  <a:lnTo>
                    <a:pt x="41" y="226"/>
                  </a:lnTo>
                  <a:lnTo>
                    <a:pt x="80" y="158"/>
                  </a:lnTo>
                  <a:lnTo>
                    <a:pt x="129" y="100"/>
                  </a:lnTo>
                  <a:lnTo>
                    <a:pt x="188" y="54"/>
                  </a:lnTo>
                  <a:lnTo>
                    <a:pt x="253" y="20"/>
                  </a:lnTo>
                  <a:lnTo>
                    <a:pt x="325" y="2"/>
                  </a:lnTo>
                  <a:lnTo>
                    <a:pt x="400" y="0"/>
                  </a:lnTo>
                  <a:lnTo>
                    <a:pt x="475" y="14"/>
                  </a:lnTo>
                  <a:lnTo>
                    <a:pt x="543" y="44"/>
                  </a:lnTo>
                  <a:lnTo>
                    <a:pt x="604" y="87"/>
                  </a:lnTo>
                  <a:lnTo>
                    <a:pt x="656" y="142"/>
                  </a:lnTo>
                  <a:lnTo>
                    <a:pt x="697" y="208"/>
                  </a:lnTo>
                  <a:lnTo>
                    <a:pt x="727" y="281"/>
                  </a:lnTo>
                  <a:lnTo>
                    <a:pt x="744" y="361"/>
                  </a:lnTo>
                  <a:lnTo>
                    <a:pt x="746" y="445"/>
                  </a:lnTo>
                  <a:lnTo>
                    <a:pt x="746" y="447"/>
                  </a:lnTo>
                  <a:lnTo>
                    <a:pt x="745" y="449"/>
                  </a:lnTo>
                  <a:lnTo>
                    <a:pt x="745" y="451"/>
                  </a:lnTo>
                  <a:close/>
                </a:path>
              </a:pathLst>
            </a:custGeom>
            <a:solidFill>
              <a:srgbClr val="4FA0C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73" name="Groupe 99">
              <a:extLst>
                <a:ext uri="{FF2B5EF4-FFF2-40B4-BE49-F238E27FC236}">
                  <a16:creationId xmlns:a16="http://schemas.microsoft.com/office/drawing/2014/main" id="{393E6A42-0512-472F-9729-4BBC50B86D75}"/>
                </a:ext>
              </a:extLst>
            </p:cNvPr>
            <p:cNvGrpSpPr/>
            <p:nvPr/>
          </p:nvGrpSpPr>
          <p:grpSpPr>
            <a:xfrm>
              <a:off x="1582143" y="3531685"/>
              <a:ext cx="874772" cy="528363"/>
              <a:chOff x="1582143" y="3531685"/>
              <a:chExt cx="874772" cy="528363"/>
            </a:xfrm>
          </p:grpSpPr>
          <p:sp>
            <p:nvSpPr>
              <p:cNvPr id="82" name="AutoShape 105">
                <a:extLst>
                  <a:ext uri="{FF2B5EF4-FFF2-40B4-BE49-F238E27FC236}">
                    <a16:creationId xmlns:a16="http://schemas.microsoft.com/office/drawing/2014/main" id="{10367E3B-4545-486A-A7E0-A5FAAC41C22B}"/>
                  </a:ext>
                </a:extLst>
              </p:cNvPr>
              <p:cNvSpPr>
                <a:spLocks/>
              </p:cNvSpPr>
              <p:nvPr/>
            </p:nvSpPr>
            <p:spPr bwMode="auto">
              <a:xfrm>
                <a:off x="1850497" y="3551560"/>
                <a:ext cx="606418" cy="345397"/>
              </a:xfrm>
              <a:custGeom>
                <a:avLst/>
                <a:gdLst>
                  <a:gd name="T0" fmla="+- 0 1733 1672"/>
                  <a:gd name="T1" fmla="*/ T0 w 955"/>
                  <a:gd name="T2" fmla="+- 0 7221 6969"/>
                  <a:gd name="T3" fmla="*/ 7221 h 544"/>
                  <a:gd name="T4" fmla="+- 0 1690 1672"/>
                  <a:gd name="T5" fmla="*/ T4 w 955"/>
                  <a:gd name="T6" fmla="+- 0 7205 6969"/>
                  <a:gd name="T7" fmla="*/ 7205 h 544"/>
                  <a:gd name="T8" fmla="+- 0 1672 1672"/>
                  <a:gd name="T9" fmla="*/ T8 w 955"/>
                  <a:gd name="T10" fmla="+- 0 7174 6969"/>
                  <a:gd name="T11" fmla="*/ 7174 h 544"/>
                  <a:gd name="T12" fmla="+- 0 1679 1672"/>
                  <a:gd name="T13" fmla="*/ T12 w 955"/>
                  <a:gd name="T14" fmla="+- 0 7144 6969"/>
                  <a:gd name="T15" fmla="*/ 7144 h 544"/>
                  <a:gd name="T16" fmla="+- 0 1721 1672"/>
                  <a:gd name="T17" fmla="*/ T16 w 955"/>
                  <a:gd name="T18" fmla="+- 0 7107 6969"/>
                  <a:gd name="T19" fmla="*/ 7107 h 544"/>
                  <a:gd name="T20" fmla="+- 0 1793 1672"/>
                  <a:gd name="T21" fmla="*/ T20 w 955"/>
                  <a:gd name="T22" fmla="+- 0 7060 6969"/>
                  <a:gd name="T23" fmla="*/ 7060 h 544"/>
                  <a:gd name="T24" fmla="+- 0 1873 1672"/>
                  <a:gd name="T25" fmla="*/ T24 w 955"/>
                  <a:gd name="T26" fmla="+- 0 7016 6969"/>
                  <a:gd name="T27" fmla="*/ 7016 h 544"/>
                  <a:gd name="T28" fmla="+- 0 1941 1672"/>
                  <a:gd name="T29" fmla="*/ T28 w 955"/>
                  <a:gd name="T30" fmla="+- 0 6988 6969"/>
                  <a:gd name="T31" fmla="*/ 6988 h 544"/>
                  <a:gd name="T32" fmla="+- 0 2009 1672"/>
                  <a:gd name="T33" fmla="*/ T32 w 955"/>
                  <a:gd name="T34" fmla="+- 0 6975 6969"/>
                  <a:gd name="T35" fmla="*/ 6975 h 544"/>
                  <a:gd name="T36" fmla="+- 0 2096 1672"/>
                  <a:gd name="T37" fmla="*/ T36 w 955"/>
                  <a:gd name="T38" fmla="+- 0 6969 6969"/>
                  <a:gd name="T39" fmla="*/ 6969 h 544"/>
                  <a:gd name="T40" fmla="+- 0 2184 1672"/>
                  <a:gd name="T41" fmla="*/ T40 w 955"/>
                  <a:gd name="T42" fmla="+- 0 6979 6969"/>
                  <a:gd name="T43" fmla="*/ 6979 h 544"/>
                  <a:gd name="T44" fmla="+- 0 2257 1672"/>
                  <a:gd name="T45" fmla="*/ T44 w 955"/>
                  <a:gd name="T46" fmla="+- 0 7012 6969"/>
                  <a:gd name="T47" fmla="*/ 7012 h 544"/>
                  <a:gd name="T48" fmla="+- 0 2306 1672"/>
                  <a:gd name="T49" fmla="*/ T48 w 955"/>
                  <a:gd name="T50" fmla="+- 0 7046 6969"/>
                  <a:gd name="T51" fmla="*/ 7046 h 544"/>
                  <a:gd name="T52" fmla="+- 0 2349 1672"/>
                  <a:gd name="T53" fmla="*/ T52 w 955"/>
                  <a:gd name="T54" fmla="+- 0 7054 6969"/>
                  <a:gd name="T55" fmla="*/ 7054 h 544"/>
                  <a:gd name="T56" fmla="+- 0 2558 1672"/>
                  <a:gd name="T57" fmla="*/ T56 w 955"/>
                  <a:gd name="T58" fmla="+- 0 7054 6969"/>
                  <a:gd name="T59" fmla="*/ 7054 h 544"/>
                  <a:gd name="T60" fmla="+- 0 2588 1672"/>
                  <a:gd name="T61" fmla="*/ T60 w 955"/>
                  <a:gd name="T62" fmla="+- 0 7127 6969"/>
                  <a:gd name="T63" fmla="*/ 7127 h 544"/>
                  <a:gd name="T64" fmla="+- 0 2602 1672"/>
                  <a:gd name="T65" fmla="*/ T64 w 955"/>
                  <a:gd name="T66" fmla="+- 0 7166 6969"/>
                  <a:gd name="T67" fmla="*/ 7166 h 544"/>
                  <a:gd name="T68" fmla="+- 0 1990 1672"/>
                  <a:gd name="T69" fmla="*/ T68 w 955"/>
                  <a:gd name="T70" fmla="+- 0 7166 6969"/>
                  <a:gd name="T71" fmla="*/ 7166 h 544"/>
                  <a:gd name="T72" fmla="+- 0 1941 1672"/>
                  <a:gd name="T73" fmla="*/ T72 w 955"/>
                  <a:gd name="T74" fmla="+- 0 7168 6969"/>
                  <a:gd name="T75" fmla="*/ 7168 h 544"/>
                  <a:gd name="T76" fmla="+- 0 1875 1672"/>
                  <a:gd name="T77" fmla="*/ T76 w 955"/>
                  <a:gd name="T78" fmla="+- 0 7182 6969"/>
                  <a:gd name="T79" fmla="*/ 7182 h 544"/>
                  <a:gd name="T80" fmla="+- 0 1799 1672"/>
                  <a:gd name="T81" fmla="*/ T80 w 955"/>
                  <a:gd name="T82" fmla="+- 0 7208 6969"/>
                  <a:gd name="T83" fmla="*/ 7208 h 544"/>
                  <a:gd name="T84" fmla="+- 0 1733 1672"/>
                  <a:gd name="T85" fmla="*/ T84 w 955"/>
                  <a:gd name="T86" fmla="+- 0 7221 6969"/>
                  <a:gd name="T87" fmla="*/ 7221 h 544"/>
                  <a:gd name="T88" fmla="+- 0 2558 1672"/>
                  <a:gd name="T89" fmla="*/ T88 w 955"/>
                  <a:gd name="T90" fmla="+- 0 7054 6969"/>
                  <a:gd name="T91" fmla="*/ 7054 h 544"/>
                  <a:gd name="T92" fmla="+- 0 2349 1672"/>
                  <a:gd name="T93" fmla="*/ T92 w 955"/>
                  <a:gd name="T94" fmla="+- 0 7054 6969"/>
                  <a:gd name="T95" fmla="*/ 7054 h 544"/>
                  <a:gd name="T96" fmla="+- 0 2412 1672"/>
                  <a:gd name="T97" fmla="*/ T96 w 955"/>
                  <a:gd name="T98" fmla="+- 0 7031 6969"/>
                  <a:gd name="T99" fmla="*/ 7031 h 544"/>
                  <a:gd name="T100" fmla="+- 0 2517 1672"/>
                  <a:gd name="T101" fmla="*/ T100 w 955"/>
                  <a:gd name="T102" fmla="+- 0 6974 6969"/>
                  <a:gd name="T103" fmla="*/ 6974 h 544"/>
                  <a:gd name="T104" fmla="+- 0 2549 1672"/>
                  <a:gd name="T105" fmla="*/ T104 w 955"/>
                  <a:gd name="T106" fmla="+- 0 7031 6969"/>
                  <a:gd name="T107" fmla="*/ 7031 h 544"/>
                  <a:gd name="T108" fmla="+- 0 2558 1672"/>
                  <a:gd name="T109" fmla="*/ T108 w 955"/>
                  <a:gd name="T110" fmla="+- 0 7054 6969"/>
                  <a:gd name="T111" fmla="*/ 7054 h 544"/>
                  <a:gd name="T112" fmla="+- 0 2245 1672"/>
                  <a:gd name="T113" fmla="*/ T112 w 955"/>
                  <a:gd name="T114" fmla="+- 0 7513 6969"/>
                  <a:gd name="T115" fmla="*/ 7513 h 544"/>
                  <a:gd name="T116" fmla="+- 0 2220 1672"/>
                  <a:gd name="T117" fmla="*/ T116 w 955"/>
                  <a:gd name="T118" fmla="+- 0 7465 6969"/>
                  <a:gd name="T119" fmla="*/ 7465 h 544"/>
                  <a:gd name="T120" fmla="+- 0 2166 1672"/>
                  <a:gd name="T121" fmla="*/ T120 w 955"/>
                  <a:gd name="T122" fmla="+- 0 7384 6969"/>
                  <a:gd name="T123" fmla="*/ 7384 h 544"/>
                  <a:gd name="T124" fmla="+- 0 2101 1672"/>
                  <a:gd name="T125" fmla="*/ T124 w 955"/>
                  <a:gd name="T126" fmla="+- 0 7292 6969"/>
                  <a:gd name="T127" fmla="*/ 7292 h 544"/>
                  <a:gd name="T128" fmla="+- 0 2044 1672"/>
                  <a:gd name="T129" fmla="*/ T128 w 955"/>
                  <a:gd name="T130" fmla="+- 0 7215 6969"/>
                  <a:gd name="T131" fmla="*/ 7215 h 544"/>
                  <a:gd name="T132" fmla="+- 0 2015 1672"/>
                  <a:gd name="T133" fmla="*/ T132 w 955"/>
                  <a:gd name="T134" fmla="+- 0 7176 6969"/>
                  <a:gd name="T135" fmla="*/ 7176 h 544"/>
                  <a:gd name="T136" fmla="+- 0 1990 1672"/>
                  <a:gd name="T137" fmla="*/ T136 w 955"/>
                  <a:gd name="T138" fmla="+- 0 7166 6969"/>
                  <a:gd name="T139" fmla="*/ 7166 h 544"/>
                  <a:gd name="T140" fmla="+- 0 2602 1672"/>
                  <a:gd name="T141" fmla="*/ T140 w 955"/>
                  <a:gd name="T142" fmla="+- 0 7166 6969"/>
                  <a:gd name="T143" fmla="*/ 7166 h 544"/>
                  <a:gd name="T144" fmla="+- 0 2619 1672"/>
                  <a:gd name="T145" fmla="*/ T144 w 955"/>
                  <a:gd name="T146" fmla="+- 0 7218 6969"/>
                  <a:gd name="T147" fmla="*/ 7218 h 544"/>
                  <a:gd name="T148" fmla="+- 0 2627 1672"/>
                  <a:gd name="T149" fmla="*/ T148 w 955"/>
                  <a:gd name="T150" fmla="+- 0 7260 6969"/>
                  <a:gd name="T151" fmla="*/ 7260 h 544"/>
                  <a:gd name="T152" fmla="+- 0 2613 1672"/>
                  <a:gd name="T153" fmla="*/ T152 w 955"/>
                  <a:gd name="T154" fmla="+- 0 7268 6969"/>
                  <a:gd name="T155" fmla="*/ 7268 h 544"/>
                  <a:gd name="T156" fmla="+- 0 2591 1672"/>
                  <a:gd name="T157" fmla="*/ T156 w 955"/>
                  <a:gd name="T158" fmla="+- 0 7282 6969"/>
                  <a:gd name="T159" fmla="*/ 7282 h 544"/>
                  <a:gd name="T160" fmla="+- 0 2561 1672"/>
                  <a:gd name="T161" fmla="*/ T160 w 955"/>
                  <a:gd name="T162" fmla="+- 0 7299 6969"/>
                  <a:gd name="T163" fmla="*/ 7299 h 544"/>
                  <a:gd name="T164" fmla="+- 0 2523 1672"/>
                  <a:gd name="T165" fmla="*/ T164 w 955"/>
                  <a:gd name="T166" fmla="+- 0 7318 6969"/>
                  <a:gd name="T167" fmla="*/ 7318 h 544"/>
                  <a:gd name="T168" fmla="+- 0 2472 1672"/>
                  <a:gd name="T169" fmla="*/ T168 w 955"/>
                  <a:gd name="T170" fmla="+- 0 7353 6969"/>
                  <a:gd name="T171" fmla="*/ 7353 h 544"/>
                  <a:gd name="T172" fmla="+- 0 2329 1672"/>
                  <a:gd name="T173" fmla="*/ T172 w 955"/>
                  <a:gd name="T174" fmla="+- 0 7470 6969"/>
                  <a:gd name="T175" fmla="*/ 7470 h 544"/>
                  <a:gd name="T176" fmla="+- 0 2270 1672"/>
                  <a:gd name="T177" fmla="*/ T176 w 955"/>
                  <a:gd name="T178" fmla="+- 0 7510 6969"/>
                  <a:gd name="T179" fmla="*/ 7510 h 544"/>
                  <a:gd name="T180" fmla="+- 0 2245 1672"/>
                  <a:gd name="T181" fmla="*/ T180 w 955"/>
                  <a:gd name="T182" fmla="+- 0 7513 6969"/>
                  <a:gd name="T183" fmla="*/ 7513 h 54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Lst>
                <a:rect l="0" t="0" r="r" b="b"/>
                <a:pathLst>
                  <a:path w="955" h="544">
                    <a:moveTo>
                      <a:pt x="61" y="252"/>
                    </a:moveTo>
                    <a:lnTo>
                      <a:pt x="18" y="236"/>
                    </a:lnTo>
                    <a:lnTo>
                      <a:pt x="0" y="205"/>
                    </a:lnTo>
                    <a:lnTo>
                      <a:pt x="7" y="175"/>
                    </a:lnTo>
                    <a:lnTo>
                      <a:pt x="49" y="138"/>
                    </a:lnTo>
                    <a:lnTo>
                      <a:pt x="121" y="91"/>
                    </a:lnTo>
                    <a:lnTo>
                      <a:pt x="201" y="47"/>
                    </a:lnTo>
                    <a:lnTo>
                      <a:pt x="269" y="19"/>
                    </a:lnTo>
                    <a:lnTo>
                      <a:pt x="337" y="6"/>
                    </a:lnTo>
                    <a:lnTo>
                      <a:pt x="424" y="0"/>
                    </a:lnTo>
                    <a:lnTo>
                      <a:pt x="512" y="10"/>
                    </a:lnTo>
                    <a:lnTo>
                      <a:pt x="585" y="43"/>
                    </a:lnTo>
                    <a:lnTo>
                      <a:pt x="634" y="77"/>
                    </a:lnTo>
                    <a:lnTo>
                      <a:pt x="677" y="85"/>
                    </a:lnTo>
                    <a:lnTo>
                      <a:pt x="886" y="85"/>
                    </a:lnTo>
                    <a:lnTo>
                      <a:pt x="916" y="158"/>
                    </a:lnTo>
                    <a:lnTo>
                      <a:pt x="930" y="197"/>
                    </a:lnTo>
                    <a:lnTo>
                      <a:pt x="318" y="197"/>
                    </a:lnTo>
                    <a:lnTo>
                      <a:pt x="269" y="199"/>
                    </a:lnTo>
                    <a:lnTo>
                      <a:pt x="203" y="213"/>
                    </a:lnTo>
                    <a:lnTo>
                      <a:pt x="127" y="239"/>
                    </a:lnTo>
                    <a:lnTo>
                      <a:pt x="61" y="252"/>
                    </a:lnTo>
                    <a:close/>
                    <a:moveTo>
                      <a:pt x="886" y="85"/>
                    </a:moveTo>
                    <a:lnTo>
                      <a:pt x="677" y="85"/>
                    </a:lnTo>
                    <a:lnTo>
                      <a:pt x="740" y="62"/>
                    </a:lnTo>
                    <a:lnTo>
                      <a:pt x="845" y="5"/>
                    </a:lnTo>
                    <a:lnTo>
                      <a:pt x="877" y="62"/>
                    </a:lnTo>
                    <a:lnTo>
                      <a:pt x="886" y="85"/>
                    </a:lnTo>
                    <a:close/>
                    <a:moveTo>
                      <a:pt x="573" y="544"/>
                    </a:moveTo>
                    <a:lnTo>
                      <a:pt x="548" y="496"/>
                    </a:lnTo>
                    <a:lnTo>
                      <a:pt x="494" y="415"/>
                    </a:lnTo>
                    <a:lnTo>
                      <a:pt x="429" y="323"/>
                    </a:lnTo>
                    <a:lnTo>
                      <a:pt x="372" y="246"/>
                    </a:lnTo>
                    <a:lnTo>
                      <a:pt x="343" y="207"/>
                    </a:lnTo>
                    <a:lnTo>
                      <a:pt x="318" y="197"/>
                    </a:lnTo>
                    <a:lnTo>
                      <a:pt x="930" y="197"/>
                    </a:lnTo>
                    <a:lnTo>
                      <a:pt x="947" y="249"/>
                    </a:lnTo>
                    <a:lnTo>
                      <a:pt x="955" y="291"/>
                    </a:lnTo>
                    <a:lnTo>
                      <a:pt x="941" y="299"/>
                    </a:lnTo>
                    <a:lnTo>
                      <a:pt x="919" y="313"/>
                    </a:lnTo>
                    <a:lnTo>
                      <a:pt x="889" y="330"/>
                    </a:lnTo>
                    <a:lnTo>
                      <a:pt x="851" y="349"/>
                    </a:lnTo>
                    <a:lnTo>
                      <a:pt x="800" y="384"/>
                    </a:lnTo>
                    <a:lnTo>
                      <a:pt x="657" y="501"/>
                    </a:lnTo>
                    <a:lnTo>
                      <a:pt x="598" y="541"/>
                    </a:lnTo>
                    <a:lnTo>
                      <a:pt x="573" y="544"/>
                    </a:lnTo>
                    <a:close/>
                  </a:path>
                </a:pathLst>
              </a:custGeom>
              <a:solidFill>
                <a:srgbClr val="40A629"/>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3" name="AutoShape 103">
                <a:extLst>
                  <a:ext uri="{FF2B5EF4-FFF2-40B4-BE49-F238E27FC236}">
                    <a16:creationId xmlns:a16="http://schemas.microsoft.com/office/drawing/2014/main" id="{20FE5493-95CD-4170-B48E-717322CDD107}"/>
                  </a:ext>
                </a:extLst>
              </p:cNvPr>
              <p:cNvSpPr>
                <a:spLocks/>
              </p:cNvSpPr>
              <p:nvPr/>
            </p:nvSpPr>
            <p:spPr bwMode="auto">
              <a:xfrm>
                <a:off x="1582143" y="3531685"/>
                <a:ext cx="623563" cy="511111"/>
              </a:xfrm>
              <a:custGeom>
                <a:avLst/>
                <a:gdLst>
                  <a:gd name="T0" fmla="+- 0 1549 1245"/>
                  <a:gd name="T1" fmla="*/ T0 w 982"/>
                  <a:gd name="T2" fmla="+- 0 7387 6946"/>
                  <a:gd name="T3" fmla="*/ 7387 h 805"/>
                  <a:gd name="T4" fmla="+- 0 1486 1245"/>
                  <a:gd name="T5" fmla="*/ T4 w 982"/>
                  <a:gd name="T6" fmla="+- 0 7350 6946"/>
                  <a:gd name="T7" fmla="*/ 7350 h 805"/>
                  <a:gd name="T8" fmla="+- 0 1392 1245"/>
                  <a:gd name="T9" fmla="*/ T8 w 982"/>
                  <a:gd name="T10" fmla="+- 0 7334 6946"/>
                  <a:gd name="T11" fmla="*/ 7334 h 805"/>
                  <a:gd name="T12" fmla="+- 0 1279 1245"/>
                  <a:gd name="T13" fmla="*/ T12 w 982"/>
                  <a:gd name="T14" fmla="+- 0 7266 6946"/>
                  <a:gd name="T15" fmla="*/ 7266 h 805"/>
                  <a:gd name="T16" fmla="+- 0 1249 1245"/>
                  <a:gd name="T17" fmla="*/ T16 w 982"/>
                  <a:gd name="T18" fmla="+- 0 7214 6946"/>
                  <a:gd name="T19" fmla="*/ 7214 h 805"/>
                  <a:gd name="T20" fmla="+- 0 1317 1245"/>
                  <a:gd name="T21" fmla="*/ T20 w 982"/>
                  <a:gd name="T22" fmla="+- 0 7070 6946"/>
                  <a:gd name="T23" fmla="*/ 7070 h 805"/>
                  <a:gd name="T24" fmla="+- 0 1405 1245"/>
                  <a:gd name="T25" fmla="*/ T24 w 982"/>
                  <a:gd name="T26" fmla="+- 0 6946 6946"/>
                  <a:gd name="T27" fmla="*/ 6946 h 805"/>
                  <a:gd name="T28" fmla="+- 0 1596 1245"/>
                  <a:gd name="T29" fmla="*/ T28 w 982"/>
                  <a:gd name="T30" fmla="+- 0 7027 6946"/>
                  <a:gd name="T31" fmla="*/ 7027 h 805"/>
                  <a:gd name="T32" fmla="+- 0 1779 1245"/>
                  <a:gd name="T33" fmla="*/ T32 w 982"/>
                  <a:gd name="T34" fmla="+- 0 7029 6946"/>
                  <a:gd name="T35" fmla="*/ 7029 h 805"/>
                  <a:gd name="T36" fmla="+- 0 1671 1245"/>
                  <a:gd name="T37" fmla="*/ T36 w 982"/>
                  <a:gd name="T38" fmla="+- 0 7092 6946"/>
                  <a:gd name="T39" fmla="*/ 7092 h 805"/>
                  <a:gd name="T40" fmla="+- 0 1643 1245"/>
                  <a:gd name="T41" fmla="*/ T40 w 982"/>
                  <a:gd name="T42" fmla="+- 0 7166 6946"/>
                  <a:gd name="T43" fmla="*/ 7166 h 805"/>
                  <a:gd name="T44" fmla="+- 0 1695 1245"/>
                  <a:gd name="T45" fmla="*/ T44 w 982"/>
                  <a:gd name="T46" fmla="+- 0 7242 6946"/>
                  <a:gd name="T47" fmla="*/ 7242 h 805"/>
                  <a:gd name="T48" fmla="+- 0 2035 1245"/>
                  <a:gd name="T49" fmla="*/ T48 w 982"/>
                  <a:gd name="T50" fmla="+- 0 7250 6946"/>
                  <a:gd name="T51" fmla="*/ 7250 h 805"/>
                  <a:gd name="T52" fmla="+- 0 2141 1245"/>
                  <a:gd name="T53" fmla="*/ T52 w 982"/>
                  <a:gd name="T54" fmla="+- 0 7398 6946"/>
                  <a:gd name="T55" fmla="*/ 7398 h 805"/>
                  <a:gd name="T56" fmla="+- 0 1638 1245"/>
                  <a:gd name="T57" fmla="*/ T56 w 982"/>
                  <a:gd name="T58" fmla="+- 0 7435 6946"/>
                  <a:gd name="T59" fmla="*/ 7435 h 805"/>
                  <a:gd name="T60" fmla="+- 0 1779 1245"/>
                  <a:gd name="T61" fmla="*/ T60 w 982"/>
                  <a:gd name="T62" fmla="+- 0 7029 6946"/>
                  <a:gd name="T63" fmla="*/ 7029 h 805"/>
                  <a:gd name="T64" fmla="+- 0 1807 1245"/>
                  <a:gd name="T65" fmla="*/ T64 w 982"/>
                  <a:gd name="T66" fmla="+- 0 7014 6946"/>
                  <a:gd name="T67" fmla="*/ 7014 h 805"/>
                  <a:gd name="T68" fmla="+- 0 2035 1245"/>
                  <a:gd name="T69" fmla="*/ T68 w 982"/>
                  <a:gd name="T70" fmla="+- 0 7250 6946"/>
                  <a:gd name="T71" fmla="*/ 7250 h 805"/>
                  <a:gd name="T72" fmla="+- 0 1807 1245"/>
                  <a:gd name="T73" fmla="*/ T72 w 982"/>
                  <a:gd name="T74" fmla="+- 0 7238 6946"/>
                  <a:gd name="T75" fmla="*/ 7238 h 805"/>
                  <a:gd name="T76" fmla="+- 0 1909 1245"/>
                  <a:gd name="T77" fmla="*/ T76 w 982"/>
                  <a:gd name="T78" fmla="+- 0 7207 6946"/>
                  <a:gd name="T79" fmla="*/ 7207 h 805"/>
                  <a:gd name="T80" fmla="+- 0 1989 1245"/>
                  <a:gd name="T81" fmla="*/ T80 w 982"/>
                  <a:gd name="T82" fmla="+- 0 7206 6946"/>
                  <a:gd name="T83" fmla="*/ 7206 h 805"/>
                  <a:gd name="T84" fmla="+- 0 2035 1245"/>
                  <a:gd name="T85" fmla="*/ T84 w 982"/>
                  <a:gd name="T86" fmla="+- 0 7250 6946"/>
                  <a:gd name="T87" fmla="*/ 7250 h 805"/>
                  <a:gd name="T88" fmla="+- 0 1895 1245"/>
                  <a:gd name="T89" fmla="*/ T88 w 982"/>
                  <a:gd name="T90" fmla="+- 0 7697 6946"/>
                  <a:gd name="T91" fmla="*/ 7697 h 805"/>
                  <a:gd name="T92" fmla="+- 0 1882 1245"/>
                  <a:gd name="T93" fmla="*/ T92 w 982"/>
                  <a:gd name="T94" fmla="+- 0 7649 6946"/>
                  <a:gd name="T95" fmla="*/ 7649 h 805"/>
                  <a:gd name="T96" fmla="+- 0 1834 1245"/>
                  <a:gd name="T97" fmla="*/ T96 w 982"/>
                  <a:gd name="T98" fmla="+- 0 7577 6946"/>
                  <a:gd name="T99" fmla="*/ 7577 h 805"/>
                  <a:gd name="T100" fmla="+- 0 1787 1245"/>
                  <a:gd name="T101" fmla="*/ T100 w 982"/>
                  <a:gd name="T102" fmla="+- 0 7536 6946"/>
                  <a:gd name="T103" fmla="*/ 7536 h 805"/>
                  <a:gd name="T104" fmla="+- 0 1697 1245"/>
                  <a:gd name="T105" fmla="*/ T104 w 982"/>
                  <a:gd name="T106" fmla="+- 0 7472 6946"/>
                  <a:gd name="T107" fmla="*/ 7472 h 805"/>
                  <a:gd name="T108" fmla="+- 0 1638 1245"/>
                  <a:gd name="T109" fmla="*/ T108 w 982"/>
                  <a:gd name="T110" fmla="+- 0 7435 6946"/>
                  <a:gd name="T111" fmla="*/ 7435 h 805"/>
                  <a:gd name="T112" fmla="+- 0 2189 1245"/>
                  <a:gd name="T113" fmla="*/ T112 w 982"/>
                  <a:gd name="T114" fmla="+- 0 7477 6946"/>
                  <a:gd name="T115" fmla="*/ 7477 h 805"/>
                  <a:gd name="T116" fmla="+- 0 2085 1245"/>
                  <a:gd name="T117" fmla="*/ T116 w 982"/>
                  <a:gd name="T118" fmla="+- 0 7538 6946"/>
                  <a:gd name="T119" fmla="*/ 7538 h 805"/>
                  <a:gd name="T120" fmla="+- 0 1947 1245"/>
                  <a:gd name="T121" fmla="*/ T120 w 982"/>
                  <a:gd name="T122" fmla="+- 0 7557 6946"/>
                  <a:gd name="T123" fmla="*/ 7557 h 805"/>
                  <a:gd name="T124" fmla="+- 0 2006 1245"/>
                  <a:gd name="T125" fmla="*/ T124 w 982"/>
                  <a:gd name="T126" fmla="+- 0 7661 6946"/>
                  <a:gd name="T127" fmla="*/ 7661 h 805"/>
                  <a:gd name="T128" fmla="+- 0 2015 1245"/>
                  <a:gd name="T129" fmla="*/ T128 w 982"/>
                  <a:gd name="T130" fmla="+- 0 7707 6946"/>
                  <a:gd name="T131" fmla="*/ 7707 h 805"/>
                  <a:gd name="T132" fmla="+- 0 1921 1245"/>
                  <a:gd name="T133" fmla="*/ T132 w 982"/>
                  <a:gd name="T134" fmla="+- 0 7725 6946"/>
                  <a:gd name="T135" fmla="*/ 7725 h 805"/>
                  <a:gd name="T136" fmla="+- 0 1901 1245"/>
                  <a:gd name="T137" fmla="*/ T136 w 982"/>
                  <a:gd name="T138" fmla="+- 0 7748 6946"/>
                  <a:gd name="T139" fmla="*/ 7748 h 805"/>
                  <a:gd name="T140" fmla="+- 0 1867 1245"/>
                  <a:gd name="T141" fmla="*/ T140 w 982"/>
                  <a:gd name="T142" fmla="+- 0 7751 6946"/>
                  <a:gd name="T143" fmla="*/ 7751 h 805"/>
                  <a:gd name="T144" fmla="+- 0 2161 1245"/>
                  <a:gd name="T145" fmla="*/ T144 w 982"/>
                  <a:gd name="T146" fmla="+- 0 7621 6946"/>
                  <a:gd name="T147" fmla="*/ 7621 h 805"/>
                  <a:gd name="T148" fmla="+- 0 2093 1245"/>
                  <a:gd name="T149" fmla="*/ T148 w 982"/>
                  <a:gd name="T150" fmla="+- 0 7542 6946"/>
                  <a:gd name="T151" fmla="*/ 7542 h 805"/>
                  <a:gd name="T152" fmla="+- 0 2049 1245"/>
                  <a:gd name="T153" fmla="*/ T152 w 982"/>
                  <a:gd name="T154" fmla="+- 0 7477 6946"/>
                  <a:gd name="T155" fmla="*/ 7477 h 805"/>
                  <a:gd name="T156" fmla="+- 0 2192 1245"/>
                  <a:gd name="T157" fmla="*/ T156 w 982"/>
                  <a:gd name="T158" fmla="+- 0 7480 6946"/>
                  <a:gd name="T159" fmla="*/ 7480 h 805"/>
                  <a:gd name="T160" fmla="+- 0 2226 1245"/>
                  <a:gd name="T161" fmla="*/ T160 w 982"/>
                  <a:gd name="T162" fmla="+- 0 7578 6946"/>
                  <a:gd name="T163" fmla="*/ 7578 h 805"/>
                  <a:gd name="T164" fmla="+- 0 2188 1245"/>
                  <a:gd name="T165" fmla="*/ T164 w 982"/>
                  <a:gd name="T166" fmla="+- 0 7624 6946"/>
                  <a:gd name="T167" fmla="*/ 7624 h 805"/>
                  <a:gd name="T168" fmla="+- 0 2071 1245"/>
                  <a:gd name="T169" fmla="*/ T168 w 982"/>
                  <a:gd name="T170" fmla="+- 0 7690 6946"/>
                  <a:gd name="T171" fmla="*/ 7690 h 805"/>
                  <a:gd name="T172" fmla="+- 0 1947 1245"/>
                  <a:gd name="T173" fmla="*/ T172 w 982"/>
                  <a:gd name="T174" fmla="+- 0 7557 6946"/>
                  <a:gd name="T175" fmla="*/ 7557 h 805"/>
                  <a:gd name="T176" fmla="+- 0 2105 1245"/>
                  <a:gd name="T177" fmla="*/ T176 w 982"/>
                  <a:gd name="T178" fmla="+- 0 7574 6946"/>
                  <a:gd name="T179" fmla="*/ 7574 h 805"/>
                  <a:gd name="T180" fmla="+- 0 2125 1245"/>
                  <a:gd name="T181" fmla="*/ T180 w 982"/>
                  <a:gd name="T182" fmla="+- 0 7635 6946"/>
                  <a:gd name="T183" fmla="*/ 7635 h 805"/>
                  <a:gd name="T184" fmla="+- 0 2106 1245"/>
                  <a:gd name="T185" fmla="*/ T184 w 982"/>
                  <a:gd name="T186" fmla="+- 0 7691 6946"/>
                  <a:gd name="T187" fmla="*/ 7691 h 805"/>
                  <a:gd name="T188" fmla="+- 0 1921 1245"/>
                  <a:gd name="T189" fmla="*/ T188 w 982"/>
                  <a:gd name="T190" fmla="+- 0 7725 6946"/>
                  <a:gd name="T191" fmla="*/ 7725 h 805"/>
                  <a:gd name="T192" fmla="+- 0 2007 1245"/>
                  <a:gd name="T193" fmla="*/ T192 w 982"/>
                  <a:gd name="T194" fmla="+- 0 7729 6946"/>
                  <a:gd name="T195" fmla="*/ 7729 h 805"/>
                  <a:gd name="T196" fmla="+- 0 1954 1245"/>
                  <a:gd name="T197" fmla="*/ T196 w 982"/>
                  <a:gd name="T198" fmla="+- 0 7749 6946"/>
                  <a:gd name="T199" fmla="*/ 7749 h 805"/>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Lst>
                <a:rect l="0" t="0" r="r" b="b"/>
                <a:pathLst>
                  <a:path w="982" h="805">
                    <a:moveTo>
                      <a:pt x="330" y="495"/>
                    </a:moveTo>
                    <a:lnTo>
                      <a:pt x="304" y="441"/>
                    </a:lnTo>
                    <a:lnTo>
                      <a:pt x="279" y="414"/>
                    </a:lnTo>
                    <a:lnTo>
                      <a:pt x="241" y="404"/>
                    </a:lnTo>
                    <a:lnTo>
                      <a:pt x="176" y="402"/>
                    </a:lnTo>
                    <a:lnTo>
                      <a:pt x="147" y="388"/>
                    </a:lnTo>
                    <a:lnTo>
                      <a:pt x="91" y="355"/>
                    </a:lnTo>
                    <a:lnTo>
                      <a:pt x="34" y="320"/>
                    </a:lnTo>
                    <a:lnTo>
                      <a:pt x="0" y="298"/>
                    </a:lnTo>
                    <a:lnTo>
                      <a:pt x="4" y="268"/>
                    </a:lnTo>
                    <a:lnTo>
                      <a:pt x="31" y="203"/>
                    </a:lnTo>
                    <a:lnTo>
                      <a:pt x="72" y="124"/>
                    </a:lnTo>
                    <a:lnTo>
                      <a:pt x="118" y="50"/>
                    </a:lnTo>
                    <a:lnTo>
                      <a:pt x="160" y="0"/>
                    </a:lnTo>
                    <a:lnTo>
                      <a:pt x="272" y="55"/>
                    </a:lnTo>
                    <a:lnTo>
                      <a:pt x="351" y="81"/>
                    </a:lnTo>
                    <a:lnTo>
                      <a:pt x="435" y="83"/>
                    </a:lnTo>
                    <a:lnTo>
                      <a:pt x="534" y="83"/>
                    </a:lnTo>
                    <a:lnTo>
                      <a:pt x="473" y="114"/>
                    </a:lnTo>
                    <a:lnTo>
                      <a:pt x="426" y="146"/>
                    </a:lnTo>
                    <a:lnTo>
                      <a:pt x="406" y="176"/>
                    </a:lnTo>
                    <a:lnTo>
                      <a:pt x="398" y="220"/>
                    </a:lnTo>
                    <a:lnTo>
                      <a:pt x="410" y="268"/>
                    </a:lnTo>
                    <a:lnTo>
                      <a:pt x="450" y="296"/>
                    </a:lnTo>
                    <a:lnTo>
                      <a:pt x="505" y="304"/>
                    </a:lnTo>
                    <a:lnTo>
                      <a:pt x="790" y="304"/>
                    </a:lnTo>
                    <a:lnTo>
                      <a:pt x="837" y="364"/>
                    </a:lnTo>
                    <a:lnTo>
                      <a:pt x="896" y="452"/>
                    </a:lnTo>
                    <a:lnTo>
                      <a:pt x="919" y="489"/>
                    </a:lnTo>
                    <a:lnTo>
                      <a:pt x="393" y="489"/>
                    </a:lnTo>
                    <a:lnTo>
                      <a:pt x="330" y="495"/>
                    </a:lnTo>
                    <a:close/>
                    <a:moveTo>
                      <a:pt x="534" y="83"/>
                    </a:moveTo>
                    <a:lnTo>
                      <a:pt x="435" y="83"/>
                    </a:lnTo>
                    <a:lnTo>
                      <a:pt x="562" y="68"/>
                    </a:lnTo>
                    <a:lnTo>
                      <a:pt x="534" y="83"/>
                    </a:lnTo>
                    <a:close/>
                    <a:moveTo>
                      <a:pt x="790" y="304"/>
                    </a:moveTo>
                    <a:lnTo>
                      <a:pt x="505" y="304"/>
                    </a:lnTo>
                    <a:lnTo>
                      <a:pt x="562" y="292"/>
                    </a:lnTo>
                    <a:lnTo>
                      <a:pt x="615" y="273"/>
                    </a:lnTo>
                    <a:lnTo>
                      <a:pt x="664" y="261"/>
                    </a:lnTo>
                    <a:lnTo>
                      <a:pt x="708" y="256"/>
                    </a:lnTo>
                    <a:lnTo>
                      <a:pt x="744" y="260"/>
                    </a:lnTo>
                    <a:lnTo>
                      <a:pt x="782" y="293"/>
                    </a:lnTo>
                    <a:lnTo>
                      <a:pt x="790" y="304"/>
                    </a:lnTo>
                    <a:close/>
                    <a:moveTo>
                      <a:pt x="622" y="805"/>
                    </a:moveTo>
                    <a:lnTo>
                      <a:pt x="650" y="751"/>
                    </a:lnTo>
                    <a:lnTo>
                      <a:pt x="656" y="721"/>
                    </a:lnTo>
                    <a:lnTo>
                      <a:pt x="637" y="703"/>
                    </a:lnTo>
                    <a:lnTo>
                      <a:pt x="592" y="687"/>
                    </a:lnTo>
                    <a:lnTo>
                      <a:pt x="589" y="631"/>
                    </a:lnTo>
                    <a:lnTo>
                      <a:pt x="576" y="602"/>
                    </a:lnTo>
                    <a:lnTo>
                      <a:pt x="542" y="590"/>
                    </a:lnTo>
                    <a:lnTo>
                      <a:pt x="476" y="585"/>
                    </a:lnTo>
                    <a:lnTo>
                      <a:pt x="452" y="526"/>
                    </a:lnTo>
                    <a:lnTo>
                      <a:pt x="429" y="497"/>
                    </a:lnTo>
                    <a:lnTo>
                      <a:pt x="393" y="489"/>
                    </a:lnTo>
                    <a:lnTo>
                      <a:pt x="919" y="489"/>
                    </a:lnTo>
                    <a:lnTo>
                      <a:pt x="944" y="531"/>
                    </a:lnTo>
                    <a:lnTo>
                      <a:pt x="804" y="531"/>
                    </a:lnTo>
                    <a:lnTo>
                      <a:pt x="840" y="592"/>
                    </a:lnTo>
                    <a:lnTo>
                      <a:pt x="850" y="611"/>
                    </a:lnTo>
                    <a:lnTo>
                      <a:pt x="702" y="611"/>
                    </a:lnTo>
                    <a:lnTo>
                      <a:pt x="741" y="677"/>
                    </a:lnTo>
                    <a:lnTo>
                      <a:pt x="761" y="715"/>
                    </a:lnTo>
                    <a:lnTo>
                      <a:pt x="769" y="738"/>
                    </a:lnTo>
                    <a:lnTo>
                      <a:pt x="770" y="761"/>
                    </a:lnTo>
                    <a:lnTo>
                      <a:pt x="763" y="779"/>
                    </a:lnTo>
                    <a:lnTo>
                      <a:pt x="676" y="779"/>
                    </a:lnTo>
                    <a:lnTo>
                      <a:pt x="665" y="794"/>
                    </a:lnTo>
                    <a:lnTo>
                      <a:pt x="656" y="802"/>
                    </a:lnTo>
                    <a:lnTo>
                      <a:pt x="643" y="804"/>
                    </a:lnTo>
                    <a:lnTo>
                      <a:pt x="622" y="805"/>
                    </a:lnTo>
                    <a:close/>
                    <a:moveTo>
                      <a:pt x="943" y="678"/>
                    </a:moveTo>
                    <a:lnTo>
                      <a:pt x="916" y="675"/>
                    </a:lnTo>
                    <a:lnTo>
                      <a:pt x="885" y="645"/>
                    </a:lnTo>
                    <a:lnTo>
                      <a:pt x="848" y="596"/>
                    </a:lnTo>
                    <a:lnTo>
                      <a:pt x="817" y="551"/>
                    </a:lnTo>
                    <a:lnTo>
                      <a:pt x="804" y="531"/>
                    </a:lnTo>
                    <a:lnTo>
                      <a:pt x="944" y="531"/>
                    </a:lnTo>
                    <a:lnTo>
                      <a:pt x="947" y="534"/>
                    </a:lnTo>
                    <a:lnTo>
                      <a:pt x="976" y="591"/>
                    </a:lnTo>
                    <a:lnTo>
                      <a:pt x="981" y="632"/>
                    </a:lnTo>
                    <a:lnTo>
                      <a:pt x="968" y="662"/>
                    </a:lnTo>
                    <a:lnTo>
                      <a:pt x="943" y="678"/>
                    </a:lnTo>
                    <a:close/>
                    <a:moveTo>
                      <a:pt x="861" y="745"/>
                    </a:moveTo>
                    <a:lnTo>
                      <a:pt x="826" y="744"/>
                    </a:lnTo>
                    <a:lnTo>
                      <a:pt x="772" y="705"/>
                    </a:lnTo>
                    <a:lnTo>
                      <a:pt x="702" y="611"/>
                    </a:lnTo>
                    <a:lnTo>
                      <a:pt x="850" y="611"/>
                    </a:lnTo>
                    <a:lnTo>
                      <a:pt x="860" y="628"/>
                    </a:lnTo>
                    <a:lnTo>
                      <a:pt x="871" y="656"/>
                    </a:lnTo>
                    <a:lnTo>
                      <a:pt x="880" y="689"/>
                    </a:lnTo>
                    <a:lnTo>
                      <a:pt x="879" y="722"/>
                    </a:lnTo>
                    <a:lnTo>
                      <a:pt x="861" y="745"/>
                    </a:lnTo>
                    <a:close/>
                    <a:moveTo>
                      <a:pt x="709" y="803"/>
                    </a:moveTo>
                    <a:lnTo>
                      <a:pt x="676" y="779"/>
                    </a:lnTo>
                    <a:lnTo>
                      <a:pt x="763" y="779"/>
                    </a:lnTo>
                    <a:lnTo>
                      <a:pt x="762" y="783"/>
                    </a:lnTo>
                    <a:lnTo>
                      <a:pt x="739" y="801"/>
                    </a:lnTo>
                    <a:lnTo>
                      <a:pt x="709" y="803"/>
                    </a:lnTo>
                    <a:close/>
                  </a:path>
                </a:pathLst>
              </a:custGeom>
              <a:solidFill>
                <a:srgbClr val="110B79"/>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84" name="Picture 106">
                <a:extLst>
                  <a:ext uri="{FF2B5EF4-FFF2-40B4-BE49-F238E27FC236}">
                    <a16:creationId xmlns:a16="http://schemas.microsoft.com/office/drawing/2014/main" id="{1632A20F-CD71-4477-BD9A-41BAA3095736}"/>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681534" y="3819883"/>
                <a:ext cx="78739" cy="7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Picture 104">
                <a:extLst>
                  <a:ext uri="{FF2B5EF4-FFF2-40B4-BE49-F238E27FC236}">
                    <a16:creationId xmlns:a16="http://schemas.microsoft.com/office/drawing/2014/main" id="{5F8866D2-3918-47E0-B66B-DA3D01BA9281}"/>
                  </a:ext>
                </a:extLst>
              </p:cNvPr>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1741167" y="3869572"/>
                <a:ext cx="231772" cy="190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4" name="Freeform 111">
              <a:extLst>
                <a:ext uri="{FF2B5EF4-FFF2-40B4-BE49-F238E27FC236}">
                  <a16:creationId xmlns:a16="http://schemas.microsoft.com/office/drawing/2014/main" id="{0A6E9FD5-7044-42F9-B547-B2B4B0A17B89}"/>
                </a:ext>
              </a:extLst>
            </p:cNvPr>
            <p:cNvSpPr>
              <a:spLocks/>
            </p:cNvSpPr>
            <p:nvPr/>
          </p:nvSpPr>
          <p:spPr bwMode="auto">
            <a:xfrm>
              <a:off x="1572204" y="4913051"/>
              <a:ext cx="281937" cy="267937"/>
            </a:xfrm>
            <a:custGeom>
              <a:avLst/>
              <a:gdLst>
                <a:gd name="T0" fmla="+- 0 1246 1229"/>
                <a:gd name="T1" fmla="*/ T0 w 444"/>
                <a:gd name="T2" fmla="+- 0 9537 9115"/>
                <a:gd name="T3" fmla="*/ 9537 h 422"/>
                <a:gd name="T4" fmla="+- 0 1229 1229"/>
                <a:gd name="T5" fmla="*/ T4 w 444"/>
                <a:gd name="T6" fmla="+- 0 9136 9115"/>
                <a:gd name="T7" fmla="*/ 9136 h 422"/>
                <a:gd name="T8" fmla="+- 0 1665 1229"/>
                <a:gd name="T9" fmla="*/ T8 w 444"/>
                <a:gd name="T10" fmla="+- 0 9115 9115"/>
                <a:gd name="T11" fmla="*/ 9115 h 422"/>
                <a:gd name="T12" fmla="+- 0 1672 1229"/>
                <a:gd name="T13" fmla="*/ T12 w 444"/>
                <a:gd name="T14" fmla="+- 0 9454 9115"/>
                <a:gd name="T15" fmla="*/ 9454 h 422"/>
                <a:gd name="T16" fmla="+- 0 1246 1229"/>
                <a:gd name="T17" fmla="*/ T16 w 444"/>
                <a:gd name="T18" fmla="+- 0 9537 9115"/>
                <a:gd name="T19" fmla="*/ 9537 h 422"/>
              </a:gdLst>
              <a:ahLst/>
              <a:cxnLst>
                <a:cxn ang="0">
                  <a:pos x="T1" y="T3"/>
                </a:cxn>
                <a:cxn ang="0">
                  <a:pos x="T5" y="T7"/>
                </a:cxn>
                <a:cxn ang="0">
                  <a:pos x="T9" y="T11"/>
                </a:cxn>
                <a:cxn ang="0">
                  <a:pos x="T13" y="T15"/>
                </a:cxn>
                <a:cxn ang="0">
                  <a:pos x="T17" y="T19"/>
                </a:cxn>
              </a:cxnLst>
              <a:rect l="0" t="0" r="r" b="b"/>
              <a:pathLst>
                <a:path w="444" h="422">
                  <a:moveTo>
                    <a:pt x="17" y="422"/>
                  </a:moveTo>
                  <a:lnTo>
                    <a:pt x="0" y="21"/>
                  </a:lnTo>
                  <a:lnTo>
                    <a:pt x="436" y="0"/>
                  </a:lnTo>
                  <a:lnTo>
                    <a:pt x="443" y="339"/>
                  </a:lnTo>
                  <a:lnTo>
                    <a:pt x="17" y="4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Freeform 110">
              <a:extLst>
                <a:ext uri="{FF2B5EF4-FFF2-40B4-BE49-F238E27FC236}">
                  <a16:creationId xmlns:a16="http://schemas.microsoft.com/office/drawing/2014/main" id="{0827CAB1-F2BC-4B5A-9E1F-368298A00C02}"/>
                </a:ext>
              </a:extLst>
            </p:cNvPr>
            <p:cNvSpPr>
              <a:spLocks/>
            </p:cNvSpPr>
            <p:nvPr/>
          </p:nvSpPr>
          <p:spPr bwMode="auto">
            <a:xfrm>
              <a:off x="1532449" y="4893175"/>
              <a:ext cx="297811" cy="338413"/>
            </a:xfrm>
            <a:custGeom>
              <a:avLst/>
              <a:gdLst>
                <a:gd name="T0" fmla="+- 0 1195 1170"/>
                <a:gd name="T1" fmla="*/ T0 w 469"/>
                <a:gd name="T2" fmla="+- 0 9611 9079"/>
                <a:gd name="T3" fmla="*/ 9611 h 533"/>
                <a:gd name="T4" fmla="+- 0 1170 1170"/>
                <a:gd name="T5" fmla="*/ T4 w 469"/>
                <a:gd name="T6" fmla="+- 0 9094 9079"/>
                <a:gd name="T7" fmla="*/ 9094 h 533"/>
                <a:gd name="T8" fmla="+- 0 1607 1170"/>
                <a:gd name="T9" fmla="*/ T8 w 469"/>
                <a:gd name="T10" fmla="+- 0 9079 9079"/>
                <a:gd name="T11" fmla="*/ 9079 h 533"/>
                <a:gd name="T12" fmla="+- 0 1638 1170"/>
                <a:gd name="T13" fmla="*/ T12 w 469"/>
                <a:gd name="T14" fmla="+- 0 9507 9079"/>
                <a:gd name="T15" fmla="*/ 9507 h 533"/>
                <a:gd name="T16" fmla="+- 0 1195 1170"/>
                <a:gd name="T17" fmla="*/ T16 w 469"/>
                <a:gd name="T18" fmla="+- 0 9611 9079"/>
                <a:gd name="T19" fmla="*/ 9611 h 533"/>
              </a:gdLst>
              <a:ahLst/>
              <a:cxnLst>
                <a:cxn ang="0">
                  <a:pos x="T1" y="T3"/>
                </a:cxn>
                <a:cxn ang="0">
                  <a:pos x="T5" y="T7"/>
                </a:cxn>
                <a:cxn ang="0">
                  <a:pos x="T9" y="T11"/>
                </a:cxn>
                <a:cxn ang="0">
                  <a:pos x="T13" y="T15"/>
                </a:cxn>
                <a:cxn ang="0">
                  <a:pos x="T17" y="T19"/>
                </a:cxn>
              </a:cxnLst>
              <a:rect l="0" t="0" r="r" b="b"/>
              <a:pathLst>
                <a:path w="469" h="533">
                  <a:moveTo>
                    <a:pt x="25" y="532"/>
                  </a:moveTo>
                  <a:lnTo>
                    <a:pt x="0" y="15"/>
                  </a:lnTo>
                  <a:lnTo>
                    <a:pt x="437" y="0"/>
                  </a:lnTo>
                  <a:lnTo>
                    <a:pt x="468" y="428"/>
                  </a:lnTo>
                  <a:lnTo>
                    <a:pt x="25" y="532"/>
                  </a:lnTo>
                  <a:close/>
                </a:path>
              </a:pathLst>
            </a:custGeom>
            <a:solidFill>
              <a:srgbClr val="751D4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6" name="Freeform 109">
              <a:extLst>
                <a:ext uri="{FF2B5EF4-FFF2-40B4-BE49-F238E27FC236}">
                  <a16:creationId xmlns:a16="http://schemas.microsoft.com/office/drawing/2014/main" id="{69F94DE2-A48C-4004-868E-E0EC0652A67A}"/>
                </a:ext>
              </a:extLst>
            </p:cNvPr>
            <p:cNvSpPr>
              <a:spLocks/>
            </p:cNvSpPr>
            <p:nvPr/>
          </p:nvSpPr>
          <p:spPr bwMode="auto">
            <a:xfrm>
              <a:off x="1542388" y="5091932"/>
              <a:ext cx="285747" cy="137778"/>
            </a:xfrm>
            <a:custGeom>
              <a:avLst/>
              <a:gdLst>
                <a:gd name="T0" fmla="+- 0 1195 1188"/>
                <a:gd name="T1" fmla="*/ T0 w 450"/>
                <a:gd name="T2" fmla="+- 0 9611 9394"/>
                <a:gd name="T3" fmla="*/ 9611 h 217"/>
                <a:gd name="T4" fmla="+- 0 1188 1188"/>
                <a:gd name="T5" fmla="*/ T4 w 450"/>
                <a:gd name="T6" fmla="+- 0 9473 9394"/>
                <a:gd name="T7" fmla="*/ 9473 h 217"/>
                <a:gd name="T8" fmla="+- 0 1630 1188"/>
                <a:gd name="T9" fmla="*/ T8 w 450"/>
                <a:gd name="T10" fmla="+- 0 9394 9394"/>
                <a:gd name="T11" fmla="*/ 9394 h 217"/>
                <a:gd name="T12" fmla="+- 0 1638 1188"/>
                <a:gd name="T13" fmla="*/ T12 w 450"/>
                <a:gd name="T14" fmla="+- 0 9507 9394"/>
                <a:gd name="T15" fmla="*/ 9507 h 217"/>
                <a:gd name="T16" fmla="+- 0 1195 1188"/>
                <a:gd name="T17" fmla="*/ T16 w 450"/>
                <a:gd name="T18" fmla="+- 0 9611 9394"/>
                <a:gd name="T19" fmla="*/ 9611 h 217"/>
              </a:gdLst>
              <a:ahLst/>
              <a:cxnLst>
                <a:cxn ang="0">
                  <a:pos x="T1" y="T3"/>
                </a:cxn>
                <a:cxn ang="0">
                  <a:pos x="T5" y="T7"/>
                </a:cxn>
                <a:cxn ang="0">
                  <a:pos x="T9" y="T11"/>
                </a:cxn>
                <a:cxn ang="0">
                  <a:pos x="T13" y="T15"/>
                </a:cxn>
                <a:cxn ang="0">
                  <a:pos x="T17" y="T19"/>
                </a:cxn>
              </a:cxnLst>
              <a:rect l="0" t="0" r="r" b="b"/>
              <a:pathLst>
                <a:path w="450" h="217">
                  <a:moveTo>
                    <a:pt x="7" y="217"/>
                  </a:moveTo>
                  <a:lnTo>
                    <a:pt x="0" y="79"/>
                  </a:lnTo>
                  <a:lnTo>
                    <a:pt x="442" y="0"/>
                  </a:lnTo>
                  <a:lnTo>
                    <a:pt x="450" y="113"/>
                  </a:lnTo>
                  <a:lnTo>
                    <a:pt x="7" y="217"/>
                  </a:lnTo>
                  <a:close/>
                </a:path>
              </a:pathLst>
            </a:custGeom>
            <a:solidFill>
              <a:srgbClr val="691A4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7" name="AutoShape 108">
              <a:extLst>
                <a:ext uri="{FF2B5EF4-FFF2-40B4-BE49-F238E27FC236}">
                  <a16:creationId xmlns:a16="http://schemas.microsoft.com/office/drawing/2014/main" id="{79415C1F-EFF5-43B1-8B80-0F38A79727AB}"/>
                </a:ext>
              </a:extLst>
            </p:cNvPr>
            <p:cNvSpPr>
              <a:spLocks/>
            </p:cNvSpPr>
            <p:nvPr/>
          </p:nvSpPr>
          <p:spPr bwMode="auto">
            <a:xfrm>
              <a:off x="1681534" y="5111808"/>
              <a:ext cx="95249" cy="49524"/>
            </a:xfrm>
            <a:custGeom>
              <a:avLst/>
              <a:gdLst>
                <a:gd name="T0" fmla="+- 0 1463 1407"/>
                <a:gd name="T1" fmla="*/ T0 w 150"/>
                <a:gd name="T2" fmla="+- 0 9476 9428"/>
                <a:gd name="T3" fmla="*/ 9476 h 78"/>
                <a:gd name="T4" fmla="+- 0 1461 1407"/>
                <a:gd name="T5" fmla="*/ T4 w 150"/>
                <a:gd name="T6" fmla="+- 0 9463 9428"/>
                <a:gd name="T7" fmla="*/ 9463 h 78"/>
                <a:gd name="T8" fmla="+- 0 1456 1407"/>
                <a:gd name="T9" fmla="*/ T8 w 150"/>
                <a:gd name="T10" fmla="+- 0 9453 9428"/>
                <a:gd name="T11" fmla="*/ 9453 h 78"/>
                <a:gd name="T12" fmla="+- 0 1448 1407"/>
                <a:gd name="T13" fmla="*/ T12 w 150"/>
                <a:gd name="T14" fmla="+- 0 9445 9428"/>
                <a:gd name="T15" fmla="*/ 9445 h 78"/>
                <a:gd name="T16" fmla="+- 0 1437 1407"/>
                <a:gd name="T17" fmla="*/ T16 w 150"/>
                <a:gd name="T18" fmla="+- 0 9442 9428"/>
                <a:gd name="T19" fmla="*/ 9442 h 78"/>
                <a:gd name="T20" fmla="+- 0 1426 1407"/>
                <a:gd name="T21" fmla="*/ T20 w 150"/>
                <a:gd name="T22" fmla="+- 0 9443 9428"/>
                <a:gd name="T23" fmla="*/ 9443 h 78"/>
                <a:gd name="T24" fmla="+- 0 1417 1407"/>
                <a:gd name="T25" fmla="*/ T24 w 150"/>
                <a:gd name="T26" fmla="+- 0 9449 9428"/>
                <a:gd name="T27" fmla="*/ 9449 h 78"/>
                <a:gd name="T28" fmla="+- 0 1410 1407"/>
                <a:gd name="T29" fmla="*/ T28 w 150"/>
                <a:gd name="T30" fmla="+- 0 9459 9428"/>
                <a:gd name="T31" fmla="*/ 9459 h 78"/>
                <a:gd name="T32" fmla="+- 0 1407 1407"/>
                <a:gd name="T33" fmla="*/ T32 w 150"/>
                <a:gd name="T34" fmla="+- 0 9471 9428"/>
                <a:gd name="T35" fmla="*/ 9471 h 78"/>
                <a:gd name="T36" fmla="+- 0 1408 1407"/>
                <a:gd name="T37" fmla="*/ T36 w 150"/>
                <a:gd name="T38" fmla="+- 0 9483 9428"/>
                <a:gd name="T39" fmla="*/ 9483 h 78"/>
                <a:gd name="T40" fmla="+- 0 1413 1407"/>
                <a:gd name="T41" fmla="*/ T40 w 150"/>
                <a:gd name="T42" fmla="+- 0 9494 9428"/>
                <a:gd name="T43" fmla="*/ 9494 h 78"/>
                <a:gd name="T44" fmla="+- 0 1422 1407"/>
                <a:gd name="T45" fmla="*/ T44 w 150"/>
                <a:gd name="T46" fmla="+- 0 9502 9428"/>
                <a:gd name="T47" fmla="*/ 9502 h 78"/>
                <a:gd name="T48" fmla="+- 0 1433 1407"/>
                <a:gd name="T49" fmla="*/ T48 w 150"/>
                <a:gd name="T50" fmla="+- 0 9505 9428"/>
                <a:gd name="T51" fmla="*/ 9505 h 78"/>
                <a:gd name="T52" fmla="+- 0 1444 1407"/>
                <a:gd name="T53" fmla="*/ T52 w 150"/>
                <a:gd name="T54" fmla="+- 0 9504 9428"/>
                <a:gd name="T55" fmla="*/ 9504 h 78"/>
                <a:gd name="T56" fmla="+- 0 1453 1407"/>
                <a:gd name="T57" fmla="*/ T56 w 150"/>
                <a:gd name="T58" fmla="+- 0 9498 9428"/>
                <a:gd name="T59" fmla="*/ 9498 h 78"/>
                <a:gd name="T60" fmla="+- 0 1460 1407"/>
                <a:gd name="T61" fmla="*/ T60 w 150"/>
                <a:gd name="T62" fmla="+- 0 9488 9428"/>
                <a:gd name="T63" fmla="*/ 9488 h 78"/>
                <a:gd name="T64" fmla="+- 0 1463 1407"/>
                <a:gd name="T65" fmla="*/ T64 w 150"/>
                <a:gd name="T66" fmla="+- 0 9476 9428"/>
                <a:gd name="T67" fmla="*/ 9476 h 78"/>
                <a:gd name="T68" fmla="+- 0 1557 1407"/>
                <a:gd name="T69" fmla="*/ T68 w 150"/>
                <a:gd name="T70" fmla="+- 0 9462 9428"/>
                <a:gd name="T71" fmla="*/ 9462 h 78"/>
                <a:gd name="T72" fmla="+- 0 1555 1407"/>
                <a:gd name="T73" fmla="*/ T72 w 150"/>
                <a:gd name="T74" fmla="+- 0 9449 9428"/>
                <a:gd name="T75" fmla="*/ 9449 h 78"/>
                <a:gd name="T76" fmla="+- 0 1550 1407"/>
                <a:gd name="T77" fmla="*/ T76 w 150"/>
                <a:gd name="T78" fmla="+- 0 9439 9428"/>
                <a:gd name="T79" fmla="*/ 9439 h 78"/>
                <a:gd name="T80" fmla="+- 0 1541 1407"/>
                <a:gd name="T81" fmla="*/ T80 w 150"/>
                <a:gd name="T82" fmla="+- 0 9431 9428"/>
                <a:gd name="T83" fmla="*/ 9431 h 78"/>
                <a:gd name="T84" fmla="+- 0 1531 1407"/>
                <a:gd name="T85" fmla="*/ T84 w 150"/>
                <a:gd name="T86" fmla="+- 0 9428 9428"/>
                <a:gd name="T87" fmla="*/ 9428 h 78"/>
                <a:gd name="T88" fmla="+- 0 1520 1407"/>
                <a:gd name="T89" fmla="*/ T88 w 150"/>
                <a:gd name="T90" fmla="+- 0 9429 9428"/>
                <a:gd name="T91" fmla="*/ 9429 h 78"/>
                <a:gd name="T92" fmla="+- 0 1510 1407"/>
                <a:gd name="T93" fmla="*/ T92 w 150"/>
                <a:gd name="T94" fmla="+- 0 9435 9428"/>
                <a:gd name="T95" fmla="*/ 9435 h 78"/>
                <a:gd name="T96" fmla="+- 0 1503 1407"/>
                <a:gd name="T97" fmla="*/ T96 w 150"/>
                <a:gd name="T98" fmla="+- 0 9444 9428"/>
                <a:gd name="T99" fmla="*/ 9444 h 78"/>
                <a:gd name="T100" fmla="+- 0 1500 1407"/>
                <a:gd name="T101" fmla="*/ T100 w 150"/>
                <a:gd name="T102" fmla="+- 0 9457 9428"/>
                <a:gd name="T103" fmla="*/ 9457 h 78"/>
                <a:gd name="T104" fmla="+- 0 1502 1407"/>
                <a:gd name="T105" fmla="*/ T104 w 150"/>
                <a:gd name="T106" fmla="+- 0 9469 9428"/>
                <a:gd name="T107" fmla="*/ 9469 h 78"/>
                <a:gd name="T108" fmla="+- 0 1507 1407"/>
                <a:gd name="T109" fmla="*/ T108 w 150"/>
                <a:gd name="T110" fmla="+- 0 9480 9428"/>
                <a:gd name="T111" fmla="*/ 9480 h 78"/>
                <a:gd name="T112" fmla="+- 0 1515 1407"/>
                <a:gd name="T113" fmla="*/ T112 w 150"/>
                <a:gd name="T114" fmla="+- 0 9488 9428"/>
                <a:gd name="T115" fmla="*/ 9488 h 78"/>
                <a:gd name="T116" fmla="+- 0 1526 1407"/>
                <a:gd name="T117" fmla="*/ T116 w 150"/>
                <a:gd name="T118" fmla="+- 0 9491 9428"/>
                <a:gd name="T119" fmla="*/ 9491 h 78"/>
                <a:gd name="T120" fmla="+- 0 1537 1407"/>
                <a:gd name="T121" fmla="*/ T120 w 150"/>
                <a:gd name="T122" fmla="+- 0 9489 9428"/>
                <a:gd name="T123" fmla="*/ 9489 h 78"/>
                <a:gd name="T124" fmla="+- 0 1547 1407"/>
                <a:gd name="T125" fmla="*/ T124 w 150"/>
                <a:gd name="T126" fmla="+- 0 9483 9428"/>
                <a:gd name="T127" fmla="*/ 9483 h 78"/>
                <a:gd name="T128" fmla="+- 0 1553 1407"/>
                <a:gd name="T129" fmla="*/ T128 w 150"/>
                <a:gd name="T130" fmla="+- 0 9474 9428"/>
                <a:gd name="T131" fmla="*/ 9474 h 78"/>
                <a:gd name="T132" fmla="+- 0 1557 1407"/>
                <a:gd name="T133" fmla="*/ T132 w 150"/>
                <a:gd name="T134" fmla="+- 0 9462 9428"/>
                <a:gd name="T135" fmla="*/ 9462 h 7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Lst>
              <a:rect l="0" t="0" r="r" b="b"/>
              <a:pathLst>
                <a:path w="150" h="78">
                  <a:moveTo>
                    <a:pt x="56" y="48"/>
                  </a:moveTo>
                  <a:lnTo>
                    <a:pt x="54" y="35"/>
                  </a:lnTo>
                  <a:lnTo>
                    <a:pt x="49" y="25"/>
                  </a:lnTo>
                  <a:lnTo>
                    <a:pt x="41" y="17"/>
                  </a:lnTo>
                  <a:lnTo>
                    <a:pt x="30" y="14"/>
                  </a:lnTo>
                  <a:lnTo>
                    <a:pt x="19" y="15"/>
                  </a:lnTo>
                  <a:lnTo>
                    <a:pt x="10" y="21"/>
                  </a:lnTo>
                  <a:lnTo>
                    <a:pt x="3" y="31"/>
                  </a:lnTo>
                  <a:lnTo>
                    <a:pt x="0" y="43"/>
                  </a:lnTo>
                  <a:lnTo>
                    <a:pt x="1" y="55"/>
                  </a:lnTo>
                  <a:lnTo>
                    <a:pt x="6" y="66"/>
                  </a:lnTo>
                  <a:lnTo>
                    <a:pt x="15" y="74"/>
                  </a:lnTo>
                  <a:lnTo>
                    <a:pt x="26" y="77"/>
                  </a:lnTo>
                  <a:lnTo>
                    <a:pt x="37" y="76"/>
                  </a:lnTo>
                  <a:lnTo>
                    <a:pt x="46" y="70"/>
                  </a:lnTo>
                  <a:lnTo>
                    <a:pt x="53" y="60"/>
                  </a:lnTo>
                  <a:lnTo>
                    <a:pt x="56" y="48"/>
                  </a:lnTo>
                  <a:moveTo>
                    <a:pt x="150" y="34"/>
                  </a:moveTo>
                  <a:lnTo>
                    <a:pt x="148" y="21"/>
                  </a:lnTo>
                  <a:lnTo>
                    <a:pt x="143" y="11"/>
                  </a:lnTo>
                  <a:lnTo>
                    <a:pt x="134" y="3"/>
                  </a:lnTo>
                  <a:lnTo>
                    <a:pt x="124" y="0"/>
                  </a:lnTo>
                  <a:lnTo>
                    <a:pt x="113" y="1"/>
                  </a:lnTo>
                  <a:lnTo>
                    <a:pt x="103" y="7"/>
                  </a:lnTo>
                  <a:lnTo>
                    <a:pt x="96" y="16"/>
                  </a:lnTo>
                  <a:lnTo>
                    <a:pt x="93" y="29"/>
                  </a:lnTo>
                  <a:lnTo>
                    <a:pt x="95" y="41"/>
                  </a:lnTo>
                  <a:lnTo>
                    <a:pt x="100" y="52"/>
                  </a:lnTo>
                  <a:lnTo>
                    <a:pt x="108" y="60"/>
                  </a:lnTo>
                  <a:lnTo>
                    <a:pt x="119" y="63"/>
                  </a:lnTo>
                  <a:lnTo>
                    <a:pt x="130" y="61"/>
                  </a:lnTo>
                  <a:lnTo>
                    <a:pt x="140" y="55"/>
                  </a:lnTo>
                  <a:lnTo>
                    <a:pt x="146" y="46"/>
                  </a:lnTo>
                  <a:lnTo>
                    <a:pt x="150" y="34"/>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78" name="Picture 107">
              <a:extLst>
                <a:ext uri="{FF2B5EF4-FFF2-40B4-BE49-F238E27FC236}">
                  <a16:creationId xmlns:a16="http://schemas.microsoft.com/office/drawing/2014/main" id="{5F2524FD-034E-4683-9944-FF6F27626AAE}"/>
                </a:ext>
              </a:extLst>
            </p:cNvPr>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2108911" y="4426094"/>
              <a:ext cx="205103" cy="32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 name="Rectangle 78">
              <a:extLst>
                <a:ext uri="{FF2B5EF4-FFF2-40B4-BE49-F238E27FC236}">
                  <a16:creationId xmlns:a16="http://schemas.microsoft.com/office/drawing/2014/main" id="{A1092C46-A357-4015-96BE-A4C5872C1123}"/>
                </a:ext>
              </a:extLst>
            </p:cNvPr>
            <p:cNvSpPr/>
            <p:nvPr/>
          </p:nvSpPr>
          <p:spPr>
            <a:xfrm>
              <a:off x="2695879" y="2615733"/>
              <a:ext cx="4572000" cy="369332"/>
            </a:xfrm>
            <a:prstGeom prst="rect">
              <a:avLst/>
            </a:prstGeom>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solidFill>
                  <a:effectLst/>
                  <a:uLnTx/>
                  <a:uFillTx/>
                  <a:latin typeface="Calibri" panose="020F0502020204030204" pitchFamily="34" charset="0"/>
                  <a:ea typeface="Calibri" panose="020F0502020204030204" pitchFamily="34" charset="0"/>
                  <a:cs typeface="Calibri" panose="020F0502020204030204" pitchFamily="34" charset="0"/>
                </a:rPr>
                <a:t>Under a shared governance mechanism</a:t>
              </a: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0" name="Rectangle 79">
              <a:extLst>
                <a:ext uri="{FF2B5EF4-FFF2-40B4-BE49-F238E27FC236}">
                  <a16:creationId xmlns:a16="http://schemas.microsoft.com/office/drawing/2014/main" id="{ED7FDDCC-50D1-4C7E-AB1E-BD99714496A3}"/>
                </a:ext>
              </a:extLst>
            </p:cNvPr>
            <p:cNvSpPr/>
            <p:nvPr/>
          </p:nvSpPr>
          <p:spPr>
            <a:xfrm>
              <a:off x="2693127" y="3634622"/>
              <a:ext cx="4572000" cy="369332"/>
            </a:xfrm>
            <a:prstGeom prst="rect">
              <a:avLst/>
            </a:prstGeom>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solidFill>
                  <a:effectLst/>
                  <a:uLnTx/>
                  <a:uFillTx/>
                  <a:latin typeface="Calibri" panose="020F0502020204030204" pitchFamily="34" charset="0"/>
                  <a:ea typeface="Calibri" panose="020F0502020204030204" pitchFamily="34" charset="0"/>
                  <a:cs typeface="Calibri" panose="020F0502020204030204" pitchFamily="34" charset="0"/>
                </a:rPr>
                <a:t>Implementing activities commonly agreed</a:t>
              </a: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 name="Rectangle 80">
              <a:extLst>
                <a:ext uri="{FF2B5EF4-FFF2-40B4-BE49-F238E27FC236}">
                  <a16:creationId xmlns:a16="http://schemas.microsoft.com/office/drawing/2014/main" id="{C16361B7-60A2-439A-9AE5-F440EE5CA052}"/>
                </a:ext>
              </a:extLst>
            </p:cNvPr>
            <p:cNvSpPr/>
            <p:nvPr/>
          </p:nvSpPr>
          <p:spPr>
            <a:xfrm>
              <a:off x="2553073" y="4502197"/>
              <a:ext cx="5078340" cy="83099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40" normalizeH="0" baseline="0" noProof="0" dirty="0">
                  <a:ln>
                    <a:noFill/>
                  </a:ln>
                  <a:solidFill>
                    <a:srgbClr val="E7E6E6"/>
                  </a:solidFill>
                  <a:effectLst/>
                  <a:uLnTx/>
                  <a:uFillTx/>
                  <a:latin typeface="Calibri" panose="020F0502020204030204" pitchFamily="34" charset="0"/>
                  <a:ea typeface="Calibri" panose="020F0502020204030204" pitchFamily="34" charset="0"/>
                  <a:cs typeface="Calibri" panose="020F0502020204030204" pitchFamily="34" charset="0"/>
                </a:rPr>
                <a:t>Supported by resources </a:t>
              </a:r>
              <a:r>
                <a:rPr kumimoji="0" lang="en-US" sz="1600" b="0" i="0" u="none" strike="noStrike" kern="1200" cap="none" spc="-40" normalizeH="0" baseline="0" noProof="0" dirty="0">
                  <a:ln>
                    <a:noFill/>
                  </a:ln>
                  <a:solidFill>
                    <a:srgbClr val="E7E6E6"/>
                  </a:solidFill>
                  <a:effectLst/>
                  <a:uLnTx/>
                  <a:uFillTx/>
                  <a:latin typeface="Calibri" panose="020F0502020204030204" pitchFamily="34" charset="0"/>
                  <a:ea typeface="Calibri" panose="020F0502020204030204" pitchFamily="34" charset="0"/>
                  <a:cs typeface="Calibri" panose="020F0502020204030204" pitchFamily="34" charset="0"/>
                </a:rPr>
                <a:t>(in kind and in cash) </a:t>
              </a:r>
              <a:r>
                <a:rPr kumimoji="0" lang="en-US" sz="1600" b="1" i="0" u="none" strike="noStrike" kern="1200" cap="none" spc="-40" normalizeH="0" baseline="0" noProof="0" dirty="0">
                  <a:ln>
                    <a:noFill/>
                  </a:ln>
                  <a:solidFill>
                    <a:srgbClr val="E7E6E6"/>
                  </a:solidFill>
                  <a:effectLst/>
                  <a:uLnTx/>
                  <a:uFillTx/>
                  <a:latin typeface="Calibri" panose="020F0502020204030204" pitchFamily="34" charset="0"/>
                  <a:ea typeface="Calibri" panose="020F0502020204030204" pitchFamily="34" charset="0"/>
                  <a:cs typeface="Calibri" panose="020F0502020204030204" pitchFamily="34" charset="0"/>
                </a:rPr>
                <a:t>put at the disposal of the IRC by these institutions </a:t>
              </a:r>
              <a:r>
                <a:rPr kumimoji="0" lang="en-US" sz="1600" b="0" i="0" u="none" strike="noStrike" kern="1200" cap="none" spc="-40" normalizeH="0" baseline="0" noProof="0" dirty="0">
                  <a:ln>
                    <a:noFill/>
                  </a:ln>
                  <a:solidFill>
                    <a:srgbClr val="E7E6E6"/>
                  </a:solidFill>
                  <a:effectLst/>
                  <a:uLnTx/>
                  <a:uFillTx/>
                  <a:latin typeface="Calibri" panose="020F0502020204030204" pitchFamily="34" charset="0"/>
                  <a:ea typeface="Calibri" panose="020F0502020204030204" pitchFamily="34" charset="0"/>
                  <a:cs typeface="Calibri" panose="020F0502020204030204" pitchFamily="34" charset="0"/>
                </a:rPr>
                <a:t>(including resources that these institutions may have obtained from other sources)</a:t>
              </a:r>
              <a:endParaRPr kumimoji="0" lang="fr-FR" sz="1600" b="0" i="0" u="none" strike="noStrike" kern="1200" cap="none" spc="-40" normalizeH="0" baseline="0" noProof="0" dirty="0">
                <a:ln>
                  <a:noFill/>
                </a:ln>
                <a:solidFill>
                  <a:prstClr val="black"/>
                </a:solidFill>
                <a:effectLst/>
                <a:uLnTx/>
                <a:uFillTx/>
                <a:latin typeface="Calibri" panose="020F0502020204030204"/>
                <a:ea typeface="+mn-ea"/>
                <a:cs typeface="+mn-cs"/>
              </a:endParaRPr>
            </a:p>
          </p:txBody>
        </p:sp>
      </p:grpSp>
      <p:sp>
        <p:nvSpPr>
          <p:cNvPr id="41" name="Rectangle 40">
            <a:extLst>
              <a:ext uri="{FF2B5EF4-FFF2-40B4-BE49-F238E27FC236}">
                <a16:creationId xmlns:a16="http://schemas.microsoft.com/office/drawing/2014/main" id="{6D3583D8-2588-403F-B091-BCB772ECF7B6}"/>
              </a:ext>
            </a:extLst>
          </p:cNvPr>
          <p:cNvSpPr>
            <a:spLocks noChangeArrowheads="1"/>
          </p:cNvSpPr>
          <p:nvPr/>
        </p:nvSpPr>
        <p:spPr bwMode="auto">
          <a:xfrm>
            <a:off x="165785" y="6505536"/>
            <a:ext cx="5868144" cy="26161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tabLst>
                <a:tab pos="450850" algn="l"/>
              </a:tabLst>
              <a:defRPr>
                <a:solidFill>
                  <a:schemeClr val="tx1"/>
                </a:solidFill>
                <a:latin typeface="Arial" panose="020B0604020202020204" pitchFamily="34" charset="0"/>
              </a:defRPr>
            </a:lvl1pPr>
            <a:lvl2pPr eaLnBrk="0" fontAlgn="base" hangingPunct="0">
              <a:spcBef>
                <a:spcPct val="0"/>
              </a:spcBef>
              <a:spcAft>
                <a:spcPct val="0"/>
              </a:spcAft>
              <a:tabLst>
                <a:tab pos="450850" algn="l"/>
              </a:tabLst>
              <a:defRPr>
                <a:solidFill>
                  <a:schemeClr val="tx1"/>
                </a:solidFill>
                <a:latin typeface="Arial" panose="020B0604020202020204" pitchFamily="34" charset="0"/>
              </a:defRPr>
            </a:lvl2pPr>
            <a:lvl3pPr eaLnBrk="0" fontAlgn="base" hangingPunct="0">
              <a:spcBef>
                <a:spcPct val="0"/>
              </a:spcBef>
              <a:spcAft>
                <a:spcPct val="0"/>
              </a:spcAft>
              <a:tabLst>
                <a:tab pos="450850" algn="l"/>
              </a:tabLst>
              <a:defRPr>
                <a:solidFill>
                  <a:schemeClr val="tx1"/>
                </a:solidFill>
                <a:latin typeface="Arial" panose="020B0604020202020204" pitchFamily="34" charset="0"/>
              </a:defRPr>
            </a:lvl3pPr>
            <a:lvl4pPr eaLnBrk="0" fontAlgn="base" hangingPunct="0">
              <a:spcBef>
                <a:spcPct val="0"/>
              </a:spcBef>
              <a:spcAft>
                <a:spcPct val="0"/>
              </a:spcAft>
              <a:tabLst>
                <a:tab pos="450850" algn="l"/>
              </a:tabLst>
              <a:defRPr>
                <a:solidFill>
                  <a:schemeClr val="tx1"/>
                </a:solidFill>
                <a:latin typeface="Arial" panose="020B0604020202020204" pitchFamily="34" charset="0"/>
              </a:defRPr>
            </a:lvl4pPr>
            <a:lvl5pPr eaLnBrk="0" fontAlgn="base" hangingPunct="0">
              <a:spcBef>
                <a:spcPct val="0"/>
              </a:spcBef>
              <a:spcAft>
                <a:spcPct val="0"/>
              </a:spcAft>
              <a:tabLst>
                <a:tab pos="450850" algn="l"/>
              </a:tabLst>
              <a:defRPr>
                <a:solidFill>
                  <a:schemeClr val="tx1"/>
                </a:solidFill>
                <a:latin typeface="Arial" panose="020B0604020202020204" pitchFamily="34" charset="0"/>
              </a:defRPr>
            </a:lvl5pPr>
            <a:lvl6pPr eaLnBrk="0" fontAlgn="base" hangingPunct="0">
              <a:spcBef>
                <a:spcPct val="0"/>
              </a:spcBef>
              <a:spcAft>
                <a:spcPct val="0"/>
              </a:spcAft>
              <a:tabLst>
                <a:tab pos="450850" algn="l"/>
              </a:tabLst>
              <a:defRPr>
                <a:solidFill>
                  <a:schemeClr val="tx1"/>
                </a:solidFill>
                <a:latin typeface="Arial" panose="020B0604020202020204" pitchFamily="34" charset="0"/>
              </a:defRPr>
            </a:lvl6pPr>
            <a:lvl7pPr eaLnBrk="0" fontAlgn="base" hangingPunct="0">
              <a:spcBef>
                <a:spcPct val="0"/>
              </a:spcBef>
              <a:spcAft>
                <a:spcPct val="0"/>
              </a:spcAft>
              <a:tabLst>
                <a:tab pos="450850" algn="l"/>
              </a:tabLst>
              <a:defRPr>
                <a:solidFill>
                  <a:schemeClr val="tx1"/>
                </a:solidFill>
                <a:latin typeface="Arial" panose="020B0604020202020204" pitchFamily="34" charset="0"/>
              </a:defRPr>
            </a:lvl7pPr>
            <a:lvl8pPr eaLnBrk="0" fontAlgn="base" hangingPunct="0">
              <a:spcBef>
                <a:spcPct val="0"/>
              </a:spcBef>
              <a:spcAft>
                <a:spcPct val="0"/>
              </a:spcAft>
              <a:tabLst>
                <a:tab pos="450850" algn="l"/>
              </a:tabLst>
              <a:defRPr>
                <a:solidFill>
                  <a:schemeClr val="tx1"/>
                </a:solidFill>
                <a:latin typeface="Arial" panose="020B0604020202020204" pitchFamily="34" charset="0"/>
              </a:defRPr>
            </a:lvl8pPr>
            <a:lvl9pPr eaLnBrk="0" fontAlgn="base" hangingPunct="0">
              <a:spcBef>
                <a:spcPct val="0"/>
              </a:spcBef>
              <a:spcAft>
                <a:spcPct val="0"/>
              </a:spcAft>
              <a:tabLst>
                <a:tab pos="450850" algn="l"/>
              </a:tabLst>
              <a:defRPr>
                <a:solidFill>
                  <a:schemeClr val="tx1"/>
                </a:solidFill>
                <a:latin typeface="Arial" panose="020B0604020202020204" pitchFamily="34" charset="0"/>
              </a:defRPr>
            </a:lvl9pPr>
          </a:lstStyle>
          <a:p>
            <a:pPr marL="92075" lvl="0" indent="0">
              <a:defRPr/>
            </a:pPr>
            <a:r>
              <a:rPr lang="fr-FR" sz="1100" dirty="0">
                <a:solidFill>
                  <a:srgbClr val="003685"/>
                </a:solidFill>
                <a:latin typeface="Book Antiqua" panose="02040602050305030304" pitchFamily="18" charset="0"/>
                <a:cs typeface="Times New Roman" panose="02020603050405020304" pitchFamily="18" charset="0"/>
              </a:rPr>
              <a:t>AU-EU International </a:t>
            </a:r>
            <a:r>
              <a:rPr lang="en-GB" sz="1100" dirty="0">
                <a:solidFill>
                  <a:srgbClr val="003685"/>
                </a:solidFill>
                <a:latin typeface="Book Antiqua" panose="02040602050305030304" pitchFamily="18" charset="0"/>
                <a:cs typeface="Times New Roman" panose="02020603050405020304" pitchFamily="18" charset="0"/>
              </a:rPr>
              <a:t>Research</a:t>
            </a:r>
            <a:r>
              <a:rPr lang="fr-FR" sz="1100" dirty="0">
                <a:solidFill>
                  <a:srgbClr val="003685"/>
                </a:solidFill>
                <a:latin typeface="Book Antiqua" panose="02040602050305030304" pitchFamily="18" charset="0"/>
                <a:cs typeface="Times New Roman" panose="02020603050405020304" pitchFamily="18" charset="0"/>
              </a:rPr>
              <a:t> Consortium Platform for R&amp;I on FNSSA</a:t>
            </a:r>
            <a:endParaRPr kumimoji="0" lang="en-US" altLang="fr-FR" sz="1100" i="0" u="none" strike="noStrike" kern="1200" cap="none" spc="0" normalizeH="0" baseline="0" noProof="0" dirty="0">
              <a:ln>
                <a:noFill/>
              </a:ln>
              <a:solidFill>
                <a:srgbClr val="003685"/>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30981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D45B9-813D-4440-9F41-14F93EE0B46A}"/>
              </a:ext>
            </a:extLst>
          </p:cNvPr>
          <p:cNvSpPr>
            <a:spLocks noGrp="1"/>
          </p:cNvSpPr>
          <p:nvPr>
            <p:ph type="title"/>
          </p:nvPr>
        </p:nvSpPr>
        <p:spPr>
          <a:xfrm>
            <a:off x="862445" y="1278535"/>
            <a:ext cx="10515600" cy="872383"/>
          </a:xfrm>
        </p:spPr>
        <p:txBody>
          <a:bodyPr>
            <a:normAutofit/>
          </a:bodyPr>
          <a:lstStyle/>
          <a:p>
            <a:pPr algn="ctr"/>
            <a:r>
              <a:rPr lang="en-US" sz="3200" b="1" dirty="0">
                <a:latin typeface="Book Antiqua" panose="02040602050305030304" pitchFamily="18" charset="0"/>
              </a:rPr>
              <a:t>3. Criteria of the IRC on FNSSA between AU-EU </a:t>
            </a:r>
          </a:p>
        </p:txBody>
      </p:sp>
      <p:sp>
        <p:nvSpPr>
          <p:cNvPr id="3" name="Content Placeholder 2">
            <a:extLst>
              <a:ext uri="{FF2B5EF4-FFF2-40B4-BE49-F238E27FC236}">
                <a16:creationId xmlns:a16="http://schemas.microsoft.com/office/drawing/2014/main" id="{91DB0BDE-C64E-41C1-A54E-66F9E902C87B}"/>
              </a:ext>
            </a:extLst>
          </p:cNvPr>
          <p:cNvSpPr>
            <a:spLocks noGrp="1"/>
          </p:cNvSpPr>
          <p:nvPr>
            <p:ph idx="1"/>
          </p:nvPr>
        </p:nvSpPr>
        <p:spPr>
          <a:xfrm>
            <a:off x="862445" y="1936985"/>
            <a:ext cx="10349346" cy="4790210"/>
          </a:xfrm>
        </p:spPr>
        <p:txBody>
          <a:bodyPr>
            <a:noAutofit/>
          </a:bodyPr>
          <a:lstStyle/>
          <a:p>
            <a:pPr marL="0" marR="0" lvl="0" indent="0" algn="just">
              <a:lnSpc>
                <a:spcPct val="107000"/>
              </a:lnSpc>
              <a:spcBef>
                <a:spcPts val="0"/>
              </a:spcBef>
              <a:spcAft>
                <a:spcPts val="0"/>
              </a:spcAft>
              <a:buSzPts val="1200"/>
              <a:buNone/>
            </a:pPr>
            <a:r>
              <a:rPr lang="en-GB" sz="2400" b="1" dirty="0">
                <a:solidFill>
                  <a:srgbClr val="0000CC"/>
                </a:solidFill>
                <a:effectLst/>
                <a:latin typeface="Book Antiqua" panose="02040602050305030304" pitchFamily="18" charset="0"/>
                <a:ea typeface="Calibri" panose="020F0502020204030204" pitchFamily="34" charset="0"/>
                <a:cs typeface="Times New Roman" panose="02020603050405020304" pitchFamily="18" charset="0"/>
              </a:rPr>
              <a:t>Bi-continental: </a:t>
            </a:r>
            <a:r>
              <a:rPr lang="en-GB" sz="2400" dirty="0">
                <a:effectLst/>
                <a:latin typeface="Book Antiqua" panose="02040602050305030304" pitchFamily="18" charset="0"/>
                <a:ea typeface="Calibri" panose="020F0502020204030204" pitchFamily="34" charset="0"/>
                <a:cs typeface="Times New Roman" panose="02020603050405020304" pitchFamily="18" charset="0"/>
              </a:rPr>
              <a:t>uniting Europe and Africa for the benefit of both continents</a:t>
            </a:r>
            <a:endParaRPr lang="en-US" sz="2400" dirty="0">
              <a:effectLst/>
              <a:latin typeface="Book Antiqua" panose="02040602050305030304" pitchFamily="18"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800"/>
              </a:spcAft>
              <a:buSzPts val="1200"/>
              <a:buFont typeface="Symbol" panose="05050102010706020507" pitchFamily="18" charset="2"/>
              <a:buChar char=""/>
            </a:pPr>
            <a:endParaRPr lang="en-GB" sz="800" b="1" dirty="0">
              <a:effectLst/>
              <a:latin typeface="Book Antiqua" panose="02040602050305030304" pitchFamily="18" charset="0"/>
              <a:ea typeface="Calibri" panose="020F0502020204030204" pitchFamily="34" charset="0"/>
              <a:cs typeface="Times New Roman" panose="02020603050405020304" pitchFamily="18" charset="0"/>
            </a:endParaRPr>
          </a:p>
          <a:p>
            <a:pPr marL="0" marR="0" lvl="0" indent="0" algn="just">
              <a:lnSpc>
                <a:spcPct val="107000"/>
              </a:lnSpc>
              <a:spcBef>
                <a:spcPts val="0"/>
              </a:spcBef>
              <a:spcAft>
                <a:spcPts val="800"/>
              </a:spcAft>
              <a:buSzPts val="1200"/>
              <a:buNone/>
            </a:pPr>
            <a:r>
              <a:rPr lang="en-GB" sz="2400" b="1" dirty="0">
                <a:solidFill>
                  <a:srgbClr val="0000CC"/>
                </a:solidFill>
                <a:effectLst/>
                <a:latin typeface="Book Antiqua" panose="02040602050305030304" pitchFamily="18" charset="0"/>
                <a:ea typeface="Calibri" panose="020F0502020204030204" pitchFamily="34" charset="0"/>
                <a:cs typeface="Times New Roman" panose="02020603050405020304" pitchFamily="18" charset="0"/>
              </a:rPr>
              <a:t>Operational</a:t>
            </a:r>
            <a:r>
              <a:rPr lang="en-GB" sz="2400" b="1" dirty="0">
                <a:solidFill>
                  <a:srgbClr val="0000CC"/>
                </a:solidFill>
                <a:latin typeface="Book Antiqua" panose="02040602050305030304" pitchFamily="18" charset="0"/>
                <a:ea typeface="Calibri" panose="020F0502020204030204" pitchFamily="34" charset="0"/>
                <a:cs typeface="Times New Roman" panose="02020603050405020304" pitchFamily="18" charset="0"/>
              </a:rPr>
              <a:t>:</a:t>
            </a:r>
            <a:r>
              <a:rPr lang="en-GB" sz="2400" dirty="0">
                <a:solidFill>
                  <a:srgbClr val="0000CC"/>
                </a:solidFill>
                <a:effectLst/>
                <a:latin typeface="Book Antiqua" panose="02040602050305030304" pitchFamily="18" charset="0"/>
                <a:ea typeface="Calibri" panose="020F0502020204030204" pitchFamily="34" charset="0"/>
                <a:cs typeface="Times New Roman" panose="02020603050405020304" pitchFamily="18" charset="0"/>
              </a:rPr>
              <a:t> </a:t>
            </a:r>
            <a:r>
              <a:rPr lang="en-GB" sz="2400" dirty="0">
                <a:effectLst/>
                <a:latin typeface="Book Antiqua" panose="02040602050305030304" pitchFamily="18" charset="0"/>
                <a:ea typeface="Calibri" panose="020F0502020204030204" pitchFamily="34" charset="0"/>
                <a:cs typeface="Times New Roman" panose="02020603050405020304" pitchFamily="18" charset="0"/>
              </a:rPr>
              <a:t>implementing and supporting R&amp;I activities - through information, through opportunities join forces, share evidence and coordinate efforts with other stakeholders and other initiatives, and through access to funding - while also staying connected to the EU-AU policy dialogue.</a:t>
            </a:r>
            <a:endParaRPr lang="en-GB" sz="300" b="1" dirty="0">
              <a:effectLst/>
              <a:latin typeface="Book Antiqua" panose="02040602050305030304" pitchFamily="18" charset="0"/>
              <a:ea typeface="Calibri" panose="020F0502020204030204" pitchFamily="34" charset="0"/>
              <a:cs typeface="Times New Roman" panose="02020603050405020304" pitchFamily="18" charset="0"/>
            </a:endParaRPr>
          </a:p>
          <a:p>
            <a:pPr marL="0" indent="0">
              <a:buNone/>
            </a:pPr>
            <a:r>
              <a:rPr lang="en-GB" sz="2400" b="1" dirty="0">
                <a:solidFill>
                  <a:srgbClr val="0000CC"/>
                </a:solidFill>
                <a:effectLst/>
                <a:latin typeface="Book Antiqua" panose="02040602050305030304" pitchFamily="18" charset="0"/>
                <a:ea typeface="Calibri" panose="020F0502020204030204" pitchFamily="34" charset="0"/>
                <a:cs typeface="Times New Roman" panose="02020603050405020304" pitchFamily="18" charset="0"/>
              </a:rPr>
              <a:t>Inclusive, opened to all institutions, public and private, from Europe and from Africa</a:t>
            </a:r>
            <a:r>
              <a:rPr lang="en-GB" sz="2400" dirty="0">
                <a:effectLst/>
                <a:latin typeface="Book Antiqua" panose="02040602050305030304" pitchFamily="18" charset="0"/>
                <a:ea typeface="Calibri" panose="020F0502020204030204" pitchFamily="34" charset="0"/>
                <a:cs typeface="Times New Roman" panose="02020603050405020304" pitchFamily="18" charset="0"/>
              </a:rPr>
              <a:t>, active in this domain of research and innovation and willing to work together as an international consortium of institutions in order to find solutions leading to improved food and nutrition security and greater sustainability of agriculture in Europe and in Africa</a:t>
            </a:r>
            <a:endParaRPr lang="en-US" sz="2400" dirty="0">
              <a:latin typeface="Book Antiqua" panose="02040602050305030304" pitchFamily="18" charset="0"/>
            </a:endParaRPr>
          </a:p>
        </p:txBody>
      </p:sp>
      <p:sp>
        <p:nvSpPr>
          <p:cNvPr id="5" name="Rectangle 4">
            <a:extLst>
              <a:ext uri="{FF2B5EF4-FFF2-40B4-BE49-F238E27FC236}">
                <a16:creationId xmlns:a16="http://schemas.microsoft.com/office/drawing/2014/main" id="{134E5412-D7BE-4A93-A6C0-D30BFB0C570C}"/>
              </a:ext>
            </a:extLst>
          </p:cNvPr>
          <p:cNvSpPr>
            <a:spLocks noChangeArrowheads="1"/>
          </p:cNvSpPr>
          <p:nvPr/>
        </p:nvSpPr>
        <p:spPr bwMode="auto">
          <a:xfrm>
            <a:off x="54539" y="6458772"/>
            <a:ext cx="5868144" cy="26161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tabLst>
                <a:tab pos="450850" algn="l"/>
              </a:tabLst>
              <a:defRPr>
                <a:solidFill>
                  <a:schemeClr val="tx1"/>
                </a:solidFill>
                <a:latin typeface="Arial" panose="020B0604020202020204" pitchFamily="34" charset="0"/>
              </a:defRPr>
            </a:lvl1pPr>
            <a:lvl2pPr eaLnBrk="0" fontAlgn="base" hangingPunct="0">
              <a:spcBef>
                <a:spcPct val="0"/>
              </a:spcBef>
              <a:spcAft>
                <a:spcPct val="0"/>
              </a:spcAft>
              <a:tabLst>
                <a:tab pos="450850" algn="l"/>
              </a:tabLst>
              <a:defRPr>
                <a:solidFill>
                  <a:schemeClr val="tx1"/>
                </a:solidFill>
                <a:latin typeface="Arial" panose="020B0604020202020204" pitchFamily="34" charset="0"/>
              </a:defRPr>
            </a:lvl2pPr>
            <a:lvl3pPr eaLnBrk="0" fontAlgn="base" hangingPunct="0">
              <a:spcBef>
                <a:spcPct val="0"/>
              </a:spcBef>
              <a:spcAft>
                <a:spcPct val="0"/>
              </a:spcAft>
              <a:tabLst>
                <a:tab pos="450850" algn="l"/>
              </a:tabLst>
              <a:defRPr>
                <a:solidFill>
                  <a:schemeClr val="tx1"/>
                </a:solidFill>
                <a:latin typeface="Arial" panose="020B0604020202020204" pitchFamily="34" charset="0"/>
              </a:defRPr>
            </a:lvl3pPr>
            <a:lvl4pPr eaLnBrk="0" fontAlgn="base" hangingPunct="0">
              <a:spcBef>
                <a:spcPct val="0"/>
              </a:spcBef>
              <a:spcAft>
                <a:spcPct val="0"/>
              </a:spcAft>
              <a:tabLst>
                <a:tab pos="450850" algn="l"/>
              </a:tabLst>
              <a:defRPr>
                <a:solidFill>
                  <a:schemeClr val="tx1"/>
                </a:solidFill>
                <a:latin typeface="Arial" panose="020B0604020202020204" pitchFamily="34" charset="0"/>
              </a:defRPr>
            </a:lvl4pPr>
            <a:lvl5pPr eaLnBrk="0" fontAlgn="base" hangingPunct="0">
              <a:spcBef>
                <a:spcPct val="0"/>
              </a:spcBef>
              <a:spcAft>
                <a:spcPct val="0"/>
              </a:spcAft>
              <a:tabLst>
                <a:tab pos="450850" algn="l"/>
              </a:tabLst>
              <a:defRPr>
                <a:solidFill>
                  <a:schemeClr val="tx1"/>
                </a:solidFill>
                <a:latin typeface="Arial" panose="020B0604020202020204" pitchFamily="34" charset="0"/>
              </a:defRPr>
            </a:lvl5pPr>
            <a:lvl6pPr eaLnBrk="0" fontAlgn="base" hangingPunct="0">
              <a:spcBef>
                <a:spcPct val="0"/>
              </a:spcBef>
              <a:spcAft>
                <a:spcPct val="0"/>
              </a:spcAft>
              <a:tabLst>
                <a:tab pos="450850" algn="l"/>
              </a:tabLst>
              <a:defRPr>
                <a:solidFill>
                  <a:schemeClr val="tx1"/>
                </a:solidFill>
                <a:latin typeface="Arial" panose="020B0604020202020204" pitchFamily="34" charset="0"/>
              </a:defRPr>
            </a:lvl6pPr>
            <a:lvl7pPr eaLnBrk="0" fontAlgn="base" hangingPunct="0">
              <a:spcBef>
                <a:spcPct val="0"/>
              </a:spcBef>
              <a:spcAft>
                <a:spcPct val="0"/>
              </a:spcAft>
              <a:tabLst>
                <a:tab pos="450850" algn="l"/>
              </a:tabLst>
              <a:defRPr>
                <a:solidFill>
                  <a:schemeClr val="tx1"/>
                </a:solidFill>
                <a:latin typeface="Arial" panose="020B0604020202020204" pitchFamily="34" charset="0"/>
              </a:defRPr>
            </a:lvl7pPr>
            <a:lvl8pPr eaLnBrk="0" fontAlgn="base" hangingPunct="0">
              <a:spcBef>
                <a:spcPct val="0"/>
              </a:spcBef>
              <a:spcAft>
                <a:spcPct val="0"/>
              </a:spcAft>
              <a:tabLst>
                <a:tab pos="450850" algn="l"/>
              </a:tabLst>
              <a:defRPr>
                <a:solidFill>
                  <a:schemeClr val="tx1"/>
                </a:solidFill>
                <a:latin typeface="Arial" panose="020B0604020202020204" pitchFamily="34" charset="0"/>
              </a:defRPr>
            </a:lvl8pPr>
            <a:lvl9pPr eaLnBrk="0" fontAlgn="base" hangingPunct="0">
              <a:spcBef>
                <a:spcPct val="0"/>
              </a:spcBef>
              <a:spcAft>
                <a:spcPct val="0"/>
              </a:spcAft>
              <a:tabLst>
                <a:tab pos="450850" algn="l"/>
              </a:tabLst>
              <a:defRPr>
                <a:solidFill>
                  <a:schemeClr val="tx1"/>
                </a:solidFill>
                <a:latin typeface="Arial" panose="020B0604020202020204" pitchFamily="34" charset="0"/>
              </a:defRPr>
            </a:lvl9pPr>
          </a:lstStyle>
          <a:p>
            <a:pPr marL="92075" lvl="0" indent="0">
              <a:defRPr/>
            </a:pPr>
            <a:r>
              <a:rPr lang="fr-FR" sz="1100" dirty="0">
                <a:solidFill>
                  <a:srgbClr val="003685"/>
                </a:solidFill>
                <a:latin typeface="Book Antiqua" panose="02040602050305030304" pitchFamily="18" charset="0"/>
                <a:cs typeface="Times New Roman" panose="02020603050405020304" pitchFamily="18" charset="0"/>
              </a:rPr>
              <a:t>AU-EU International </a:t>
            </a:r>
            <a:r>
              <a:rPr lang="en-GB" sz="1100" dirty="0">
                <a:solidFill>
                  <a:srgbClr val="003685"/>
                </a:solidFill>
                <a:latin typeface="Book Antiqua" panose="02040602050305030304" pitchFamily="18" charset="0"/>
                <a:cs typeface="Times New Roman" panose="02020603050405020304" pitchFamily="18" charset="0"/>
              </a:rPr>
              <a:t>Research</a:t>
            </a:r>
            <a:r>
              <a:rPr lang="fr-FR" sz="1100" dirty="0">
                <a:solidFill>
                  <a:srgbClr val="003685"/>
                </a:solidFill>
                <a:latin typeface="Book Antiqua" panose="02040602050305030304" pitchFamily="18" charset="0"/>
                <a:cs typeface="Times New Roman" panose="02020603050405020304" pitchFamily="18" charset="0"/>
              </a:rPr>
              <a:t> Consortium Platform for R&amp;I on FNSSA</a:t>
            </a:r>
            <a:endParaRPr kumimoji="0" lang="en-US" altLang="fr-FR" sz="1100" i="0" u="none" strike="noStrike" kern="1200" cap="none" spc="0" normalizeH="0" baseline="0" noProof="0" dirty="0">
              <a:ln>
                <a:noFill/>
              </a:ln>
              <a:solidFill>
                <a:srgbClr val="003685"/>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75293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CC748-C1A6-49E4-AD93-A912A86918C2}"/>
              </a:ext>
            </a:extLst>
          </p:cNvPr>
          <p:cNvSpPr>
            <a:spLocks noGrp="1"/>
          </p:cNvSpPr>
          <p:nvPr>
            <p:ph type="title"/>
          </p:nvPr>
        </p:nvSpPr>
        <p:spPr>
          <a:xfrm>
            <a:off x="1745673" y="1444789"/>
            <a:ext cx="9608127" cy="706129"/>
          </a:xfrm>
        </p:spPr>
        <p:txBody>
          <a:bodyPr>
            <a:noAutofit/>
          </a:bodyPr>
          <a:lstStyle/>
          <a:p>
            <a:pPr algn="ctr"/>
            <a:r>
              <a:rPr lang="en-US" sz="2800" b="1" dirty="0">
                <a:latin typeface="Book Antiqua" panose="02040602050305030304" pitchFamily="18" charset="0"/>
              </a:rPr>
              <a:t>4. Expected services/benefits to be provided by the IRC</a:t>
            </a:r>
            <a:endParaRPr lang="en-US" sz="3600" b="1" dirty="0">
              <a:latin typeface="Book Antiqua" panose="02040602050305030304" pitchFamily="18" charset="0"/>
            </a:endParaRPr>
          </a:p>
        </p:txBody>
      </p:sp>
      <p:sp>
        <p:nvSpPr>
          <p:cNvPr id="3" name="Content Placeholder 2">
            <a:extLst>
              <a:ext uri="{FF2B5EF4-FFF2-40B4-BE49-F238E27FC236}">
                <a16:creationId xmlns:a16="http://schemas.microsoft.com/office/drawing/2014/main" id="{89C66DBD-E33C-4A27-BB3C-A571F814DCA4}"/>
              </a:ext>
            </a:extLst>
          </p:cNvPr>
          <p:cNvSpPr>
            <a:spLocks noGrp="1"/>
          </p:cNvSpPr>
          <p:nvPr>
            <p:ph idx="1"/>
          </p:nvPr>
        </p:nvSpPr>
        <p:spPr>
          <a:xfrm>
            <a:off x="1084118" y="2150918"/>
            <a:ext cx="10269682" cy="4461461"/>
          </a:xfrm>
        </p:spPr>
        <p:txBody>
          <a:bodyPr>
            <a:normAutofit fontScale="25000" lnSpcReduction="20000"/>
          </a:bodyPr>
          <a:lstStyle/>
          <a:p>
            <a:pPr marL="0" marR="0" lvl="0" indent="0" algn="just">
              <a:lnSpc>
                <a:spcPct val="107000"/>
              </a:lnSpc>
              <a:spcBef>
                <a:spcPts val="0"/>
              </a:spcBef>
              <a:spcAft>
                <a:spcPts val="300"/>
              </a:spcAft>
              <a:buNone/>
            </a:pPr>
            <a:r>
              <a:rPr lang="en-GB" sz="8000" dirty="0">
                <a:effectLst/>
                <a:latin typeface="Book Antiqua" panose="02040602050305030304" pitchFamily="18" charset="0"/>
                <a:ea typeface="Calibri" panose="020F0502020204030204" pitchFamily="34" charset="0"/>
                <a:cs typeface="Calibri" panose="020F0502020204030204" pitchFamily="34" charset="0"/>
              </a:rPr>
              <a:t>Becoming member of the IRC may help to:</a:t>
            </a:r>
          </a:p>
          <a:p>
            <a:pPr marL="0" marR="0" lvl="0" indent="0" algn="just">
              <a:lnSpc>
                <a:spcPct val="107000"/>
              </a:lnSpc>
              <a:spcBef>
                <a:spcPts val="0"/>
              </a:spcBef>
              <a:spcAft>
                <a:spcPts val="300"/>
              </a:spcAft>
              <a:buNone/>
            </a:pPr>
            <a:endParaRPr lang="en-GB" sz="4000" dirty="0">
              <a:effectLst/>
              <a:latin typeface="Book Antiqua" panose="02040602050305030304" pitchFamily="18" charset="0"/>
              <a:ea typeface="Calibri" panose="020F0502020204030204" pitchFamily="34" charset="0"/>
              <a:cs typeface="Calibri" panose="020F0502020204030204" pitchFamily="34" charset="0"/>
            </a:endParaRPr>
          </a:p>
          <a:p>
            <a:pPr marR="0" lvl="0" algn="just">
              <a:lnSpc>
                <a:spcPct val="107000"/>
              </a:lnSpc>
              <a:spcBef>
                <a:spcPts val="0"/>
              </a:spcBef>
              <a:spcAft>
                <a:spcPts val="300"/>
              </a:spcAft>
            </a:pPr>
            <a:r>
              <a:rPr lang="en-GB" sz="8000" dirty="0">
                <a:effectLst/>
                <a:latin typeface="Book Antiqua" panose="02040602050305030304" pitchFamily="18" charset="0"/>
                <a:ea typeface="Calibri" panose="020F0502020204030204" pitchFamily="34" charset="0"/>
                <a:cs typeface="Calibri" panose="020F0502020204030204" pitchFamily="34" charset="0"/>
              </a:rPr>
              <a:t>Increase the</a:t>
            </a:r>
            <a:r>
              <a:rPr lang="en-GB" sz="8000" b="1" dirty="0">
                <a:effectLst/>
                <a:latin typeface="Book Antiqua" panose="02040602050305030304" pitchFamily="18" charset="0"/>
                <a:ea typeface="Calibri" panose="020F0502020204030204" pitchFamily="34" charset="0"/>
                <a:cs typeface="Calibri" panose="020F0502020204030204" pitchFamily="34" charset="0"/>
              </a:rPr>
              <a:t> </a:t>
            </a:r>
            <a:r>
              <a:rPr lang="en-GB" sz="8000" b="1" u="sng" dirty="0">
                <a:effectLst/>
                <a:latin typeface="Book Antiqua" panose="02040602050305030304" pitchFamily="18" charset="0"/>
                <a:ea typeface="Calibri" panose="020F0502020204030204" pitchFamily="34" charset="0"/>
                <a:cs typeface="Calibri" panose="020F0502020204030204" pitchFamily="34" charset="0"/>
              </a:rPr>
              <a:t>impact</a:t>
            </a:r>
            <a:r>
              <a:rPr lang="en-GB" sz="8000" dirty="0">
                <a:effectLst/>
                <a:latin typeface="Book Antiqua" panose="02040602050305030304" pitchFamily="18" charset="0"/>
                <a:ea typeface="Calibri" panose="020F0502020204030204" pitchFamily="34" charset="0"/>
                <a:cs typeface="Calibri" panose="020F0502020204030204" pitchFamily="34" charset="0"/>
              </a:rPr>
              <a:t> of your initiative(s), by facilitating synergies with other institutional alliances and clusters of projects</a:t>
            </a:r>
            <a:r>
              <a:rPr lang="en-GB" sz="8000" dirty="0">
                <a:effectLst/>
                <a:latin typeface="Book Antiqua" panose="02040602050305030304" pitchFamily="18" charset="0"/>
                <a:ea typeface="Calibri" panose="020F0502020204030204" pitchFamily="34" charset="0"/>
                <a:cs typeface="Times New Roman" panose="02020603050405020304" pitchFamily="18" charset="0"/>
              </a:rPr>
              <a:t> </a:t>
            </a:r>
            <a:r>
              <a:rPr lang="en-GB" sz="8000" dirty="0">
                <a:effectLst/>
                <a:latin typeface="Book Antiqua" panose="02040602050305030304" pitchFamily="18" charset="0"/>
                <a:ea typeface="Calibri" panose="020F0502020204030204" pitchFamily="34" charset="0"/>
                <a:cs typeface="Calibri" panose="020F0502020204030204" pitchFamily="34" charset="0"/>
              </a:rPr>
              <a:t>to which the IRC would give you access;</a:t>
            </a:r>
            <a:endParaRPr lang="en-US" sz="8000" dirty="0">
              <a:effectLst/>
              <a:latin typeface="Book Antiqua" panose="02040602050305030304" pitchFamily="18" charset="0"/>
              <a:ea typeface="Calibri" panose="020F0502020204030204" pitchFamily="34" charset="0"/>
              <a:cs typeface="Times New Roman" panose="02020603050405020304" pitchFamily="18" charset="0"/>
            </a:endParaRPr>
          </a:p>
          <a:p>
            <a:r>
              <a:rPr lang="en-GB" sz="8000" dirty="0">
                <a:effectLst/>
                <a:latin typeface="Book Antiqua" panose="02040602050305030304" pitchFamily="18" charset="0"/>
                <a:ea typeface="Calibri" panose="020F0502020204030204" pitchFamily="34" charset="0"/>
                <a:cs typeface="Calibri" panose="020F0502020204030204" pitchFamily="34" charset="0"/>
              </a:rPr>
              <a:t>Optimize the </a:t>
            </a:r>
            <a:r>
              <a:rPr lang="en-GB" sz="8000" b="1" u="sng" dirty="0">
                <a:effectLst/>
                <a:latin typeface="Book Antiqua" panose="02040602050305030304" pitchFamily="18" charset="0"/>
                <a:ea typeface="Calibri" panose="020F0502020204030204" pitchFamily="34" charset="0"/>
                <a:cs typeface="Calibri" panose="020F0502020204030204" pitchFamily="34" charset="0"/>
              </a:rPr>
              <a:t>utilisation</a:t>
            </a:r>
            <a:r>
              <a:rPr lang="en-GB" sz="8000" dirty="0">
                <a:effectLst/>
                <a:latin typeface="Book Antiqua" panose="02040602050305030304" pitchFamily="18" charset="0"/>
                <a:ea typeface="Calibri" panose="020F0502020204030204" pitchFamily="34" charset="0"/>
                <a:cs typeface="Calibri" panose="020F0502020204030204" pitchFamily="34" charset="0"/>
              </a:rPr>
              <a:t> of your work and results (i.e. R&amp;I outputs)</a:t>
            </a:r>
          </a:p>
          <a:p>
            <a:endParaRPr lang="en-GB" sz="4800" dirty="0">
              <a:effectLst/>
              <a:latin typeface="Book Antiqua" panose="02040602050305030304" pitchFamily="18" charset="0"/>
              <a:ea typeface="Calibri" panose="020F0502020204030204" pitchFamily="34" charset="0"/>
              <a:cs typeface="Calibri" panose="020F0502020204030204" pitchFamily="34" charset="0"/>
            </a:endParaRPr>
          </a:p>
          <a:p>
            <a:pPr marR="0" lvl="0" algn="just">
              <a:lnSpc>
                <a:spcPct val="107000"/>
              </a:lnSpc>
              <a:spcBef>
                <a:spcPts val="0"/>
              </a:spcBef>
              <a:spcAft>
                <a:spcPts val="300"/>
              </a:spcAft>
            </a:pPr>
            <a:r>
              <a:rPr lang="en-GB" sz="8000" dirty="0">
                <a:effectLst/>
                <a:latin typeface="Book Antiqua" panose="02040602050305030304" pitchFamily="18" charset="0"/>
                <a:ea typeface="Calibri" panose="020F0502020204030204" pitchFamily="34" charset="0"/>
                <a:cs typeface="Calibri" panose="020F0502020204030204" pitchFamily="34" charset="0"/>
              </a:rPr>
              <a:t>Access to a </a:t>
            </a:r>
            <a:r>
              <a:rPr lang="en-GB" sz="8000" b="1" u="sng" dirty="0">
                <a:effectLst/>
                <a:latin typeface="Book Antiqua" panose="02040602050305030304" pitchFamily="18" charset="0"/>
                <a:ea typeface="Calibri" panose="020F0502020204030204" pitchFamily="34" charset="0"/>
                <a:cs typeface="Calibri" panose="020F0502020204030204" pitchFamily="34" charset="0"/>
              </a:rPr>
              <a:t>knowledge base</a:t>
            </a:r>
            <a:r>
              <a:rPr lang="en-GB" sz="8000" u="sng" dirty="0">
                <a:effectLst/>
                <a:latin typeface="Book Antiqua" panose="02040602050305030304" pitchFamily="18" charset="0"/>
                <a:ea typeface="Calibri" panose="020F0502020204030204" pitchFamily="34" charset="0"/>
                <a:cs typeface="Calibri" panose="020F0502020204030204" pitchFamily="34" charset="0"/>
              </a:rPr>
              <a:t> </a:t>
            </a:r>
            <a:r>
              <a:rPr lang="en-GB" sz="8000" dirty="0">
                <a:effectLst/>
                <a:latin typeface="Book Antiqua" panose="02040602050305030304" pitchFamily="18" charset="0"/>
                <a:ea typeface="Calibri" panose="020F0502020204030204" pitchFamily="34" charset="0"/>
                <a:cs typeface="Calibri" panose="020F0502020204030204" pitchFamily="34" charset="0"/>
              </a:rPr>
              <a:t>and a </a:t>
            </a:r>
            <a:r>
              <a:rPr lang="en-GB" sz="8000" b="1" u="sng" dirty="0">
                <a:effectLst/>
                <a:latin typeface="Book Antiqua" panose="02040602050305030304" pitchFamily="18" charset="0"/>
                <a:ea typeface="Calibri" panose="020F0502020204030204" pitchFamily="34" charset="0"/>
                <a:cs typeface="Times New Roman" panose="02020603050405020304" pitchFamily="18" charset="0"/>
              </a:rPr>
              <a:t>learning</a:t>
            </a:r>
            <a:r>
              <a:rPr lang="en-GB" sz="8000" b="1" u="sng" dirty="0">
                <a:effectLst/>
                <a:latin typeface="Book Antiqua" panose="02040602050305030304" pitchFamily="18" charset="0"/>
                <a:ea typeface="Calibri" panose="020F0502020204030204" pitchFamily="34" charset="0"/>
                <a:cs typeface="Calibri" panose="020F0502020204030204" pitchFamily="34" charset="0"/>
              </a:rPr>
              <a:t> environment</a:t>
            </a:r>
            <a:r>
              <a:rPr lang="en-GB" sz="8000" dirty="0">
                <a:effectLst/>
                <a:latin typeface="Book Antiqua" panose="02040602050305030304" pitchFamily="18" charset="0"/>
                <a:ea typeface="Calibri" panose="020F0502020204030204" pitchFamily="34" charset="0"/>
                <a:cs typeface="Calibri" panose="020F0502020204030204" pitchFamily="34" charset="0"/>
              </a:rPr>
              <a:t>, including monitoring and evaluation activities, currently under development;</a:t>
            </a:r>
            <a:endParaRPr lang="en-US" sz="8000" dirty="0">
              <a:effectLst/>
              <a:latin typeface="Book Antiqua" panose="02040602050305030304" pitchFamily="18" charset="0"/>
              <a:ea typeface="Calibri" panose="020F0502020204030204" pitchFamily="34" charset="0"/>
              <a:cs typeface="Times New Roman" panose="02020603050405020304" pitchFamily="18" charset="0"/>
            </a:endParaRPr>
          </a:p>
          <a:p>
            <a:pPr marR="0" lvl="0" algn="just">
              <a:lnSpc>
                <a:spcPct val="107000"/>
              </a:lnSpc>
              <a:spcBef>
                <a:spcPts val="0"/>
              </a:spcBef>
              <a:spcAft>
                <a:spcPts val="300"/>
              </a:spcAft>
            </a:pPr>
            <a:endParaRPr lang="en-GB" sz="4800" dirty="0">
              <a:effectLst/>
              <a:latin typeface="Book Antiqua" panose="02040602050305030304" pitchFamily="18" charset="0"/>
              <a:ea typeface="Calibri" panose="020F0502020204030204" pitchFamily="34" charset="0"/>
              <a:cs typeface="Calibri" panose="020F0502020204030204" pitchFamily="34" charset="0"/>
            </a:endParaRPr>
          </a:p>
          <a:p>
            <a:pPr marR="0" lvl="0" algn="just">
              <a:lnSpc>
                <a:spcPct val="107000"/>
              </a:lnSpc>
              <a:spcBef>
                <a:spcPts val="0"/>
              </a:spcBef>
              <a:spcAft>
                <a:spcPts val="300"/>
              </a:spcAft>
            </a:pPr>
            <a:r>
              <a:rPr lang="en-GB" sz="8000" dirty="0">
                <a:effectLst/>
                <a:latin typeface="Book Antiqua" panose="02040602050305030304" pitchFamily="18" charset="0"/>
                <a:ea typeface="Calibri" panose="020F0502020204030204" pitchFamily="34" charset="0"/>
                <a:cs typeface="Calibri" panose="020F0502020204030204" pitchFamily="34" charset="0"/>
              </a:rPr>
              <a:t>Access to (or creation of) </a:t>
            </a:r>
            <a:r>
              <a:rPr lang="en-GB" sz="8000" b="1" u="sng" dirty="0">
                <a:effectLst/>
                <a:latin typeface="Book Antiqua" panose="02040602050305030304" pitchFamily="18" charset="0"/>
                <a:ea typeface="Calibri" panose="020F0502020204030204" pitchFamily="34" charset="0"/>
                <a:cs typeface="Calibri" panose="020F0502020204030204" pitchFamily="34" charset="0"/>
              </a:rPr>
              <a:t>funding programmes</a:t>
            </a:r>
            <a:r>
              <a:rPr lang="en-GB" sz="8000" u="sng" dirty="0">
                <a:effectLst/>
                <a:latin typeface="Book Antiqua" panose="02040602050305030304" pitchFamily="18" charset="0"/>
                <a:ea typeface="Calibri" panose="020F0502020204030204" pitchFamily="34" charset="0"/>
                <a:cs typeface="Calibri" panose="020F0502020204030204" pitchFamily="34" charset="0"/>
              </a:rPr>
              <a:t> </a:t>
            </a:r>
            <a:r>
              <a:rPr lang="en-GB" sz="8000" dirty="0">
                <a:effectLst/>
                <a:latin typeface="Book Antiqua" panose="02040602050305030304" pitchFamily="18" charset="0"/>
                <a:ea typeface="Calibri" panose="020F0502020204030204" pitchFamily="34" charset="0"/>
                <a:cs typeface="Calibri" panose="020F0502020204030204" pitchFamily="34" charset="0"/>
              </a:rPr>
              <a:t>and </a:t>
            </a:r>
            <a:r>
              <a:rPr lang="en-GB" sz="8000" b="1" u="sng" dirty="0">
                <a:effectLst/>
                <a:latin typeface="Book Antiqua" panose="02040602050305030304" pitchFamily="18" charset="0"/>
                <a:ea typeface="Calibri" panose="020F0502020204030204" pitchFamily="34" charset="0"/>
                <a:cs typeface="Calibri" panose="020F0502020204030204" pitchFamily="34" charset="0"/>
              </a:rPr>
              <a:t>opportunities</a:t>
            </a:r>
            <a:r>
              <a:rPr lang="en-GB" sz="8000" dirty="0">
                <a:effectLst/>
                <a:latin typeface="Book Antiqua" panose="02040602050305030304" pitchFamily="18" charset="0"/>
                <a:ea typeface="Calibri" panose="020F0502020204030204" pitchFamily="34" charset="0"/>
                <a:cs typeface="Calibri" panose="020F0502020204030204" pitchFamily="34" charset="0"/>
              </a:rPr>
              <a:t>;</a:t>
            </a:r>
            <a:endParaRPr lang="en-US" sz="8000" dirty="0">
              <a:effectLst/>
              <a:latin typeface="Book Antiqua" panose="02040602050305030304" pitchFamily="18" charset="0"/>
              <a:ea typeface="Calibri" panose="020F0502020204030204" pitchFamily="34" charset="0"/>
              <a:cs typeface="Times New Roman" panose="02020603050405020304" pitchFamily="18" charset="0"/>
            </a:endParaRPr>
          </a:p>
          <a:p>
            <a:pPr marR="0" lvl="0" algn="just">
              <a:lnSpc>
                <a:spcPct val="107000"/>
              </a:lnSpc>
              <a:spcBef>
                <a:spcPts val="0"/>
              </a:spcBef>
              <a:spcAft>
                <a:spcPts val="300"/>
              </a:spcAft>
            </a:pPr>
            <a:endParaRPr lang="en-GB" sz="4800" dirty="0">
              <a:effectLst/>
              <a:latin typeface="Book Antiqua" panose="02040602050305030304" pitchFamily="18" charset="0"/>
              <a:ea typeface="Calibri" panose="020F0502020204030204" pitchFamily="34" charset="0"/>
              <a:cs typeface="Calibri" panose="020F0502020204030204" pitchFamily="34" charset="0"/>
            </a:endParaRPr>
          </a:p>
          <a:p>
            <a:pPr marR="0" lvl="0" algn="just">
              <a:lnSpc>
                <a:spcPct val="107000"/>
              </a:lnSpc>
              <a:spcBef>
                <a:spcPts val="0"/>
              </a:spcBef>
              <a:spcAft>
                <a:spcPts val="300"/>
              </a:spcAft>
            </a:pPr>
            <a:r>
              <a:rPr lang="en-GB" sz="8000" dirty="0">
                <a:effectLst/>
                <a:latin typeface="Book Antiqua" panose="02040602050305030304" pitchFamily="18" charset="0"/>
                <a:ea typeface="Calibri" panose="020F0502020204030204" pitchFamily="34" charset="0"/>
                <a:cs typeface="Calibri" panose="020F0502020204030204" pitchFamily="34" charset="0"/>
              </a:rPr>
              <a:t>Gain greater </a:t>
            </a:r>
            <a:r>
              <a:rPr lang="en-GB" sz="8000" b="1" u="sng" dirty="0">
                <a:effectLst/>
                <a:latin typeface="Book Antiqua" panose="02040602050305030304" pitchFamily="18" charset="0"/>
                <a:ea typeface="Calibri" panose="020F0502020204030204" pitchFamily="34" charset="0"/>
                <a:cs typeface="Calibri" panose="020F0502020204030204" pitchFamily="34" charset="0"/>
              </a:rPr>
              <a:t>recognition</a:t>
            </a:r>
            <a:r>
              <a:rPr lang="en-GB" sz="8000" b="1" dirty="0">
                <a:effectLst/>
                <a:latin typeface="Book Antiqua" panose="02040602050305030304" pitchFamily="18" charset="0"/>
                <a:ea typeface="Calibri" panose="020F0502020204030204" pitchFamily="34" charset="0"/>
                <a:cs typeface="Calibri" panose="020F0502020204030204" pitchFamily="34" charset="0"/>
              </a:rPr>
              <a:t> </a:t>
            </a:r>
            <a:r>
              <a:rPr lang="en-GB" sz="8000" dirty="0">
                <a:effectLst/>
                <a:latin typeface="Book Antiqua" panose="02040602050305030304" pitchFamily="18" charset="0"/>
                <a:ea typeface="Calibri" panose="020F0502020204030204" pitchFamily="34" charset="0"/>
                <a:cs typeface="Calibri" panose="020F0502020204030204" pitchFamily="34" charset="0"/>
              </a:rPr>
              <a:t>and</a:t>
            </a:r>
            <a:r>
              <a:rPr lang="en-GB" sz="8000" b="1" dirty="0">
                <a:effectLst/>
                <a:latin typeface="Book Antiqua" panose="02040602050305030304" pitchFamily="18" charset="0"/>
                <a:ea typeface="Calibri" panose="020F0502020204030204" pitchFamily="34" charset="0"/>
                <a:cs typeface="Calibri" panose="020F0502020204030204" pitchFamily="34" charset="0"/>
              </a:rPr>
              <a:t> </a:t>
            </a:r>
            <a:r>
              <a:rPr lang="en-GB" sz="8000" b="1" u="sng" dirty="0">
                <a:effectLst/>
                <a:latin typeface="Book Antiqua" panose="02040602050305030304" pitchFamily="18" charset="0"/>
                <a:ea typeface="Calibri" panose="020F0502020204030204" pitchFamily="34" charset="0"/>
                <a:cs typeface="Calibri" panose="020F0502020204030204" pitchFamily="34" charset="0"/>
              </a:rPr>
              <a:t>visibility</a:t>
            </a:r>
            <a:r>
              <a:rPr lang="en-GB" sz="8000" dirty="0">
                <a:effectLst/>
                <a:latin typeface="Book Antiqua" panose="02040602050305030304" pitchFamily="18" charset="0"/>
                <a:ea typeface="Calibri" panose="020F0502020204030204" pitchFamily="34" charset="0"/>
                <a:cs typeface="Calibri" panose="020F0502020204030204" pitchFamily="34" charset="0"/>
              </a:rPr>
              <a:t> for your contribution to the success of the EU-AU partnership</a:t>
            </a:r>
            <a:r>
              <a:rPr lang="en-GB" sz="8000" dirty="0">
                <a:effectLst/>
                <a:latin typeface="Book Antiqua" panose="02040602050305030304" pitchFamily="18" charset="0"/>
                <a:ea typeface="Calibri" panose="020F0502020204030204" pitchFamily="34" charset="0"/>
                <a:cs typeface="Times New Roman" panose="02020603050405020304" pitchFamily="18" charset="0"/>
              </a:rPr>
              <a:t> </a:t>
            </a:r>
            <a:r>
              <a:rPr lang="en-GB" sz="8000" dirty="0">
                <a:effectLst/>
                <a:latin typeface="Book Antiqua" panose="02040602050305030304" pitchFamily="18" charset="0"/>
                <a:ea typeface="Calibri" panose="020F0502020204030204" pitchFamily="34" charset="0"/>
                <a:cs typeface="Calibri" panose="020F0502020204030204" pitchFamily="34" charset="0"/>
              </a:rPr>
              <a:t>supported by the highest authorities;</a:t>
            </a:r>
            <a:endParaRPr lang="en-US" sz="8000" dirty="0">
              <a:effectLst/>
              <a:latin typeface="Book Antiqua" panose="02040602050305030304" pitchFamily="18" charset="0"/>
              <a:ea typeface="Calibri" panose="020F0502020204030204" pitchFamily="34" charset="0"/>
              <a:cs typeface="Times New Roman" panose="02020603050405020304" pitchFamily="18" charset="0"/>
            </a:endParaRPr>
          </a:p>
          <a:p>
            <a:pPr marR="0">
              <a:spcBef>
                <a:spcPts val="0"/>
              </a:spcBef>
              <a:spcAft>
                <a:spcPts val="0"/>
              </a:spcAft>
            </a:pPr>
            <a:endParaRPr lang="en-GB" sz="4800" dirty="0">
              <a:effectLst/>
              <a:latin typeface="Book Antiqua" panose="02040602050305030304" pitchFamily="18" charset="0"/>
              <a:ea typeface="Calibri" panose="020F0502020204030204" pitchFamily="34" charset="0"/>
              <a:cs typeface="Calibri" panose="020F0502020204030204" pitchFamily="34" charset="0"/>
            </a:endParaRPr>
          </a:p>
          <a:p>
            <a:pPr marR="0">
              <a:spcBef>
                <a:spcPts val="0"/>
              </a:spcBef>
              <a:spcAft>
                <a:spcPts val="0"/>
              </a:spcAft>
            </a:pPr>
            <a:r>
              <a:rPr lang="en-GB" sz="8000" dirty="0">
                <a:effectLst/>
                <a:latin typeface="Book Antiqua" panose="02040602050305030304" pitchFamily="18" charset="0"/>
                <a:ea typeface="Calibri" panose="020F0502020204030204" pitchFamily="34" charset="0"/>
                <a:cs typeface="Calibri" panose="020F0502020204030204" pitchFamily="34" charset="0"/>
              </a:rPr>
              <a:t>Participate in the </a:t>
            </a:r>
            <a:r>
              <a:rPr lang="en-GB" sz="8000" b="1" u="sng" dirty="0">
                <a:effectLst/>
                <a:latin typeface="Book Antiqua" panose="02040602050305030304" pitchFamily="18" charset="0"/>
                <a:ea typeface="Calibri" panose="020F0502020204030204" pitchFamily="34" charset="0"/>
                <a:cs typeface="Calibri" panose="020F0502020204030204" pitchFamily="34" charset="0"/>
              </a:rPr>
              <a:t>governance</a:t>
            </a:r>
            <a:r>
              <a:rPr lang="en-GB" sz="8000" b="1" dirty="0">
                <a:effectLst/>
                <a:latin typeface="Book Antiqua" panose="02040602050305030304" pitchFamily="18" charset="0"/>
                <a:ea typeface="Calibri" panose="020F0502020204030204" pitchFamily="34" charset="0"/>
                <a:cs typeface="Calibri" panose="020F0502020204030204" pitchFamily="34" charset="0"/>
              </a:rPr>
              <a:t> </a:t>
            </a:r>
            <a:r>
              <a:rPr lang="en-GB" sz="8000" dirty="0">
                <a:effectLst/>
                <a:latin typeface="Book Antiqua" panose="02040602050305030304" pitchFamily="18" charset="0"/>
                <a:ea typeface="Calibri" panose="020F0502020204030204" pitchFamily="34" charset="0"/>
                <a:cs typeface="Calibri" panose="020F0502020204030204" pitchFamily="34" charset="0"/>
              </a:rPr>
              <a:t>of the Platform and accommodate areas of priorities that you find most relevant to the partnership</a:t>
            </a:r>
            <a:endParaRPr lang="en-US" sz="8000" dirty="0">
              <a:effectLst/>
              <a:latin typeface="Book Antiqua" panose="02040602050305030304" pitchFamily="18" charset="0"/>
              <a:ea typeface="Calibri" panose="020F0502020204030204" pitchFamily="34" charset="0"/>
              <a:cs typeface="Times New Roman" panose="02020603050405020304" pitchFamily="18" charset="0"/>
            </a:endParaRPr>
          </a:p>
          <a:p>
            <a:endParaRPr lang="en-US" dirty="0"/>
          </a:p>
        </p:txBody>
      </p:sp>
      <p:sp>
        <p:nvSpPr>
          <p:cNvPr id="5" name="Rectangle 4">
            <a:extLst>
              <a:ext uri="{FF2B5EF4-FFF2-40B4-BE49-F238E27FC236}">
                <a16:creationId xmlns:a16="http://schemas.microsoft.com/office/drawing/2014/main" id="{2A460766-94B1-4234-B410-32E08ADC0863}"/>
              </a:ext>
            </a:extLst>
          </p:cNvPr>
          <p:cNvSpPr>
            <a:spLocks noChangeArrowheads="1"/>
          </p:cNvSpPr>
          <p:nvPr/>
        </p:nvSpPr>
        <p:spPr bwMode="auto">
          <a:xfrm>
            <a:off x="54539" y="6458772"/>
            <a:ext cx="5868144" cy="26161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tabLst>
                <a:tab pos="450850" algn="l"/>
              </a:tabLst>
              <a:defRPr>
                <a:solidFill>
                  <a:schemeClr val="tx1"/>
                </a:solidFill>
                <a:latin typeface="Arial" panose="020B0604020202020204" pitchFamily="34" charset="0"/>
              </a:defRPr>
            </a:lvl1pPr>
            <a:lvl2pPr eaLnBrk="0" fontAlgn="base" hangingPunct="0">
              <a:spcBef>
                <a:spcPct val="0"/>
              </a:spcBef>
              <a:spcAft>
                <a:spcPct val="0"/>
              </a:spcAft>
              <a:tabLst>
                <a:tab pos="450850" algn="l"/>
              </a:tabLst>
              <a:defRPr>
                <a:solidFill>
                  <a:schemeClr val="tx1"/>
                </a:solidFill>
                <a:latin typeface="Arial" panose="020B0604020202020204" pitchFamily="34" charset="0"/>
              </a:defRPr>
            </a:lvl2pPr>
            <a:lvl3pPr eaLnBrk="0" fontAlgn="base" hangingPunct="0">
              <a:spcBef>
                <a:spcPct val="0"/>
              </a:spcBef>
              <a:spcAft>
                <a:spcPct val="0"/>
              </a:spcAft>
              <a:tabLst>
                <a:tab pos="450850" algn="l"/>
              </a:tabLst>
              <a:defRPr>
                <a:solidFill>
                  <a:schemeClr val="tx1"/>
                </a:solidFill>
                <a:latin typeface="Arial" panose="020B0604020202020204" pitchFamily="34" charset="0"/>
              </a:defRPr>
            </a:lvl3pPr>
            <a:lvl4pPr eaLnBrk="0" fontAlgn="base" hangingPunct="0">
              <a:spcBef>
                <a:spcPct val="0"/>
              </a:spcBef>
              <a:spcAft>
                <a:spcPct val="0"/>
              </a:spcAft>
              <a:tabLst>
                <a:tab pos="450850" algn="l"/>
              </a:tabLst>
              <a:defRPr>
                <a:solidFill>
                  <a:schemeClr val="tx1"/>
                </a:solidFill>
                <a:latin typeface="Arial" panose="020B0604020202020204" pitchFamily="34" charset="0"/>
              </a:defRPr>
            </a:lvl4pPr>
            <a:lvl5pPr eaLnBrk="0" fontAlgn="base" hangingPunct="0">
              <a:spcBef>
                <a:spcPct val="0"/>
              </a:spcBef>
              <a:spcAft>
                <a:spcPct val="0"/>
              </a:spcAft>
              <a:tabLst>
                <a:tab pos="450850" algn="l"/>
              </a:tabLst>
              <a:defRPr>
                <a:solidFill>
                  <a:schemeClr val="tx1"/>
                </a:solidFill>
                <a:latin typeface="Arial" panose="020B0604020202020204" pitchFamily="34" charset="0"/>
              </a:defRPr>
            </a:lvl5pPr>
            <a:lvl6pPr eaLnBrk="0" fontAlgn="base" hangingPunct="0">
              <a:spcBef>
                <a:spcPct val="0"/>
              </a:spcBef>
              <a:spcAft>
                <a:spcPct val="0"/>
              </a:spcAft>
              <a:tabLst>
                <a:tab pos="450850" algn="l"/>
              </a:tabLst>
              <a:defRPr>
                <a:solidFill>
                  <a:schemeClr val="tx1"/>
                </a:solidFill>
                <a:latin typeface="Arial" panose="020B0604020202020204" pitchFamily="34" charset="0"/>
              </a:defRPr>
            </a:lvl6pPr>
            <a:lvl7pPr eaLnBrk="0" fontAlgn="base" hangingPunct="0">
              <a:spcBef>
                <a:spcPct val="0"/>
              </a:spcBef>
              <a:spcAft>
                <a:spcPct val="0"/>
              </a:spcAft>
              <a:tabLst>
                <a:tab pos="450850" algn="l"/>
              </a:tabLst>
              <a:defRPr>
                <a:solidFill>
                  <a:schemeClr val="tx1"/>
                </a:solidFill>
                <a:latin typeface="Arial" panose="020B0604020202020204" pitchFamily="34" charset="0"/>
              </a:defRPr>
            </a:lvl7pPr>
            <a:lvl8pPr eaLnBrk="0" fontAlgn="base" hangingPunct="0">
              <a:spcBef>
                <a:spcPct val="0"/>
              </a:spcBef>
              <a:spcAft>
                <a:spcPct val="0"/>
              </a:spcAft>
              <a:tabLst>
                <a:tab pos="450850" algn="l"/>
              </a:tabLst>
              <a:defRPr>
                <a:solidFill>
                  <a:schemeClr val="tx1"/>
                </a:solidFill>
                <a:latin typeface="Arial" panose="020B0604020202020204" pitchFamily="34" charset="0"/>
              </a:defRPr>
            </a:lvl8pPr>
            <a:lvl9pPr eaLnBrk="0" fontAlgn="base" hangingPunct="0">
              <a:spcBef>
                <a:spcPct val="0"/>
              </a:spcBef>
              <a:spcAft>
                <a:spcPct val="0"/>
              </a:spcAft>
              <a:tabLst>
                <a:tab pos="450850" algn="l"/>
              </a:tabLst>
              <a:defRPr>
                <a:solidFill>
                  <a:schemeClr val="tx1"/>
                </a:solidFill>
                <a:latin typeface="Arial" panose="020B0604020202020204" pitchFamily="34" charset="0"/>
              </a:defRPr>
            </a:lvl9pPr>
          </a:lstStyle>
          <a:p>
            <a:pPr marL="92075" lvl="0" indent="0">
              <a:defRPr/>
            </a:pPr>
            <a:r>
              <a:rPr lang="fr-FR" sz="1100" dirty="0">
                <a:solidFill>
                  <a:srgbClr val="003685"/>
                </a:solidFill>
                <a:latin typeface="Book Antiqua" panose="02040602050305030304" pitchFamily="18" charset="0"/>
                <a:cs typeface="Times New Roman" panose="02020603050405020304" pitchFamily="18" charset="0"/>
              </a:rPr>
              <a:t>AU-EU International </a:t>
            </a:r>
            <a:r>
              <a:rPr lang="en-GB" sz="1100" dirty="0">
                <a:solidFill>
                  <a:srgbClr val="003685"/>
                </a:solidFill>
                <a:latin typeface="Book Antiqua" panose="02040602050305030304" pitchFamily="18" charset="0"/>
                <a:cs typeface="Times New Roman" panose="02020603050405020304" pitchFamily="18" charset="0"/>
              </a:rPr>
              <a:t>Research</a:t>
            </a:r>
            <a:r>
              <a:rPr lang="fr-FR" sz="1100" dirty="0">
                <a:solidFill>
                  <a:srgbClr val="003685"/>
                </a:solidFill>
                <a:latin typeface="Book Antiqua" panose="02040602050305030304" pitchFamily="18" charset="0"/>
                <a:cs typeface="Times New Roman" panose="02020603050405020304" pitchFamily="18" charset="0"/>
              </a:rPr>
              <a:t> Consortium Platform for R&amp;I on FNSSA</a:t>
            </a:r>
            <a:endParaRPr kumimoji="0" lang="en-US" altLang="fr-FR" sz="1100" i="0" u="none" strike="noStrike" kern="1200" cap="none" spc="0" normalizeH="0" baseline="0" noProof="0" dirty="0">
              <a:ln>
                <a:noFill/>
              </a:ln>
              <a:solidFill>
                <a:srgbClr val="003685"/>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97237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CC748-C1A6-49E4-AD93-A912A86918C2}"/>
              </a:ext>
            </a:extLst>
          </p:cNvPr>
          <p:cNvSpPr>
            <a:spLocks noGrp="1"/>
          </p:cNvSpPr>
          <p:nvPr>
            <p:ph type="title"/>
          </p:nvPr>
        </p:nvSpPr>
        <p:spPr>
          <a:xfrm>
            <a:off x="1745673" y="1444789"/>
            <a:ext cx="9608127" cy="706129"/>
          </a:xfrm>
        </p:spPr>
        <p:txBody>
          <a:bodyPr>
            <a:noAutofit/>
          </a:bodyPr>
          <a:lstStyle/>
          <a:p>
            <a:pPr algn="ctr"/>
            <a:r>
              <a:rPr lang="en-US" sz="2800" b="1" dirty="0">
                <a:latin typeface="Book Antiqua" panose="02040602050305030304" pitchFamily="18" charset="0"/>
              </a:rPr>
              <a:t>5. Approach of LEAP4FNSSA to build the IRC</a:t>
            </a:r>
            <a:endParaRPr lang="en-US" sz="3600" b="1" dirty="0">
              <a:latin typeface="Book Antiqua" panose="02040602050305030304" pitchFamily="18" charset="0"/>
            </a:endParaRPr>
          </a:p>
        </p:txBody>
      </p:sp>
      <p:sp>
        <p:nvSpPr>
          <p:cNvPr id="3" name="Content Placeholder 2">
            <a:extLst>
              <a:ext uri="{FF2B5EF4-FFF2-40B4-BE49-F238E27FC236}">
                <a16:creationId xmlns:a16="http://schemas.microsoft.com/office/drawing/2014/main" id="{89C66DBD-E33C-4A27-BB3C-A571F814DCA4}"/>
              </a:ext>
            </a:extLst>
          </p:cNvPr>
          <p:cNvSpPr>
            <a:spLocks noGrp="1"/>
          </p:cNvSpPr>
          <p:nvPr>
            <p:ph idx="1"/>
          </p:nvPr>
        </p:nvSpPr>
        <p:spPr>
          <a:xfrm>
            <a:off x="1004454" y="2323803"/>
            <a:ext cx="10269682" cy="4014652"/>
          </a:xfrm>
        </p:spPr>
        <p:txBody>
          <a:bodyPr>
            <a:normAutofit fontScale="92500" lnSpcReduction="20000"/>
          </a:bodyPr>
          <a:lstStyle/>
          <a:p>
            <a:pPr marL="342900" marR="0" lvl="0" indent="-342900" algn="just">
              <a:lnSpc>
                <a:spcPct val="107000"/>
              </a:lnSpc>
              <a:spcBef>
                <a:spcPts val="600"/>
              </a:spcBef>
              <a:spcAft>
                <a:spcPts val="600"/>
              </a:spcAft>
              <a:buFont typeface="Symbol" panose="05050102010706020507" pitchFamily="18" charset="2"/>
              <a:buChar char=""/>
            </a:pPr>
            <a:r>
              <a:rPr lang="en-GB" sz="2000" b="1" dirty="0">
                <a:effectLst/>
                <a:latin typeface="Book Antiqua" panose="02040602050305030304" pitchFamily="18" charset="0"/>
                <a:ea typeface="Calibri" panose="020F0502020204030204" pitchFamily="34" charset="0"/>
                <a:cs typeface="Calibri" panose="020F0502020204030204" pitchFamily="34" charset="0"/>
              </a:rPr>
              <a:t>Bi-continental Platform in the form of an International Research Consortium (IRC). </a:t>
            </a:r>
            <a:endParaRPr lang="en-US" sz="2000" b="1" dirty="0">
              <a:effectLst/>
              <a:latin typeface="Book Antiqua" panose="02040602050305030304" pitchFamily="18"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600"/>
              </a:spcAft>
              <a:buFont typeface="Symbol" panose="05050102010706020507" pitchFamily="18" charset="2"/>
              <a:buChar char=""/>
            </a:pPr>
            <a:r>
              <a:rPr lang="en-GB" sz="2000" b="1" dirty="0">
                <a:effectLst/>
                <a:latin typeface="Book Antiqua" panose="02040602050305030304" pitchFamily="18" charset="0"/>
                <a:ea typeface="Calibri" panose="020F0502020204030204" pitchFamily="34" charset="0"/>
                <a:cs typeface="Calibri" panose="020F0502020204030204" pitchFamily="34" charset="0"/>
              </a:rPr>
              <a:t>Stakeholders will be engaged from the design stage, instead of waiting for the Platform launch. </a:t>
            </a:r>
            <a:endParaRPr lang="en-US" sz="2000" b="1" dirty="0">
              <a:effectLst/>
              <a:latin typeface="Book Antiqua" panose="02040602050305030304" pitchFamily="18"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600"/>
              </a:spcAft>
              <a:buFont typeface="Symbol" panose="05050102010706020507" pitchFamily="18" charset="2"/>
              <a:buChar char=""/>
            </a:pPr>
            <a:r>
              <a:rPr lang="en-GB" sz="2000" b="1" dirty="0">
                <a:effectLst/>
                <a:latin typeface="Book Antiqua" panose="02040602050305030304" pitchFamily="18" charset="0"/>
                <a:ea typeface="Calibri" panose="020F0502020204030204" pitchFamily="34" charset="0"/>
                <a:cs typeface="Calibri" panose="020F0502020204030204" pitchFamily="34" charset="0"/>
              </a:rPr>
              <a:t>The Programme &amp; Innovation Management Cycle (PIMC) is being piloted during the design phase of the Platform, as a process for dialogue and coordination.</a:t>
            </a:r>
            <a:endParaRPr lang="en-US" sz="2000" b="1" dirty="0">
              <a:effectLst/>
              <a:latin typeface="Book Antiqua" panose="02040602050305030304" pitchFamily="18"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600"/>
              </a:spcAft>
              <a:buFont typeface="Symbol" panose="05050102010706020507" pitchFamily="18" charset="2"/>
              <a:buChar char=""/>
            </a:pPr>
            <a:r>
              <a:rPr lang="en-GB" sz="2000" b="1" dirty="0">
                <a:effectLst/>
                <a:latin typeface="Book Antiqua" panose="02040602050305030304" pitchFamily="18" charset="0"/>
                <a:ea typeface="Calibri" panose="020F0502020204030204" pitchFamily="34" charset="0"/>
                <a:cs typeface="Calibri" panose="020F0502020204030204" pitchFamily="34" charset="0"/>
              </a:rPr>
              <a:t>Specific efforts will be made to ensure that African institutions are equally participating and have built strategies to mobilise domestic resources, in order to avoid asymmetric partnership between Europe and Africa (with FARA playing a key role).</a:t>
            </a:r>
          </a:p>
          <a:p>
            <a:pPr marL="342900" marR="0" lvl="0" indent="-342900" algn="just">
              <a:lnSpc>
                <a:spcPct val="107000"/>
              </a:lnSpc>
              <a:spcBef>
                <a:spcPts val="0"/>
              </a:spcBef>
              <a:spcAft>
                <a:spcPts val="600"/>
              </a:spcAft>
              <a:buFont typeface="Symbol" panose="05050102010706020507" pitchFamily="18" charset="2"/>
              <a:buChar char=""/>
            </a:pPr>
            <a:r>
              <a:rPr lang="en-GB" sz="2000" b="1" dirty="0">
                <a:effectLst/>
                <a:latin typeface="Book Antiqua" panose="02040602050305030304" pitchFamily="18" charset="0"/>
                <a:ea typeface="Calibri" panose="020F0502020204030204" pitchFamily="34" charset="0"/>
                <a:cs typeface="Calibri" panose="020F0502020204030204" pitchFamily="34" charset="0"/>
              </a:rPr>
              <a:t>Be pragmatic, look for what is feasible and achievable in the allocated time; this could mean to launch the Platform initially with a limited group of institutions representing the various stakeholder categories in Europe and in Africa, and then expand from there as the IRC Platform develops its activities (new IRC members will be proactively invited).</a:t>
            </a:r>
            <a:endParaRPr lang="en-US" sz="3200" b="1" dirty="0">
              <a:latin typeface="Book Antiqua" panose="02040602050305030304" pitchFamily="18" charset="0"/>
            </a:endParaRPr>
          </a:p>
        </p:txBody>
      </p:sp>
      <p:sp>
        <p:nvSpPr>
          <p:cNvPr id="4" name="Rectangle 3">
            <a:extLst>
              <a:ext uri="{FF2B5EF4-FFF2-40B4-BE49-F238E27FC236}">
                <a16:creationId xmlns:a16="http://schemas.microsoft.com/office/drawing/2014/main" id="{20D3D8F4-5F0D-4892-9703-67408E7ADB6C}"/>
              </a:ext>
            </a:extLst>
          </p:cNvPr>
          <p:cNvSpPr>
            <a:spLocks noChangeArrowheads="1"/>
          </p:cNvSpPr>
          <p:nvPr/>
        </p:nvSpPr>
        <p:spPr bwMode="auto">
          <a:xfrm>
            <a:off x="54539" y="6458772"/>
            <a:ext cx="5868144" cy="26161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tabLst>
                <a:tab pos="450850" algn="l"/>
              </a:tabLst>
              <a:defRPr>
                <a:solidFill>
                  <a:schemeClr val="tx1"/>
                </a:solidFill>
                <a:latin typeface="Arial" panose="020B0604020202020204" pitchFamily="34" charset="0"/>
              </a:defRPr>
            </a:lvl1pPr>
            <a:lvl2pPr eaLnBrk="0" fontAlgn="base" hangingPunct="0">
              <a:spcBef>
                <a:spcPct val="0"/>
              </a:spcBef>
              <a:spcAft>
                <a:spcPct val="0"/>
              </a:spcAft>
              <a:tabLst>
                <a:tab pos="450850" algn="l"/>
              </a:tabLst>
              <a:defRPr>
                <a:solidFill>
                  <a:schemeClr val="tx1"/>
                </a:solidFill>
                <a:latin typeface="Arial" panose="020B0604020202020204" pitchFamily="34" charset="0"/>
              </a:defRPr>
            </a:lvl2pPr>
            <a:lvl3pPr eaLnBrk="0" fontAlgn="base" hangingPunct="0">
              <a:spcBef>
                <a:spcPct val="0"/>
              </a:spcBef>
              <a:spcAft>
                <a:spcPct val="0"/>
              </a:spcAft>
              <a:tabLst>
                <a:tab pos="450850" algn="l"/>
              </a:tabLst>
              <a:defRPr>
                <a:solidFill>
                  <a:schemeClr val="tx1"/>
                </a:solidFill>
                <a:latin typeface="Arial" panose="020B0604020202020204" pitchFamily="34" charset="0"/>
              </a:defRPr>
            </a:lvl3pPr>
            <a:lvl4pPr eaLnBrk="0" fontAlgn="base" hangingPunct="0">
              <a:spcBef>
                <a:spcPct val="0"/>
              </a:spcBef>
              <a:spcAft>
                <a:spcPct val="0"/>
              </a:spcAft>
              <a:tabLst>
                <a:tab pos="450850" algn="l"/>
              </a:tabLst>
              <a:defRPr>
                <a:solidFill>
                  <a:schemeClr val="tx1"/>
                </a:solidFill>
                <a:latin typeface="Arial" panose="020B0604020202020204" pitchFamily="34" charset="0"/>
              </a:defRPr>
            </a:lvl4pPr>
            <a:lvl5pPr eaLnBrk="0" fontAlgn="base" hangingPunct="0">
              <a:spcBef>
                <a:spcPct val="0"/>
              </a:spcBef>
              <a:spcAft>
                <a:spcPct val="0"/>
              </a:spcAft>
              <a:tabLst>
                <a:tab pos="450850" algn="l"/>
              </a:tabLst>
              <a:defRPr>
                <a:solidFill>
                  <a:schemeClr val="tx1"/>
                </a:solidFill>
                <a:latin typeface="Arial" panose="020B0604020202020204" pitchFamily="34" charset="0"/>
              </a:defRPr>
            </a:lvl5pPr>
            <a:lvl6pPr eaLnBrk="0" fontAlgn="base" hangingPunct="0">
              <a:spcBef>
                <a:spcPct val="0"/>
              </a:spcBef>
              <a:spcAft>
                <a:spcPct val="0"/>
              </a:spcAft>
              <a:tabLst>
                <a:tab pos="450850" algn="l"/>
              </a:tabLst>
              <a:defRPr>
                <a:solidFill>
                  <a:schemeClr val="tx1"/>
                </a:solidFill>
                <a:latin typeface="Arial" panose="020B0604020202020204" pitchFamily="34" charset="0"/>
              </a:defRPr>
            </a:lvl6pPr>
            <a:lvl7pPr eaLnBrk="0" fontAlgn="base" hangingPunct="0">
              <a:spcBef>
                <a:spcPct val="0"/>
              </a:spcBef>
              <a:spcAft>
                <a:spcPct val="0"/>
              </a:spcAft>
              <a:tabLst>
                <a:tab pos="450850" algn="l"/>
              </a:tabLst>
              <a:defRPr>
                <a:solidFill>
                  <a:schemeClr val="tx1"/>
                </a:solidFill>
                <a:latin typeface="Arial" panose="020B0604020202020204" pitchFamily="34" charset="0"/>
              </a:defRPr>
            </a:lvl7pPr>
            <a:lvl8pPr eaLnBrk="0" fontAlgn="base" hangingPunct="0">
              <a:spcBef>
                <a:spcPct val="0"/>
              </a:spcBef>
              <a:spcAft>
                <a:spcPct val="0"/>
              </a:spcAft>
              <a:tabLst>
                <a:tab pos="450850" algn="l"/>
              </a:tabLst>
              <a:defRPr>
                <a:solidFill>
                  <a:schemeClr val="tx1"/>
                </a:solidFill>
                <a:latin typeface="Arial" panose="020B0604020202020204" pitchFamily="34" charset="0"/>
              </a:defRPr>
            </a:lvl8pPr>
            <a:lvl9pPr eaLnBrk="0" fontAlgn="base" hangingPunct="0">
              <a:spcBef>
                <a:spcPct val="0"/>
              </a:spcBef>
              <a:spcAft>
                <a:spcPct val="0"/>
              </a:spcAft>
              <a:tabLst>
                <a:tab pos="450850" algn="l"/>
              </a:tabLst>
              <a:defRPr>
                <a:solidFill>
                  <a:schemeClr val="tx1"/>
                </a:solidFill>
                <a:latin typeface="Arial" panose="020B0604020202020204" pitchFamily="34" charset="0"/>
              </a:defRPr>
            </a:lvl9pPr>
          </a:lstStyle>
          <a:p>
            <a:pPr marL="92075" lvl="0" indent="0">
              <a:defRPr/>
            </a:pPr>
            <a:r>
              <a:rPr lang="fr-FR" sz="1100" dirty="0">
                <a:solidFill>
                  <a:srgbClr val="003685"/>
                </a:solidFill>
                <a:latin typeface="Book Antiqua" panose="02040602050305030304" pitchFamily="18" charset="0"/>
                <a:cs typeface="Times New Roman" panose="02020603050405020304" pitchFamily="18" charset="0"/>
              </a:rPr>
              <a:t>AU-EU International </a:t>
            </a:r>
            <a:r>
              <a:rPr lang="en-GB" sz="1100" dirty="0">
                <a:solidFill>
                  <a:srgbClr val="003685"/>
                </a:solidFill>
                <a:latin typeface="Book Antiqua" panose="02040602050305030304" pitchFamily="18" charset="0"/>
                <a:cs typeface="Times New Roman" panose="02020603050405020304" pitchFamily="18" charset="0"/>
              </a:rPr>
              <a:t>Research</a:t>
            </a:r>
            <a:r>
              <a:rPr lang="fr-FR" sz="1100" dirty="0">
                <a:solidFill>
                  <a:srgbClr val="003685"/>
                </a:solidFill>
                <a:latin typeface="Book Antiqua" panose="02040602050305030304" pitchFamily="18" charset="0"/>
                <a:cs typeface="Times New Roman" panose="02020603050405020304" pitchFamily="18" charset="0"/>
              </a:rPr>
              <a:t> Consortium Platform for R&amp;I on FNSSA</a:t>
            </a:r>
            <a:endParaRPr kumimoji="0" lang="en-US" altLang="fr-FR" sz="1100" i="0" u="none" strike="noStrike" kern="1200" cap="none" spc="0" normalizeH="0" baseline="0" noProof="0" dirty="0">
              <a:ln>
                <a:noFill/>
              </a:ln>
              <a:solidFill>
                <a:srgbClr val="003685"/>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17028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CC748-C1A6-49E4-AD93-A912A86918C2}"/>
              </a:ext>
            </a:extLst>
          </p:cNvPr>
          <p:cNvSpPr>
            <a:spLocks noGrp="1"/>
          </p:cNvSpPr>
          <p:nvPr>
            <p:ph type="title"/>
          </p:nvPr>
        </p:nvSpPr>
        <p:spPr>
          <a:xfrm>
            <a:off x="1745673" y="1444789"/>
            <a:ext cx="9608127" cy="706129"/>
          </a:xfrm>
        </p:spPr>
        <p:txBody>
          <a:bodyPr>
            <a:noAutofit/>
          </a:bodyPr>
          <a:lstStyle/>
          <a:p>
            <a:pPr algn="ctr"/>
            <a:r>
              <a:rPr lang="en-US" sz="2800" b="1" dirty="0">
                <a:latin typeface="Book Antiqua" panose="02040602050305030304" pitchFamily="18" charset="0"/>
              </a:rPr>
              <a:t>6. Sustainability of the IRC</a:t>
            </a:r>
            <a:endParaRPr lang="en-US" sz="3600" b="1" dirty="0">
              <a:latin typeface="Book Antiqua" panose="02040602050305030304" pitchFamily="18" charset="0"/>
            </a:endParaRPr>
          </a:p>
        </p:txBody>
      </p:sp>
      <p:sp>
        <p:nvSpPr>
          <p:cNvPr id="3" name="Content Placeholder 2">
            <a:extLst>
              <a:ext uri="{FF2B5EF4-FFF2-40B4-BE49-F238E27FC236}">
                <a16:creationId xmlns:a16="http://schemas.microsoft.com/office/drawing/2014/main" id="{89C66DBD-E33C-4A27-BB3C-A571F814DCA4}"/>
              </a:ext>
            </a:extLst>
          </p:cNvPr>
          <p:cNvSpPr>
            <a:spLocks noGrp="1"/>
          </p:cNvSpPr>
          <p:nvPr>
            <p:ph idx="1"/>
          </p:nvPr>
        </p:nvSpPr>
        <p:spPr>
          <a:xfrm>
            <a:off x="1004454" y="2323803"/>
            <a:ext cx="10269682" cy="4014652"/>
          </a:xfrm>
        </p:spPr>
        <p:txBody>
          <a:bodyPr>
            <a:normAutofit/>
          </a:bodyPr>
          <a:lstStyle/>
          <a:p>
            <a:pPr marL="342900" marR="0" lvl="0" indent="-342900" algn="just">
              <a:lnSpc>
                <a:spcPct val="107000"/>
              </a:lnSpc>
              <a:spcBef>
                <a:spcPts val="600"/>
              </a:spcBef>
              <a:spcAft>
                <a:spcPts val="600"/>
              </a:spcAft>
              <a:buFont typeface="Symbol" panose="05050102010706020507" pitchFamily="18" charset="2"/>
              <a:buChar char=""/>
            </a:pPr>
            <a:r>
              <a:rPr lang="en-US" sz="2400" b="1" dirty="0">
                <a:latin typeface="Book Antiqua" panose="02040602050305030304" pitchFamily="18" charset="0"/>
              </a:rPr>
              <a:t>Commitment of the founders of the IRC to work together as a consortium to support the EU-AU Roadmap on FNSSA</a:t>
            </a:r>
          </a:p>
          <a:p>
            <a:pPr marL="342900" marR="0" lvl="0" indent="-342900" algn="just">
              <a:lnSpc>
                <a:spcPct val="107000"/>
              </a:lnSpc>
              <a:spcBef>
                <a:spcPts val="600"/>
              </a:spcBef>
              <a:spcAft>
                <a:spcPts val="600"/>
              </a:spcAft>
              <a:buFont typeface="Symbol" panose="05050102010706020507" pitchFamily="18" charset="2"/>
              <a:buChar char=""/>
            </a:pPr>
            <a:r>
              <a:rPr lang="en-US" sz="2400" b="1" dirty="0">
                <a:latin typeface="Book Antiqua" panose="02040602050305030304" pitchFamily="18" charset="0"/>
              </a:rPr>
              <a:t>Founder institutions commit resources to support the IRC </a:t>
            </a:r>
          </a:p>
          <a:p>
            <a:pPr marL="342900" marR="0" lvl="0" indent="-342900" algn="just">
              <a:lnSpc>
                <a:spcPct val="107000"/>
              </a:lnSpc>
              <a:spcBef>
                <a:spcPts val="600"/>
              </a:spcBef>
              <a:spcAft>
                <a:spcPts val="600"/>
              </a:spcAft>
              <a:buFont typeface="Symbol" panose="05050102010706020507" pitchFamily="18" charset="2"/>
              <a:buChar char=""/>
            </a:pPr>
            <a:r>
              <a:rPr lang="en-US" sz="2400" b="1" dirty="0">
                <a:latin typeface="Book Antiqua" panose="02040602050305030304" pitchFamily="18" charset="0"/>
              </a:rPr>
              <a:t>The EU-AU FNSSA Roadmap remains one of the priorities of collaboration between EU-AU beyond the current timeframe (2026) and beyond</a:t>
            </a:r>
          </a:p>
          <a:p>
            <a:pPr marL="342900" marR="0" lvl="0" indent="-342900" algn="just">
              <a:lnSpc>
                <a:spcPct val="107000"/>
              </a:lnSpc>
              <a:spcBef>
                <a:spcPts val="600"/>
              </a:spcBef>
              <a:spcAft>
                <a:spcPts val="600"/>
              </a:spcAft>
              <a:buFont typeface="Symbol" panose="05050102010706020507" pitchFamily="18" charset="2"/>
              <a:buChar char=""/>
            </a:pPr>
            <a:r>
              <a:rPr lang="en-US" sz="2400" b="1" dirty="0">
                <a:latin typeface="Book Antiqua" panose="02040602050305030304" pitchFamily="18" charset="0"/>
              </a:rPr>
              <a:t>The buy-in of funders of the EU-AU collaboration between EU-AU   </a:t>
            </a:r>
          </a:p>
          <a:p>
            <a:pPr marL="342900" marR="0" lvl="0" indent="-342900" algn="just">
              <a:lnSpc>
                <a:spcPct val="107000"/>
              </a:lnSpc>
              <a:spcBef>
                <a:spcPts val="600"/>
              </a:spcBef>
              <a:spcAft>
                <a:spcPts val="600"/>
              </a:spcAft>
              <a:buFont typeface="Symbol" panose="05050102010706020507" pitchFamily="18" charset="2"/>
              <a:buChar char=""/>
            </a:pPr>
            <a:r>
              <a:rPr lang="en-US" sz="2400" b="1" dirty="0">
                <a:latin typeface="Book Antiqua" panose="02040602050305030304" pitchFamily="18" charset="0"/>
              </a:rPr>
              <a:t>The IRC demonstrates the value added in supporting the HLPD </a:t>
            </a:r>
          </a:p>
        </p:txBody>
      </p:sp>
      <p:sp>
        <p:nvSpPr>
          <p:cNvPr id="4" name="Rectangle 3">
            <a:extLst>
              <a:ext uri="{FF2B5EF4-FFF2-40B4-BE49-F238E27FC236}">
                <a16:creationId xmlns:a16="http://schemas.microsoft.com/office/drawing/2014/main" id="{C2FFEE69-4E06-4541-89ED-9FD6B26D9EBF}"/>
              </a:ext>
            </a:extLst>
          </p:cNvPr>
          <p:cNvSpPr>
            <a:spLocks noChangeArrowheads="1"/>
          </p:cNvSpPr>
          <p:nvPr/>
        </p:nvSpPr>
        <p:spPr bwMode="auto">
          <a:xfrm>
            <a:off x="54539" y="6458772"/>
            <a:ext cx="5868144" cy="26161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tabLst>
                <a:tab pos="450850" algn="l"/>
              </a:tabLst>
              <a:defRPr>
                <a:solidFill>
                  <a:schemeClr val="tx1"/>
                </a:solidFill>
                <a:latin typeface="Arial" panose="020B0604020202020204" pitchFamily="34" charset="0"/>
              </a:defRPr>
            </a:lvl1pPr>
            <a:lvl2pPr eaLnBrk="0" fontAlgn="base" hangingPunct="0">
              <a:spcBef>
                <a:spcPct val="0"/>
              </a:spcBef>
              <a:spcAft>
                <a:spcPct val="0"/>
              </a:spcAft>
              <a:tabLst>
                <a:tab pos="450850" algn="l"/>
              </a:tabLst>
              <a:defRPr>
                <a:solidFill>
                  <a:schemeClr val="tx1"/>
                </a:solidFill>
                <a:latin typeface="Arial" panose="020B0604020202020204" pitchFamily="34" charset="0"/>
              </a:defRPr>
            </a:lvl2pPr>
            <a:lvl3pPr eaLnBrk="0" fontAlgn="base" hangingPunct="0">
              <a:spcBef>
                <a:spcPct val="0"/>
              </a:spcBef>
              <a:spcAft>
                <a:spcPct val="0"/>
              </a:spcAft>
              <a:tabLst>
                <a:tab pos="450850" algn="l"/>
              </a:tabLst>
              <a:defRPr>
                <a:solidFill>
                  <a:schemeClr val="tx1"/>
                </a:solidFill>
                <a:latin typeface="Arial" panose="020B0604020202020204" pitchFamily="34" charset="0"/>
              </a:defRPr>
            </a:lvl3pPr>
            <a:lvl4pPr eaLnBrk="0" fontAlgn="base" hangingPunct="0">
              <a:spcBef>
                <a:spcPct val="0"/>
              </a:spcBef>
              <a:spcAft>
                <a:spcPct val="0"/>
              </a:spcAft>
              <a:tabLst>
                <a:tab pos="450850" algn="l"/>
              </a:tabLst>
              <a:defRPr>
                <a:solidFill>
                  <a:schemeClr val="tx1"/>
                </a:solidFill>
                <a:latin typeface="Arial" panose="020B0604020202020204" pitchFamily="34" charset="0"/>
              </a:defRPr>
            </a:lvl4pPr>
            <a:lvl5pPr eaLnBrk="0" fontAlgn="base" hangingPunct="0">
              <a:spcBef>
                <a:spcPct val="0"/>
              </a:spcBef>
              <a:spcAft>
                <a:spcPct val="0"/>
              </a:spcAft>
              <a:tabLst>
                <a:tab pos="450850" algn="l"/>
              </a:tabLst>
              <a:defRPr>
                <a:solidFill>
                  <a:schemeClr val="tx1"/>
                </a:solidFill>
                <a:latin typeface="Arial" panose="020B0604020202020204" pitchFamily="34" charset="0"/>
              </a:defRPr>
            </a:lvl5pPr>
            <a:lvl6pPr eaLnBrk="0" fontAlgn="base" hangingPunct="0">
              <a:spcBef>
                <a:spcPct val="0"/>
              </a:spcBef>
              <a:spcAft>
                <a:spcPct val="0"/>
              </a:spcAft>
              <a:tabLst>
                <a:tab pos="450850" algn="l"/>
              </a:tabLst>
              <a:defRPr>
                <a:solidFill>
                  <a:schemeClr val="tx1"/>
                </a:solidFill>
                <a:latin typeface="Arial" panose="020B0604020202020204" pitchFamily="34" charset="0"/>
              </a:defRPr>
            </a:lvl6pPr>
            <a:lvl7pPr eaLnBrk="0" fontAlgn="base" hangingPunct="0">
              <a:spcBef>
                <a:spcPct val="0"/>
              </a:spcBef>
              <a:spcAft>
                <a:spcPct val="0"/>
              </a:spcAft>
              <a:tabLst>
                <a:tab pos="450850" algn="l"/>
              </a:tabLst>
              <a:defRPr>
                <a:solidFill>
                  <a:schemeClr val="tx1"/>
                </a:solidFill>
                <a:latin typeface="Arial" panose="020B0604020202020204" pitchFamily="34" charset="0"/>
              </a:defRPr>
            </a:lvl7pPr>
            <a:lvl8pPr eaLnBrk="0" fontAlgn="base" hangingPunct="0">
              <a:spcBef>
                <a:spcPct val="0"/>
              </a:spcBef>
              <a:spcAft>
                <a:spcPct val="0"/>
              </a:spcAft>
              <a:tabLst>
                <a:tab pos="450850" algn="l"/>
              </a:tabLst>
              <a:defRPr>
                <a:solidFill>
                  <a:schemeClr val="tx1"/>
                </a:solidFill>
                <a:latin typeface="Arial" panose="020B0604020202020204" pitchFamily="34" charset="0"/>
              </a:defRPr>
            </a:lvl8pPr>
            <a:lvl9pPr eaLnBrk="0" fontAlgn="base" hangingPunct="0">
              <a:spcBef>
                <a:spcPct val="0"/>
              </a:spcBef>
              <a:spcAft>
                <a:spcPct val="0"/>
              </a:spcAft>
              <a:tabLst>
                <a:tab pos="450850" algn="l"/>
              </a:tabLst>
              <a:defRPr>
                <a:solidFill>
                  <a:schemeClr val="tx1"/>
                </a:solidFill>
                <a:latin typeface="Arial" panose="020B0604020202020204" pitchFamily="34" charset="0"/>
              </a:defRPr>
            </a:lvl9pPr>
          </a:lstStyle>
          <a:p>
            <a:pPr marL="92075" lvl="0" indent="0">
              <a:defRPr/>
            </a:pPr>
            <a:r>
              <a:rPr lang="fr-FR" sz="1100" dirty="0">
                <a:solidFill>
                  <a:srgbClr val="003685"/>
                </a:solidFill>
                <a:latin typeface="Book Antiqua" panose="02040602050305030304" pitchFamily="18" charset="0"/>
                <a:cs typeface="Times New Roman" panose="02020603050405020304" pitchFamily="18" charset="0"/>
              </a:rPr>
              <a:t>AU-EU International </a:t>
            </a:r>
            <a:r>
              <a:rPr lang="en-GB" sz="1100" dirty="0">
                <a:solidFill>
                  <a:srgbClr val="003685"/>
                </a:solidFill>
                <a:latin typeface="Book Antiqua" panose="02040602050305030304" pitchFamily="18" charset="0"/>
                <a:cs typeface="Times New Roman" panose="02020603050405020304" pitchFamily="18" charset="0"/>
              </a:rPr>
              <a:t>Research</a:t>
            </a:r>
            <a:r>
              <a:rPr lang="fr-FR" sz="1100" dirty="0">
                <a:solidFill>
                  <a:srgbClr val="003685"/>
                </a:solidFill>
                <a:latin typeface="Book Antiqua" panose="02040602050305030304" pitchFamily="18" charset="0"/>
                <a:cs typeface="Times New Roman" panose="02020603050405020304" pitchFamily="18" charset="0"/>
              </a:rPr>
              <a:t> Consortium Platform for R&amp;I on FNSSA</a:t>
            </a:r>
            <a:endParaRPr kumimoji="0" lang="en-US" altLang="fr-FR" sz="1100" i="0" u="none" strike="noStrike" kern="1200" cap="none" spc="0" normalizeH="0" baseline="0" noProof="0" dirty="0">
              <a:ln>
                <a:noFill/>
              </a:ln>
              <a:solidFill>
                <a:srgbClr val="003685"/>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2646756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114F5CA154B2478B0BFFBAF3C145C7" ma:contentTypeVersion="4" ma:contentTypeDescription="Create a new document." ma:contentTypeScope="" ma:versionID="1b643db7f8916d4f6ac29515bac1480f">
  <xsd:schema xmlns:xsd="http://www.w3.org/2001/XMLSchema" xmlns:xs="http://www.w3.org/2001/XMLSchema" xmlns:p="http://schemas.microsoft.com/office/2006/metadata/properties" xmlns:ns3="0bd90b0b-a942-44d0-aa10-6ba85065c97c" targetNamespace="http://schemas.microsoft.com/office/2006/metadata/properties" ma:root="true" ma:fieldsID="f09c4c04cc62ddb87d4b90cc3badf3be" ns3:_="">
    <xsd:import namespace="0bd90b0b-a942-44d0-aa10-6ba85065c97c"/>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90b0b-a942-44d0-aa10-6ba85065c9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DA087C-DE49-421A-8DCC-4BC0ABC48DC7}">
  <ds:schemaRefs>
    <ds:schemaRef ds:uri="http://schemas.microsoft.com/sharepoint/v3/contenttype/forms"/>
  </ds:schemaRefs>
</ds:datastoreItem>
</file>

<file path=customXml/itemProps2.xml><?xml version="1.0" encoding="utf-8"?>
<ds:datastoreItem xmlns:ds="http://schemas.openxmlformats.org/officeDocument/2006/customXml" ds:itemID="{574323D6-3CAC-4308-A42D-070CE842DBC3}">
  <ds:schemaRefs>
    <ds:schemaRef ds:uri="http://schemas.openxmlformats.org/package/2006/metadata/core-properties"/>
    <ds:schemaRef ds:uri="http://schemas.microsoft.com/office/2006/documentManagement/types"/>
    <ds:schemaRef ds:uri="http://purl.org/dc/terms/"/>
    <ds:schemaRef ds:uri="http://purl.org/dc/dcmitype/"/>
    <ds:schemaRef ds:uri="http://purl.org/dc/elements/1.1/"/>
    <ds:schemaRef ds:uri="http://www.w3.org/XML/1998/namespace"/>
    <ds:schemaRef ds:uri="0bd90b0b-a942-44d0-aa10-6ba85065c97c"/>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381DDBD3-DE51-46B5-88C7-68A57BE2DC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d90b0b-a942-44d0-aa10-6ba85065c9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999</TotalTime>
  <Words>1250</Words>
  <Application>Microsoft Office PowerPoint</Application>
  <PresentationFormat>Widescreen</PresentationFormat>
  <Paragraphs>93</Paragraphs>
  <Slides>12</Slides>
  <Notes>5</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12</vt:i4>
      </vt:variant>
    </vt:vector>
  </HeadingPairs>
  <TitlesOfParts>
    <vt:vector size="18" baseType="lpstr">
      <vt:lpstr>Arial</vt:lpstr>
      <vt:lpstr>Book Antiqua</vt:lpstr>
      <vt:lpstr>Calibri</vt:lpstr>
      <vt:lpstr>Calibri Light</vt:lpstr>
      <vt:lpstr>Symbol</vt:lpstr>
      <vt:lpstr>Tema di Office</vt:lpstr>
      <vt:lpstr>  The IRC approach: services provided, network building and future sustainability of the on-building AU-EU International Research Consortium Platform for R&amp;I on FNSSA</vt:lpstr>
      <vt:lpstr>Outline </vt:lpstr>
      <vt:lpstr> 1. Why an International Research Consortium (IRC) in AU-EU R&amp;I Partnership in FNSSA? </vt:lpstr>
      <vt:lpstr> 2. What an IRC is? (1/2) </vt:lpstr>
      <vt:lpstr> 2. What an IRC is? (2/2) </vt:lpstr>
      <vt:lpstr>3. Criteria of the IRC on FNSSA between AU-EU </vt:lpstr>
      <vt:lpstr>4. Expected services/benefits to be provided by the IRC</vt:lpstr>
      <vt:lpstr>5. Approach of LEAP4FNSSA to build the IRC</vt:lpstr>
      <vt:lpstr>6. Sustainability of the IRC</vt:lpstr>
      <vt:lpstr>Presentazione standard di PowerPoint</vt:lpstr>
      <vt:lpstr>Synthesis of the presentation</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Carlo Sansiviero</dc:creator>
  <cp:lastModifiedBy>gaetano ladisa</cp:lastModifiedBy>
  <cp:revision>44</cp:revision>
  <dcterms:created xsi:type="dcterms:W3CDTF">2021-04-23T08:14:08Z</dcterms:created>
  <dcterms:modified xsi:type="dcterms:W3CDTF">2021-06-25T07:58:53Z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0x010100D6114F5CA154B2478B0BFFBAF3C145C7</vt:lpwstr>
  </property>
</Properties>
</file>