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746" r:id="rId2"/>
    <p:sldId id="753" r:id="rId3"/>
    <p:sldId id="742" r:id="rId4"/>
    <p:sldId id="507" r:id="rId5"/>
    <p:sldId id="626" r:id="rId6"/>
    <p:sldId id="791" r:id="rId7"/>
    <p:sldId id="793" r:id="rId8"/>
    <p:sldId id="803" r:id="rId9"/>
    <p:sldId id="794" r:id="rId10"/>
    <p:sldId id="617" r:id="rId11"/>
    <p:sldId id="745" r:id="rId12"/>
    <p:sldId id="799" r:id="rId13"/>
    <p:sldId id="736" r:id="rId14"/>
    <p:sldId id="622" r:id="rId15"/>
    <p:sldId id="623" r:id="rId16"/>
    <p:sldId id="735" r:id="rId17"/>
    <p:sldId id="624" r:id="rId18"/>
    <p:sldId id="730" r:id="rId19"/>
    <p:sldId id="802" r:id="rId20"/>
    <p:sldId id="804" r:id="rId21"/>
    <p:sldId id="754" r:id="rId22"/>
    <p:sldId id="800" r:id="rId23"/>
    <p:sldId id="797" r:id="rId24"/>
    <p:sldId id="510" r:id="rId25"/>
    <p:sldId id="511" r:id="rId26"/>
    <p:sldId id="512" r:id="rId27"/>
    <p:sldId id="513" r:id="rId28"/>
    <p:sldId id="514" r:id="rId29"/>
  </p:sldIdLst>
  <p:sldSz cx="12192000" cy="6858000"/>
  <p:notesSz cx="7102475" cy="10233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3399"/>
    <a:srgbClr val="264796"/>
    <a:srgbClr val="006699"/>
    <a:srgbClr val="FF7D7D"/>
    <a:srgbClr val="376092"/>
    <a:srgbClr val="008000"/>
    <a:srgbClr val="E36C0A"/>
    <a:srgbClr val="6600CC"/>
    <a:srgbClr val="FFC2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650" autoAdjust="0"/>
    <p:restoredTop sz="96727" autoAdjust="0"/>
  </p:normalViewPr>
  <p:slideViewPr>
    <p:cSldViewPr snapToGrid="0" showGuides="1">
      <p:cViewPr varScale="1">
        <p:scale>
          <a:sx n="111" d="100"/>
          <a:sy n="111" d="100"/>
        </p:scale>
        <p:origin x="110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36" y="-84"/>
      </p:cViewPr>
      <p:guideLst>
        <p:guide orient="horz" pos="3222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Diagramm%20in%20Microsoft%20PowerPoint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Diagramm%20in%20Microsoft%20PowerPoint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34623837505763"/>
          <c:y val="0.20413647732834489"/>
          <c:w val="0.75366920692073047"/>
          <c:h val="0.79586352267165505"/>
        </c:manualLayout>
      </c:layout>
      <c:pie3DChart>
        <c:varyColors val="1"/>
        <c:ser>
          <c:idx val="0"/>
          <c:order val="0"/>
          <c:tx>
            <c:strRef>
              <c:f>'[Diagramm in Microsoft PowerPoint]Tabelle1'!$B$1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rgbClr val="008000"/>
              </a:solidFill>
            </c:spPr>
            <c:extLst>
              <c:ext xmlns:c16="http://schemas.microsoft.com/office/drawing/2014/chart" uri="{C3380CC4-5D6E-409C-BE32-E72D297353CC}">
                <c16:uniqueId val="{00000001-2C00-40BE-A216-6996E51FCC8C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2C00-40BE-A216-6996E51FCC8C}"/>
              </c:ext>
            </c:extLst>
          </c:dPt>
          <c:dPt>
            <c:idx val="2"/>
            <c:bubble3D val="0"/>
            <c:spPr>
              <a:solidFill>
                <a:srgbClr val="800000"/>
              </a:solidFill>
            </c:spPr>
            <c:extLst>
              <c:ext xmlns:c16="http://schemas.microsoft.com/office/drawing/2014/chart" uri="{C3380CC4-5D6E-409C-BE32-E72D297353CC}">
                <c16:uniqueId val="{00000005-2C00-40BE-A216-6996E51FCC8C}"/>
              </c:ext>
            </c:extLst>
          </c:dPt>
          <c:dPt>
            <c:idx val="3"/>
            <c:bubble3D val="0"/>
            <c:spPr>
              <a:solidFill>
                <a:srgbClr val="006699"/>
              </a:solidFill>
            </c:spPr>
            <c:extLst>
              <c:ext xmlns:c16="http://schemas.microsoft.com/office/drawing/2014/chart" uri="{C3380CC4-5D6E-409C-BE32-E72D297353CC}">
                <c16:uniqueId val="{00000007-2C00-40BE-A216-6996E51FCC8C}"/>
              </c:ext>
            </c:extLst>
          </c:dPt>
          <c:cat>
            <c:strRef>
              <c:f>'[Diagramm in Microsoft PowerPoint]Tabelle1'!$A$2:$A$5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'[Diagramm in Microsoft PowerPoint]Tabelle1'!$B$2:$B$5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C00-40BE-A216-6996E51FCC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34623837505763"/>
          <c:y val="0.20413647732834489"/>
          <c:w val="0.75366920692073047"/>
          <c:h val="0.79586352267165505"/>
        </c:manualLayout>
      </c:layout>
      <c:pie3DChart>
        <c:varyColors val="1"/>
        <c:ser>
          <c:idx val="0"/>
          <c:order val="0"/>
          <c:tx>
            <c:strRef>
              <c:f>'[Diagramm in Microsoft PowerPoint]Tabelle1'!$B$1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rgbClr val="008000"/>
              </a:solidFill>
            </c:spPr>
            <c:extLst>
              <c:ext xmlns:c16="http://schemas.microsoft.com/office/drawing/2014/chart" uri="{C3380CC4-5D6E-409C-BE32-E72D297353CC}">
                <c16:uniqueId val="{00000001-2C00-40BE-A216-6996E51FCC8C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2C00-40BE-A216-6996E51FCC8C}"/>
              </c:ext>
            </c:extLst>
          </c:dPt>
          <c:dPt>
            <c:idx val="2"/>
            <c:bubble3D val="0"/>
            <c:spPr>
              <a:solidFill>
                <a:srgbClr val="800000"/>
              </a:solidFill>
            </c:spPr>
            <c:extLst>
              <c:ext xmlns:c16="http://schemas.microsoft.com/office/drawing/2014/chart" uri="{C3380CC4-5D6E-409C-BE32-E72D297353CC}">
                <c16:uniqueId val="{00000005-2C00-40BE-A216-6996E51FCC8C}"/>
              </c:ext>
            </c:extLst>
          </c:dPt>
          <c:dPt>
            <c:idx val="3"/>
            <c:bubble3D val="0"/>
            <c:spPr>
              <a:solidFill>
                <a:srgbClr val="006699"/>
              </a:solidFill>
            </c:spPr>
            <c:extLst>
              <c:ext xmlns:c16="http://schemas.microsoft.com/office/drawing/2014/chart" uri="{C3380CC4-5D6E-409C-BE32-E72D297353CC}">
                <c16:uniqueId val="{00000007-2C00-40BE-A216-6996E51FCC8C}"/>
              </c:ext>
            </c:extLst>
          </c:dPt>
          <c:cat>
            <c:strRef>
              <c:f>'[Diagramm in Microsoft PowerPoint]Tabelle1'!$A$2:$A$5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'[Diagramm in Microsoft PowerPoint]Tabelle1'!$B$2:$B$5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C00-40BE-A216-6996E51FCC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513" cy="512225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2304" y="0"/>
            <a:ext cx="3078513" cy="512225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D81C39B4-4885-4D65-95EC-FF8BD2F3F7A6}" type="datetimeFigureOut">
              <a:rPr lang="de-DE" smtClean="0"/>
              <a:t>28.06.2021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19165"/>
            <a:ext cx="3078513" cy="512223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2304" y="9719165"/>
            <a:ext cx="3078513" cy="512223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68EE36E9-EEAB-4A45-83E1-1EBA8B61E4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7960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3429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3429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3D2AC169-B853-479E-978E-4CFBB0B17927}" type="datetimeFigureOut">
              <a:rPr lang="en-GB" smtClean="0"/>
              <a:t>28/06/2021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72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8" tIns="47389" rIns="94778" bIns="473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</p:spPr>
        <p:txBody>
          <a:bodyPr vert="horz" lIns="94778" tIns="47389" rIns="94778" bIns="473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19599"/>
            <a:ext cx="3077739" cy="513428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19599"/>
            <a:ext cx="3077739" cy="513428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56E05A41-537E-4105-86C3-41E590D5601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754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508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9091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1820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9276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930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700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25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700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70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27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700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70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70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884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265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655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673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70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272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05A41-537E-4105-86C3-41E590D56014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15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D3BF6-763A-4DA4-A572-2F68B05938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0631" y="439153"/>
            <a:ext cx="11676647" cy="2137144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presentation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91172B-45A7-4672-8169-1F5DF79F789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1579" y="2576297"/>
            <a:ext cx="10747888" cy="65688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Event, Name, Organisation</a:t>
            </a:r>
          </a:p>
        </p:txBody>
      </p:sp>
    </p:spTree>
    <p:extLst>
      <p:ext uri="{BB962C8B-B14F-4D97-AF65-F5344CB8AC3E}">
        <p14:creationId xmlns:p14="http://schemas.microsoft.com/office/powerpoint/2010/main" val="1190863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41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1374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505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772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301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93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2113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6181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48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7698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959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58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221425" y="6337222"/>
            <a:ext cx="8285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ea typeface="Calibri"/>
                <a:cs typeface="Times New Roman"/>
              </a:rPr>
              <a:t>LEAP - Long-term EU-AU Partnerships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2F31850-39EF-403F-9A2B-40D935F3CA1C}"/>
              </a:ext>
            </a:extLst>
          </p:cNvPr>
          <p:cNvSpPr txBox="1">
            <a:spLocks/>
          </p:cNvSpPr>
          <p:nvPr userDrawn="1"/>
        </p:nvSpPr>
        <p:spPr>
          <a:xfrm>
            <a:off x="8629261" y="6395749"/>
            <a:ext cx="2572139" cy="26161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Mr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Stefan A. Haffner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2" name="Rechteck 1"/>
          <p:cNvSpPr/>
          <p:nvPr userDrawn="1"/>
        </p:nvSpPr>
        <p:spPr>
          <a:xfrm>
            <a:off x="85725" y="5876925"/>
            <a:ext cx="12106275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703446" y="6395749"/>
            <a:ext cx="370384" cy="360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>
            <a:noFill/>
          </a:ln>
          <a:effectLst>
            <a:softEdge rad="12700"/>
          </a:effectLst>
        </p:spPr>
        <p:txBody>
          <a:bodyPr anchor="ctr" anchorCtr="1"/>
          <a:lstStyle>
            <a:defPPr>
              <a:defRPr lang="en-ZA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bg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F733CC-49BA-4EBA-BE7F-4C6FDB519661}" type="slidenum">
              <a:rPr kumimoji="0" lang="en-ZA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86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5" r:id="rId4"/>
    <p:sldLayoutId id="2147483656" r:id="rId5"/>
    <p:sldLayoutId id="2147483671" r:id="rId6"/>
    <p:sldLayoutId id="214748367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8.jpe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hyperlink" Target="mailto:Stefan.Haffner@DLR.DE" TargetMode="External"/><Relationship Id="rId4" Type="http://schemas.openxmlformats.org/officeDocument/2006/relationships/hyperlink" Target="mailto:Jkado@nasaconline.or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8382000" y="6393050"/>
            <a:ext cx="3187700" cy="464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pic>
        <p:nvPicPr>
          <p:cNvPr id="8" name="Picture 4" descr="D:\DATI [IAMB]\Istituto IAM\progettazione EU\H2020\Progetti in corso\LEAP4FNSSA\Dissemination_plan\Template LEAP4FNSSA\rollup_templates_DEF\LEAP4FNSSA_template_footer_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1273" y="6315493"/>
            <a:ext cx="9144000" cy="53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407FBD4-11CD-464C-827F-7A3EE79A5E47}"/>
              </a:ext>
            </a:extLst>
          </p:cNvPr>
          <p:cNvSpPr txBox="1">
            <a:spLocks/>
          </p:cNvSpPr>
          <p:nvPr/>
        </p:nvSpPr>
        <p:spPr>
          <a:xfrm>
            <a:off x="330464" y="6308726"/>
            <a:ext cx="7633164" cy="2953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fr-FR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LEAP4FNSSSA ● 2</a:t>
            </a:r>
            <a:r>
              <a:rPr lang="en-US" altLang="fr-FR" baseline="30000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fr-FR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Dissemination Event | 29 June 2021</a:t>
            </a:r>
          </a:p>
        </p:txBody>
      </p:sp>
      <p:pic>
        <p:nvPicPr>
          <p:cNvPr id="14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C0886338-4CFD-44B7-8A0C-82903BA1D7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53"/>
          <a:stretch/>
        </p:blipFill>
        <p:spPr>
          <a:xfrm>
            <a:off x="0" y="8643"/>
            <a:ext cx="12192000" cy="1750415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D0F35F14-726C-4310-9883-9162227F75F4}"/>
              </a:ext>
            </a:extLst>
          </p:cNvPr>
          <p:cNvGrpSpPr>
            <a:grpSpLocks noChangeAspect="1"/>
          </p:cNvGrpSpPr>
          <p:nvPr/>
        </p:nvGrpSpPr>
        <p:grpSpPr>
          <a:xfrm>
            <a:off x="7108881" y="1820494"/>
            <a:ext cx="4102991" cy="4102991"/>
            <a:chOff x="12688442" y="-846159"/>
            <a:chExt cx="3600000" cy="36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2CFB7A8B-269D-4717-A388-394A27DB8EA9}"/>
                </a:ext>
              </a:extLst>
            </p:cNvPr>
            <p:cNvSpPr/>
            <p:nvPr/>
          </p:nvSpPr>
          <p:spPr>
            <a:xfrm>
              <a:off x="12688442" y="-846159"/>
              <a:ext cx="3600000" cy="3600000"/>
            </a:xfrm>
            <a:prstGeom prst="roundRect">
              <a:avLst>
                <a:gd name="adj" fmla="val 57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EA961F31-0010-4F6D-85EB-0122CDC87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24923" y="-832300"/>
              <a:ext cx="3221589" cy="3491787"/>
            </a:xfrm>
            <a:prstGeom prst="rect">
              <a:avLst/>
            </a:prstGeom>
          </p:spPr>
        </p:pic>
      </p:grpSp>
      <p:pic>
        <p:nvPicPr>
          <p:cNvPr id="27" name="Grafik 26">
            <a:extLst>
              <a:ext uri="{FF2B5EF4-FFF2-40B4-BE49-F238E27FC236}">
                <a16:creationId xmlns:a16="http://schemas.microsoft.com/office/drawing/2014/main" id="{395F97E4-1D03-42C5-8B9A-49D8627D37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150" y="4362681"/>
            <a:ext cx="1119725" cy="1116000"/>
          </a:xfrm>
          <a:prstGeom prst="rect">
            <a:avLst/>
          </a:prstGeom>
          <a:noFill/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B4035AA-192D-4774-905C-15C483B9BABC}"/>
              </a:ext>
            </a:extLst>
          </p:cNvPr>
          <p:cNvGrpSpPr/>
          <p:nvPr/>
        </p:nvGrpSpPr>
        <p:grpSpPr>
          <a:xfrm>
            <a:off x="1107230" y="1890067"/>
            <a:ext cx="5535644" cy="2262315"/>
            <a:chOff x="1415342" y="1890067"/>
            <a:chExt cx="5535644" cy="2262315"/>
          </a:xfrm>
        </p:grpSpPr>
        <p:sp>
          <p:nvSpPr>
            <p:cNvPr id="25" name="Title 1">
              <a:extLst>
                <a:ext uri="{FF2B5EF4-FFF2-40B4-BE49-F238E27FC236}">
                  <a16:creationId xmlns:a16="http://schemas.microsoft.com/office/drawing/2014/main" id="{58E0A390-E580-4B0F-85AB-65092C6ED81E}"/>
                </a:ext>
              </a:extLst>
            </p:cNvPr>
            <p:cNvSpPr txBox="1">
              <a:spLocks/>
            </p:cNvSpPr>
            <p:nvPr/>
          </p:nvSpPr>
          <p:spPr>
            <a:xfrm>
              <a:off x="1415342" y="1890067"/>
              <a:ext cx="3365885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r>
                <a:rPr lang="de-DE" b="1" dirty="0">
                  <a:solidFill>
                    <a:srgbClr val="264796"/>
                  </a:solidFill>
                  <a:latin typeface="Calibri" panose="020F0502020204030204"/>
                </a:rPr>
                <a:t>The </a:t>
              </a:r>
              <a:r>
                <a:rPr lang="de-DE" b="1" dirty="0" err="1">
                  <a:solidFill>
                    <a:srgbClr val="264796"/>
                  </a:solidFill>
                  <a:latin typeface="Calibri" panose="020F0502020204030204"/>
                </a:rPr>
                <a:t>Platform</a:t>
              </a:r>
              <a:endParaRPr lang="de-DE" b="1" dirty="0">
                <a:solidFill>
                  <a:srgbClr val="264796"/>
                </a:solidFill>
                <a:latin typeface="Calibri" panose="020F0502020204030204"/>
              </a:endParaRPr>
            </a:p>
          </p:txBody>
        </p:sp>
        <p:sp>
          <p:nvSpPr>
            <p:cNvPr id="29" name="Title 1">
              <a:extLst>
                <a:ext uri="{FF2B5EF4-FFF2-40B4-BE49-F238E27FC236}">
                  <a16:creationId xmlns:a16="http://schemas.microsoft.com/office/drawing/2014/main" id="{37811AC4-855A-44F4-839B-5C15D40E9332}"/>
                </a:ext>
              </a:extLst>
            </p:cNvPr>
            <p:cNvSpPr txBox="1">
              <a:spLocks/>
            </p:cNvSpPr>
            <p:nvPr/>
          </p:nvSpPr>
          <p:spPr>
            <a:xfrm>
              <a:off x="2409933" y="3506051"/>
              <a:ext cx="357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defRPr/>
              </a:pP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Potential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implications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for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the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</a:t>
              </a:r>
            </a:p>
            <a:p>
              <a:pPr>
                <a:defRPr/>
              </a:pP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AU-EU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Platform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for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R&amp;I on FNSSA </a:t>
              </a:r>
            </a:p>
          </p:txBody>
        </p:sp>
        <p:sp>
          <p:nvSpPr>
            <p:cNvPr id="30" name="Title 1">
              <a:extLst>
                <a:ext uri="{FF2B5EF4-FFF2-40B4-BE49-F238E27FC236}">
                  <a16:creationId xmlns:a16="http://schemas.microsoft.com/office/drawing/2014/main" id="{A2074537-2BD2-460B-9E79-E9B23168339C}"/>
                </a:ext>
              </a:extLst>
            </p:cNvPr>
            <p:cNvSpPr txBox="1">
              <a:spLocks/>
            </p:cNvSpPr>
            <p:nvPr/>
          </p:nvSpPr>
          <p:spPr>
            <a:xfrm>
              <a:off x="1573237" y="2645371"/>
              <a:ext cx="537774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r>
                <a:rPr lang="de-DE" sz="2400" b="1" dirty="0">
                  <a:solidFill>
                    <a:srgbClr val="264796"/>
                  </a:solidFill>
                  <a:latin typeface="Calibri" panose="020F0502020204030204"/>
                </a:rPr>
                <a:t>… and </a:t>
              </a:r>
              <a:r>
                <a:rPr lang="de-DE" sz="2400" b="1" dirty="0" err="1">
                  <a:solidFill>
                    <a:srgbClr val="264796"/>
                  </a:solidFill>
                  <a:latin typeface="Calibri" panose="020F0502020204030204"/>
                </a:rPr>
                <a:t>the</a:t>
              </a:r>
              <a:r>
                <a:rPr lang="de-DE" sz="2400" b="1" dirty="0">
                  <a:solidFill>
                    <a:srgbClr val="264796"/>
                  </a:solidFill>
                  <a:latin typeface="Calibri" panose="020F0502020204030204"/>
                </a:rPr>
                <a:t> Programme and Innovation </a:t>
              </a:r>
            </a:p>
            <a:p>
              <a:pPr algn="l">
                <a:defRPr/>
              </a:pPr>
              <a:r>
                <a:rPr lang="de-DE" sz="2400" b="1" dirty="0">
                  <a:solidFill>
                    <a:srgbClr val="264796"/>
                  </a:solidFill>
                  <a:latin typeface="Calibri" panose="020F0502020204030204"/>
                </a:rPr>
                <a:t>    Management Cycle (PIMC) Model </a:t>
              </a:r>
            </a:p>
          </p:txBody>
        </p:sp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BBD3378C-9B13-4DEB-A03F-3B5FF6827A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8941" y="5380452"/>
            <a:ext cx="531616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52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78A00DD-811E-4096-825F-A36C156A7416}"/>
              </a:ext>
            </a:extLst>
          </p:cNvPr>
          <p:cNvSpPr/>
          <p:nvPr/>
        </p:nvSpPr>
        <p:spPr>
          <a:xfrm>
            <a:off x="2731124" y="603755"/>
            <a:ext cx="7025352" cy="98488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2400" b="1" kern="0" dirty="0">
                <a:solidFill>
                  <a:srgbClr val="003399"/>
                </a:solidFill>
              </a:rPr>
              <a:t>4 </a:t>
            </a:r>
            <a:r>
              <a:rPr lang="de-DE" sz="2400" b="1" kern="0" dirty="0" err="1">
                <a:solidFill>
                  <a:srgbClr val="003399"/>
                </a:solidFill>
              </a:rPr>
              <a:t>main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fields</a:t>
            </a:r>
            <a:r>
              <a:rPr lang="de-DE" sz="2400" b="1" kern="0" dirty="0">
                <a:solidFill>
                  <a:srgbClr val="003399"/>
                </a:solidFill>
              </a:rPr>
              <a:t> of </a:t>
            </a:r>
            <a:r>
              <a:rPr lang="de-DE" sz="2400" b="1" kern="0" dirty="0" err="1">
                <a:solidFill>
                  <a:srgbClr val="003399"/>
                </a:solidFill>
              </a:rPr>
              <a:t>coordination</a:t>
            </a:r>
            <a:r>
              <a:rPr lang="de-DE" sz="2400" b="1" kern="0" dirty="0">
                <a:solidFill>
                  <a:srgbClr val="003399"/>
                </a:solidFill>
              </a:rPr>
              <a:t> …</a:t>
            </a:r>
          </a:p>
          <a:p>
            <a:pPr algn="r">
              <a:spcAft>
                <a:spcPts val="1200"/>
              </a:spcAft>
            </a:pPr>
            <a:r>
              <a:rPr lang="de-DE" sz="2400" b="1" kern="0" dirty="0">
                <a:solidFill>
                  <a:srgbClr val="003399"/>
                </a:solidFill>
              </a:rPr>
              <a:t>… </a:t>
            </a:r>
            <a:r>
              <a:rPr lang="de-DE" sz="2400" b="1" kern="0" dirty="0" err="1">
                <a:solidFill>
                  <a:srgbClr val="003399"/>
                </a:solidFill>
              </a:rPr>
              <a:t>for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the</a:t>
            </a:r>
            <a:r>
              <a:rPr lang="de-DE" sz="2400" b="1" kern="0" dirty="0">
                <a:solidFill>
                  <a:srgbClr val="003399"/>
                </a:solidFill>
              </a:rPr>
              <a:t> AU-EU </a:t>
            </a:r>
            <a:r>
              <a:rPr lang="de-DE" sz="2400" b="1" kern="0" dirty="0" err="1">
                <a:solidFill>
                  <a:srgbClr val="003399"/>
                </a:solidFill>
              </a:rPr>
              <a:t>Platform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for</a:t>
            </a:r>
            <a:r>
              <a:rPr lang="de-DE" sz="2400" b="1" kern="0" dirty="0">
                <a:solidFill>
                  <a:srgbClr val="003399"/>
                </a:solidFill>
              </a:rPr>
              <a:t> R&amp;I on FNSSA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3719E40-CD4A-4C23-8257-F226092217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FEE555E-64E0-4844-906A-1A485ADE4B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8262" y="2085758"/>
            <a:ext cx="8697583" cy="390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366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911168" y="474395"/>
            <a:ext cx="7571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de-DE" sz="3600" b="1" kern="0" dirty="0">
                <a:solidFill>
                  <a:srgbClr val="003399"/>
                </a:solidFill>
              </a:rPr>
              <a:t>AU-EU </a:t>
            </a:r>
            <a:r>
              <a:rPr lang="de-DE" sz="3600" b="1" kern="0" dirty="0" err="1">
                <a:solidFill>
                  <a:srgbClr val="003399"/>
                </a:solidFill>
              </a:rPr>
              <a:t>Platform</a:t>
            </a:r>
            <a:r>
              <a:rPr lang="de-DE" sz="3600" b="1" kern="0" dirty="0">
                <a:solidFill>
                  <a:srgbClr val="003399"/>
                </a:solidFill>
              </a:rPr>
              <a:t> </a:t>
            </a:r>
            <a:r>
              <a:rPr lang="de-DE" sz="3600" b="1" kern="0" dirty="0" err="1">
                <a:solidFill>
                  <a:srgbClr val="003399"/>
                </a:solidFill>
              </a:rPr>
              <a:t>for</a:t>
            </a:r>
            <a:r>
              <a:rPr lang="de-DE" sz="3600" b="1" kern="0" dirty="0">
                <a:solidFill>
                  <a:srgbClr val="003399"/>
                </a:solidFill>
              </a:rPr>
              <a:t> R&amp;I on FNSSA</a:t>
            </a:r>
          </a:p>
        </p:txBody>
      </p:sp>
      <p:sp>
        <p:nvSpPr>
          <p:cNvPr id="15" name="Rechteck 14"/>
          <p:cNvSpPr/>
          <p:nvPr/>
        </p:nvSpPr>
        <p:spPr>
          <a:xfrm>
            <a:off x="3039640" y="2189984"/>
            <a:ext cx="1874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~ 15 Services</a:t>
            </a:r>
            <a:endParaRPr lang="de-DE" sz="2400" kern="0" dirty="0">
              <a:solidFill>
                <a:srgbClr val="003399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235289" y="1343571"/>
            <a:ext cx="14970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4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dirty="0">
                <a:solidFill>
                  <a:srgbClr val="A50021"/>
                </a:solidFill>
                <a:sym typeface="Wingdings"/>
              </a:rPr>
              <a:t> </a:t>
            </a:r>
            <a:r>
              <a:rPr lang="de-DE" dirty="0">
                <a:solidFill>
                  <a:srgbClr val="006699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008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FFC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Functions</a:t>
            </a:r>
            <a:endParaRPr lang="de-DE" sz="2400" b="1" kern="0" dirty="0">
              <a:solidFill>
                <a:srgbClr val="003399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212962" y="3688281"/>
            <a:ext cx="22149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4 </a:t>
            </a:r>
            <a:r>
              <a:rPr lang="de-DE" sz="2400" b="1" kern="0" dirty="0" err="1">
                <a:solidFill>
                  <a:srgbClr val="003399"/>
                </a:solidFill>
              </a:rPr>
              <a:t>main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fields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of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coordination</a:t>
            </a:r>
            <a:endParaRPr lang="de-DE" sz="2400" b="1" kern="0" dirty="0">
              <a:solidFill>
                <a:srgbClr val="003399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264" y="1640917"/>
            <a:ext cx="1556906" cy="155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7653DDA4-D886-4CBE-98FF-D3C2B22E4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4397" y="433571"/>
            <a:ext cx="3759927" cy="34328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2C4B771-702D-42A1-9541-988821FF2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0180" y="3764678"/>
            <a:ext cx="6078239" cy="273124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9632D43-D8E5-4373-B14C-2A4BECCAEA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96248C39-BDF5-49ED-90DA-1F305A533897}"/>
              </a:ext>
            </a:extLst>
          </p:cNvPr>
          <p:cNvSpPr/>
          <p:nvPr/>
        </p:nvSpPr>
        <p:spPr>
          <a:xfrm>
            <a:off x="3077036" y="1432502"/>
            <a:ext cx="3987997" cy="2104327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7D003B9-C999-4516-9A2F-A397709049D3}"/>
              </a:ext>
            </a:extLst>
          </p:cNvPr>
          <p:cNvSpPr txBox="1"/>
          <p:nvPr/>
        </p:nvSpPr>
        <p:spPr>
          <a:xfrm rot="850739">
            <a:off x="8930846" y="4455349"/>
            <a:ext cx="30351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</a:rPr>
              <a:t>… </a:t>
            </a:r>
            <a:r>
              <a:rPr lang="de-DE" sz="2000" b="1" dirty="0" err="1">
                <a:solidFill>
                  <a:srgbClr val="C00000"/>
                </a:solidFill>
              </a:rPr>
              <a:t>the</a:t>
            </a:r>
            <a:r>
              <a:rPr lang="de-DE" sz="2000" b="1" dirty="0">
                <a:solidFill>
                  <a:srgbClr val="C00000"/>
                </a:solidFill>
              </a:rPr>
              <a:t> 15 </a:t>
            </a:r>
            <a:r>
              <a:rPr lang="de-DE" sz="2000" b="1" dirty="0" err="1">
                <a:solidFill>
                  <a:srgbClr val="C00000"/>
                </a:solidFill>
              </a:rPr>
              <a:t>coordination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services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facilitates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the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partnership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networks</a:t>
            </a:r>
            <a:r>
              <a:rPr lang="de-DE" sz="2000" b="1" dirty="0">
                <a:solidFill>
                  <a:srgbClr val="C00000"/>
                </a:solidFill>
              </a:rPr>
              <a:t> in </a:t>
            </a:r>
            <a:r>
              <a:rPr lang="de-DE" sz="2000" b="1" dirty="0" err="1">
                <a:solidFill>
                  <a:srgbClr val="C00000"/>
                </a:solidFill>
              </a:rPr>
              <a:t>the</a:t>
            </a:r>
            <a:r>
              <a:rPr lang="de-DE" sz="2000" b="1" dirty="0">
                <a:solidFill>
                  <a:srgbClr val="C00000"/>
                </a:solidFill>
              </a:rPr>
              <a:t> 4 </a:t>
            </a:r>
            <a:r>
              <a:rPr lang="de-DE" sz="2000" b="1" dirty="0" err="1">
                <a:solidFill>
                  <a:srgbClr val="C00000"/>
                </a:solidFill>
              </a:rPr>
              <a:t>functions</a:t>
            </a:r>
            <a:r>
              <a:rPr lang="de-DE" sz="2000" b="1" dirty="0">
                <a:solidFill>
                  <a:srgbClr val="C00000"/>
                </a:solidFill>
              </a:rPr>
              <a:t> in a PIMC </a:t>
            </a:r>
          </a:p>
        </p:txBody>
      </p:sp>
    </p:spTree>
    <p:extLst>
      <p:ext uri="{BB962C8B-B14F-4D97-AF65-F5344CB8AC3E}">
        <p14:creationId xmlns:p14="http://schemas.microsoft.com/office/powerpoint/2010/main" val="1846384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911168" y="474395"/>
            <a:ext cx="7571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de-DE" sz="3600" b="1" kern="0" dirty="0">
                <a:solidFill>
                  <a:srgbClr val="003399"/>
                </a:solidFill>
              </a:rPr>
              <a:t>AU-EU </a:t>
            </a:r>
            <a:r>
              <a:rPr lang="de-DE" sz="3600" b="1" kern="0" dirty="0" err="1">
                <a:solidFill>
                  <a:srgbClr val="003399"/>
                </a:solidFill>
              </a:rPr>
              <a:t>Platform</a:t>
            </a:r>
            <a:r>
              <a:rPr lang="de-DE" sz="3600" b="1" kern="0" dirty="0">
                <a:solidFill>
                  <a:srgbClr val="003399"/>
                </a:solidFill>
              </a:rPr>
              <a:t> </a:t>
            </a:r>
            <a:r>
              <a:rPr lang="de-DE" sz="3600" b="1" kern="0" dirty="0" err="1">
                <a:solidFill>
                  <a:srgbClr val="003399"/>
                </a:solidFill>
              </a:rPr>
              <a:t>for</a:t>
            </a:r>
            <a:r>
              <a:rPr lang="de-DE" sz="3600" b="1" kern="0" dirty="0">
                <a:solidFill>
                  <a:srgbClr val="003399"/>
                </a:solidFill>
              </a:rPr>
              <a:t> R&amp;I on FNSSA</a:t>
            </a:r>
          </a:p>
        </p:txBody>
      </p:sp>
      <p:sp>
        <p:nvSpPr>
          <p:cNvPr id="15" name="Rechteck 14"/>
          <p:cNvSpPr/>
          <p:nvPr/>
        </p:nvSpPr>
        <p:spPr>
          <a:xfrm>
            <a:off x="3039640" y="2189984"/>
            <a:ext cx="1874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~ 15 Services</a:t>
            </a:r>
            <a:endParaRPr lang="de-DE" sz="2400" kern="0" dirty="0">
              <a:solidFill>
                <a:srgbClr val="003399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235289" y="1343571"/>
            <a:ext cx="14970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4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dirty="0">
                <a:solidFill>
                  <a:srgbClr val="A50021"/>
                </a:solidFill>
                <a:sym typeface="Wingdings"/>
              </a:rPr>
              <a:t> </a:t>
            </a:r>
            <a:r>
              <a:rPr lang="de-DE" dirty="0">
                <a:solidFill>
                  <a:srgbClr val="006699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008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FFC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Functions</a:t>
            </a:r>
            <a:endParaRPr lang="de-DE" sz="2400" b="1" kern="0" dirty="0">
              <a:solidFill>
                <a:srgbClr val="003399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212962" y="3688281"/>
            <a:ext cx="22149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4 </a:t>
            </a:r>
            <a:r>
              <a:rPr lang="de-DE" sz="2400" b="1" kern="0" dirty="0" err="1">
                <a:solidFill>
                  <a:srgbClr val="003399"/>
                </a:solidFill>
              </a:rPr>
              <a:t>main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fields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of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coordination</a:t>
            </a:r>
            <a:endParaRPr lang="de-DE" sz="2400" b="1" kern="0" dirty="0">
              <a:solidFill>
                <a:srgbClr val="003399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264" y="1640917"/>
            <a:ext cx="1556906" cy="155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7653DDA4-D886-4CBE-98FF-D3C2B22E4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4397" y="433571"/>
            <a:ext cx="3759927" cy="34328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2C4B771-702D-42A1-9541-988821FF2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0180" y="3764678"/>
            <a:ext cx="6078239" cy="273124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9632D43-D8E5-4373-B14C-2A4BECCAEA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45561E6E-05F9-4432-8F61-DDECB566E16C}"/>
              </a:ext>
            </a:extLst>
          </p:cNvPr>
          <p:cNvSpPr/>
          <p:nvPr/>
        </p:nvSpPr>
        <p:spPr>
          <a:xfrm>
            <a:off x="971036" y="3476135"/>
            <a:ext cx="7657383" cy="3094347"/>
          </a:xfrm>
          <a:prstGeom prst="roundRect">
            <a:avLst/>
          </a:prstGeom>
          <a:noFill/>
          <a:ln w="187325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17134D0-1A75-4424-89E0-D40F1DC94862}"/>
              </a:ext>
            </a:extLst>
          </p:cNvPr>
          <p:cNvSpPr/>
          <p:nvPr/>
        </p:nvSpPr>
        <p:spPr>
          <a:xfrm>
            <a:off x="9327690" y="4345471"/>
            <a:ext cx="26384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A50021"/>
                </a:solidFill>
              </a:rPr>
              <a:t>Knowledge Management and Communication Framework (KMCF)</a:t>
            </a:r>
          </a:p>
        </p:txBody>
      </p:sp>
      <p:sp>
        <p:nvSpPr>
          <p:cNvPr id="18" name="Pfeil: nach links 17">
            <a:extLst>
              <a:ext uri="{FF2B5EF4-FFF2-40B4-BE49-F238E27FC236}">
                <a16:creationId xmlns:a16="http://schemas.microsoft.com/office/drawing/2014/main" id="{6833AF2E-AA3A-439B-8EA6-8B7F8675DFF6}"/>
              </a:ext>
            </a:extLst>
          </p:cNvPr>
          <p:cNvSpPr/>
          <p:nvPr/>
        </p:nvSpPr>
        <p:spPr>
          <a:xfrm>
            <a:off x="8805642" y="4886714"/>
            <a:ext cx="485506" cy="323166"/>
          </a:xfrm>
          <a:prstGeom prst="leftArrow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539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CA16200-4A7E-47EA-87F1-7484E243F1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sp>
        <p:nvSpPr>
          <p:cNvPr id="7" name="Wolke 6">
            <a:extLst>
              <a:ext uri="{FF2B5EF4-FFF2-40B4-BE49-F238E27FC236}">
                <a16:creationId xmlns:a16="http://schemas.microsoft.com/office/drawing/2014/main" id="{58E63830-0835-4762-8F33-179389B2D7FA}"/>
              </a:ext>
            </a:extLst>
          </p:cNvPr>
          <p:cNvSpPr/>
          <p:nvPr/>
        </p:nvSpPr>
        <p:spPr>
          <a:xfrm rot="748769">
            <a:off x="1337095" y="138025"/>
            <a:ext cx="4684143" cy="4179142"/>
          </a:xfrm>
          <a:prstGeom prst="cloud">
            <a:avLst/>
          </a:prstGeom>
          <a:solidFill>
            <a:sysClr val="window" lastClr="FFFFFF"/>
          </a:solidFill>
          <a:ln w="25400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191B69F-3AC3-43DE-9353-419168DD0533}"/>
              </a:ext>
            </a:extLst>
          </p:cNvPr>
          <p:cNvSpPr/>
          <p:nvPr/>
        </p:nvSpPr>
        <p:spPr>
          <a:xfrm>
            <a:off x="6582583" y="924501"/>
            <a:ext cx="432213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kern="0" dirty="0">
                <a:solidFill>
                  <a:srgbClr val="003399"/>
                </a:solidFill>
              </a:rPr>
              <a:t>The Theory …</a:t>
            </a:r>
          </a:p>
          <a:p>
            <a:pPr>
              <a:spcAft>
                <a:spcPts val="600"/>
              </a:spcAft>
              <a:defRPr/>
            </a:pP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a PIMC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is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one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joint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cycle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with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actors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and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activities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of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about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10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years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.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9DA3035-7F56-4B53-BC6B-1B5F5FB2C4D7}"/>
              </a:ext>
            </a:extLst>
          </p:cNvPr>
          <p:cNvGrpSpPr>
            <a:grpSpLocks noChangeAspect="1"/>
          </p:cNvGrpSpPr>
          <p:nvPr/>
        </p:nvGrpSpPr>
        <p:grpSpPr>
          <a:xfrm>
            <a:off x="2002307" y="4902476"/>
            <a:ext cx="1665291" cy="1166466"/>
            <a:chOff x="1842676" y="1869306"/>
            <a:chExt cx="4385508" cy="3071862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CA46D26-C867-40A4-9E99-D1887B7E0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7000" contrast="5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676" y="1869306"/>
              <a:ext cx="2873340" cy="3071862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26E54B7-79DA-45AF-A7EE-109A06BC0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3968" y="2241357"/>
              <a:ext cx="1944216" cy="2555795"/>
            </a:xfrm>
            <a:prstGeom prst="rect">
              <a:avLst/>
            </a:prstGeom>
          </p:spPr>
        </p:pic>
      </p:grpSp>
      <p:sp>
        <p:nvSpPr>
          <p:cNvPr id="12" name="Ellipse 11">
            <a:extLst>
              <a:ext uri="{FF2B5EF4-FFF2-40B4-BE49-F238E27FC236}">
                <a16:creationId xmlns:a16="http://schemas.microsoft.com/office/drawing/2014/main" id="{615EA13B-29B2-47D0-8FF6-77C47452F1DC}"/>
              </a:ext>
            </a:extLst>
          </p:cNvPr>
          <p:cNvSpPr/>
          <p:nvPr/>
        </p:nvSpPr>
        <p:spPr>
          <a:xfrm>
            <a:off x="2928599" y="4336261"/>
            <a:ext cx="576000" cy="252016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DBBBC8DC-0BAB-4D1F-AE69-8712F61065C8}"/>
              </a:ext>
            </a:extLst>
          </p:cNvPr>
          <p:cNvSpPr/>
          <p:nvPr/>
        </p:nvSpPr>
        <p:spPr>
          <a:xfrm>
            <a:off x="2766499" y="4651590"/>
            <a:ext cx="405864" cy="144000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377FDE5-1934-4DC3-BB4A-513B42ACC1DD}"/>
              </a:ext>
            </a:extLst>
          </p:cNvPr>
          <p:cNvSpPr/>
          <p:nvPr/>
        </p:nvSpPr>
        <p:spPr>
          <a:xfrm>
            <a:off x="2838599" y="4922362"/>
            <a:ext cx="180000" cy="72000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71995DF0-BC64-4709-BE1F-AC635CA5DA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5636" y="800788"/>
            <a:ext cx="3157926" cy="2883186"/>
          </a:xfrm>
          <a:prstGeom prst="rect">
            <a:avLst/>
          </a:prstGeom>
        </p:spPr>
      </p:pic>
      <p:sp>
        <p:nvSpPr>
          <p:cNvPr id="40" name="Rechteck 39">
            <a:extLst>
              <a:ext uri="{FF2B5EF4-FFF2-40B4-BE49-F238E27FC236}">
                <a16:creationId xmlns:a16="http://schemas.microsoft.com/office/drawing/2014/main" id="{67D187DF-3534-4F3F-A9F4-B41F6D6E974A}"/>
              </a:ext>
            </a:extLst>
          </p:cNvPr>
          <p:cNvSpPr/>
          <p:nvPr/>
        </p:nvSpPr>
        <p:spPr>
          <a:xfrm>
            <a:off x="4579257" y="4790340"/>
            <a:ext cx="66629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kern="0" dirty="0">
                <a:solidFill>
                  <a:srgbClr val="C00000"/>
                </a:solidFill>
              </a:rPr>
              <a:t>LEAP4FNSSA </a:t>
            </a:r>
            <a:r>
              <a:rPr lang="de-DE" sz="2000" b="1" kern="0" dirty="0" err="1">
                <a:solidFill>
                  <a:srgbClr val="C00000"/>
                </a:solidFill>
              </a:rPr>
              <a:t>is</a:t>
            </a:r>
            <a:r>
              <a:rPr lang="de-DE" sz="2000" b="1" kern="0" dirty="0">
                <a:solidFill>
                  <a:srgbClr val="C00000"/>
                </a:solidFill>
              </a:rPr>
              <a:t> </a:t>
            </a:r>
            <a:r>
              <a:rPr lang="de-DE" sz="2000" b="1" kern="0" dirty="0" err="1">
                <a:solidFill>
                  <a:srgbClr val="C00000"/>
                </a:solidFill>
              </a:rPr>
              <a:t>already</a:t>
            </a:r>
            <a:r>
              <a:rPr lang="de-DE" sz="2000" b="1" kern="0" dirty="0">
                <a:solidFill>
                  <a:srgbClr val="C00000"/>
                </a:solidFill>
              </a:rPr>
              <a:t> </a:t>
            </a:r>
            <a:r>
              <a:rPr lang="de-DE" sz="2000" b="1" kern="0" dirty="0" err="1">
                <a:solidFill>
                  <a:srgbClr val="C00000"/>
                </a:solidFill>
              </a:rPr>
              <a:t>active</a:t>
            </a:r>
            <a:r>
              <a:rPr lang="de-DE" sz="2000" b="1" kern="0" dirty="0">
                <a:solidFill>
                  <a:srgbClr val="C00000"/>
                </a:solidFill>
              </a:rPr>
              <a:t> </a:t>
            </a:r>
            <a:r>
              <a:rPr lang="de-DE" sz="2000" b="1" kern="0" dirty="0" err="1">
                <a:solidFill>
                  <a:srgbClr val="C00000"/>
                </a:solidFill>
              </a:rPr>
              <a:t>to</a:t>
            </a:r>
            <a:r>
              <a:rPr lang="de-DE" sz="2000" b="1" kern="0" dirty="0">
                <a:solidFill>
                  <a:srgbClr val="C00000"/>
                </a:solidFill>
              </a:rPr>
              <a:t> </a:t>
            </a:r>
            <a:r>
              <a:rPr lang="de-DE" sz="2000" b="1" kern="0" dirty="0" err="1">
                <a:solidFill>
                  <a:srgbClr val="C00000"/>
                </a:solidFill>
              </a:rPr>
              <a:t>facilitate</a:t>
            </a:r>
            <a:r>
              <a:rPr lang="de-DE" sz="2000" b="1" kern="0" dirty="0">
                <a:solidFill>
                  <a:srgbClr val="C00000"/>
                </a:solidFill>
              </a:rPr>
              <a:t> </a:t>
            </a:r>
            <a:r>
              <a:rPr lang="de-DE" sz="2000" b="1" kern="0" dirty="0" err="1">
                <a:solidFill>
                  <a:srgbClr val="C00000"/>
                </a:solidFill>
              </a:rPr>
              <a:t>the</a:t>
            </a:r>
            <a:r>
              <a:rPr lang="de-DE" sz="2000" b="1" kern="0" dirty="0">
                <a:solidFill>
                  <a:srgbClr val="C00000"/>
                </a:solidFill>
              </a:rPr>
              <a:t> </a:t>
            </a:r>
            <a:r>
              <a:rPr lang="de-DE" sz="2000" b="1" kern="0" dirty="0" err="1">
                <a:solidFill>
                  <a:srgbClr val="C00000"/>
                </a:solidFill>
              </a:rPr>
              <a:t>establishment</a:t>
            </a:r>
            <a:r>
              <a:rPr lang="de-DE" sz="2000" b="1" kern="0" dirty="0">
                <a:solidFill>
                  <a:srgbClr val="C00000"/>
                </a:solidFill>
              </a:rPr>
              <a:t> of </a:t>
            </a:r>
            <a:r>
              <a:rPr lang="de-DE" sz="2000" b="1" kern="0" dirty="0" err="1">
                <a:solidFill>
                  <a:srgbClr val="C00000"/>
                </a:solidFill>
              </a:rPr>
              <a:t>elements</a:t>
            </a:r>
            <a:r>
              <a:rPr lang="de-DE" sz="2000" b="1" kern="0" dirty="0">
                <a:solidFill>
                  <a:srgbClr val="C00000"/>
                </a:solidFill>
              </a:rPr>
              <a:t> </a:t>
            </a:r>
            <a:r>
              <a:rPr lang="de-DE" sz="2000" b="1" kern="0" dirty="0" err="1">
                <a:solidFill>
                  <a:srgbClr val="C00000"/>
                </a:solidFill>
              </a:rPr>
              <a:t>for</a:t>
            </a:r>
            <a:r>
              <a:rPr lang="de-DE" sz="2000" b="1" kern="0" dirty="0">
                <a:solidFill>
                  <a:srgbClr val="C00000"/>
                </a:solidFill>
              </a:rPr>
              <a:t> </a:t>
            </a:r>
            <a:r>
              <a:rPr lang="de-DE" sz="2000" b="1" kern="0" dirty="0" err="1">
                <a:solidFill>
                  <a:srgbClr val="C00000"/>
                </a:solidFill>
              </a:rPr>
              <a:t>the</a:t>
            </a:r>
            <a:r>
              <a:rPr lang="de-DE" sz="2000" b="1" kern="0" dirty="0">
                <a:solidFill>
                  <a:srgbClr val="C00000"/>
                </a:solidFill>
              </a:rPr>
              <a:t> AU-EU </a:t>
            </a:r>
            <a:r>
              <a:rPr lang="de-DE" sz="2000" b="1" kern="0" dirty="0" err="1">
                <a:solidFill>
                  <a:srgbClr val="C00000"/>
                </a:solidFill>
              </a:rPr>
              <a:t>Platform</a:t>
            </a:r>
            <a:r>
              <a:rPr lang="de-DE" sz="2000" b="1" kern="0" dirty="0">
                <a:solidFill>
                  <a:srgbClr val="C00000"/>
                </a:solidFill>
              </a:rPr>
              <a:t> </a:t>
            </a:r>
            <a:r>
              <a:rPr lang="de-DE" sz="2000" b="1" kern="0" dirty="0" err="1">
                <a:solidFill>
                  <a:srgbClr val="C00000"/>
                </a:solidFill>
              </a:rPr>
              <a:t>for</a:t>
            </a:r>
            <a:r>
              <a:rPr lang="de-DE" sz="2000" b="1" kern="0" dirty="0">
                <a:solidFill>
                  <a:srgbClr val="C00000"/>
                </a:solidFill>
              </a:rPr>
              <a:t> R&amp;I on FNSSA …</a:t>
            </a:r>
          </a:p>
          <a:p>
            <a:pPr algn="r">
              <a:spcAft>
                <a:spcPts val="600"/>
              </a:spcAft>
              <a:tabLst>
                <a:tab pos="3054350" algn="l"/>
              </a:tabLst>
              <a:defRPr/>
            </a:pP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The West Africa-EU Alliance 	| </a:t>
            </a:r>
            <a:r>
              <a:rPr lang="de-DE" sz="2000" b="1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WAEA</a:t>
            </a:r>
          </a:p>
          <a:p>
            <a:pPr algn="r">
              <a:spcAft>
                <a:spcPts val="600"/>
              </a:spcAft>
              <a:tabLst>
                <a:tab pos="3054350" algn="l"/>
              </a:tabLst>
              <a:defRPr/>
            </a:pP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The North Africa-EU Alliance	| </a:t>
            </a:r>
            <a:r>
              <a:rPr lang="de-DE" sz="2000" b="1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NAEA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6C7F94D4-53B8-4BC4-AE65-2138CF422381}"/>
              </a:ext>
            </a:extLst>
          </p:cNvPr>
          <p:cNvSpPr/>
          <p:nvPr/>
        </p:nvSpPr>
        <p:spPr>
          <a:xfrm>
            <a:off x="7402181" y="2509181"/>
            <a:ext cx="41378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kern="0" dirty="0">
                <a:solidFill>
                  <a:srgbClr val="003399"/>
                </a:solidFill>
              </a:rPr>
              <a:t>The Reality …</a:t>
            </a:r>
          </a:p>
          <a:p>
            <a:pPr>
              <a:spcAft>
                <a:spcPts val="600"/>
              </a:spcAft>
              <a:defRPr/>
            </a:pP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many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activities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that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are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relevant in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the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PIMC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model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are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already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de-DE" sz="2000" kern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ongoing</a:t>
            </a:r>
            <a:r>
              <a:rPr lang="de-DE" sz="20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 </a:t>
            </a:r>
          </a:p>
          <a:p>
            <a:pPr>
              <a:spcAft>
                <a:spcPts val="600"/>
              </a:spcAft>
              <a:defRPr/>
            </a:pPr>
            <a:r>
              <a:rPr lang="de-DE" sz="2000" b="1" kern="0" dirty="0">
                <a:solidFill>
                  <a:srgbClr val="C00000"/>
                </a:solidFill>
                <a:sym typeface="Wingdings 3" panose="05040102010807070707" pitchFamily="18" charset="2"/>
              </a:rPr>
              <a:t>  </a:t>
            </a:r>
            <a:r>
              <a:rPr lang="de-DE" sz="2000" b="1" kern="0" dirty="0" err="1">
                <a:solidFill>
                  <a:srgbClr val="C00000"/>
                </a:solidFill>
              </a:rPr>
              <a:t>Diversity</a:t>
            </a:r>
            <a:r>
              <a:rPr lang="de-DE" sz="2000" b="1" kern="0" dirty="0">
                <a:solidFill>
                  <a:srgbClr val="C00000"/>
                </a:solidFill>
              </a:rPr>
              <a:t> Management</a:t>
            </a:r>
          </a:p>
        </p:txBody>
      </p:sp>
    </p:spTree>
    <p:extLst>
      <p:ext uri="{BB962C8B-B14F-4D97-AF65-F5344CB8AC3E}">
        <p14:creationId xmlns:p14="http://schemas.microsoft.com/office/powerpoint/2010/main" val="3710203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E29EA233-833E-4330-9877-6FDBC148AEF3}"/>
              </a:ext>
            </a:extLst>
          </p:cNvPr>
          <p:cNvSpPr txBox="1"/>
          <p:nvPr/>
        </p:nvSpPr>
        <p:spPr>
          <a:xfrm>
            <a:off x="0" y="29627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3399"/>
                </a:solidFill>
              </a:rPr>
              <a:t>Building the West Africa/North Africa-EU Alliances</a:t>
            </a: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51D218EA-9EC2-457A-A9C5-7369F3EA8D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154A0C8F-EB62-48CA-9987-8A0F67660241}"/>
              </a:ext>
            </a:extLst>
          </p:cNvPr>
          <p:cNvSpPr/>
          <p:nvPr/>
        </p:nvSpPr>
        <p:spPr>
          <a:xfrm>
            <a:off x="1234695" y="2947713"/>
            <a:ext cx="612000" cy="3528095"/>
          </a:xfrm>
          <a:prstGeom prst="rect">
            <a:avLst/>
          </a:prstGeom>
          <a:solidFill>
            <a:srgbClr val="0033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6B70576-3677-4F66-8D94-BEDC8597EB80}"/>
              </a:ext>
            </a:extLst>
          </p:cNvPr>
          <p:cNvSpPr txBox="1"/>
          <p:nvPr/>
        </p:nvSpPr>
        <p:spPr>
          <a:xfrm>
            <a:off x="209203" y="1161698"/>
            <a:ext cx="2694434" cy="2247424"/>
          </a:xfrm>
          <a:prstGeom prst="roundRect">
            <a:avLst/>
          </a:prstGeom>
          <a:solidFill>
            <a:schemeClr val="bg1"/>
          </a:solidFill>
          <a:ln w="190500">
            <a:solidFill>
              <a:srgbClr val="00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latin typeface="Arial Black" panose="020B0A04020102020204" pitchFamily="34" charset="0"/>
              </a:rPr>
              <a:t>West Africa</a:t>
            </a:r>
          </a:p>
          <a:p>
            <a:pPr algn="ctr"/>
            <a:r>
              <a:rPr lang="de-DE" sz="2000" b="1" dirty="0">
                <a:latin typeface="Arial Black" panose="020B0A04020102020204" pitchFamily="34" charset="0"/>
              </a:rPr>
              <a:t>North Africa</a:t>
            </a:r>
          </a:p>
          <a:p>
            <a:pPr algn="ctr"/>
            <a:r>
              <a:rPr lang="de-DE" sz="2000" b="1" dirty="0">
                <a:latin typeface="Arial Black" panose="020B0A04020102020204" pitchFamily="34" charset="0"/>
              </a:rPr>
              <a:t>European Union </a:t>
            </a:r>
          </a:p>
          <a:p>
            <a:pPr algn="ctr"/>
            <a:endParaRPr lang="de-DE" sz="1200" b="1" dirty="0"/>
          </a:p>
          <a:p>
            <a:pPr algn="ctr"/>
            <a:r>
              <a:rPr lang="de-DE" b="1" dirty="0"/>
              <a:t>Actors </a:t>
            </a:r>
          </a:p>
          <a:p>
            <a:pPr algn="ctr"/>
            <a:r>
              <a:rPr lang="de-DE" b="1" dirty="0" err="1"/>
              <a:t>Themes</a:t>
            </a:r>
            <a:r>
              <a:rPr lang="de-DE" b="1" dirty="0"/>
              <a:t> </a:t>
            </a:r>
          </a:p>
          <a:p>
            <a:pPr algn="ctr"/>
            <a:r>
              <a:rPr lang="de-DE" b="1" dirty="0" err="1"/>
              <a:t>Processes</a:t>
            </a:r>
            <a:endParaRPr lang="de-DE" b="1" dirty="0"/>
          </a:p>
        </p:txBody>
      </p:sp>
      <p:sp>
        <p:nvSpPr>
          <p:cNvPr id="24" name="Abgerundetes Rechteck 9">
            <a:extLst>
              <a:ext uri="{FF2B5EF4-FFF2-40B4-BE49-F238E27FC236}">
                <a16:creationId xmlns:a16="http://schemas.microsoft.com/office/drawing/2014/main" id="{A1A35846-11D4-47D8-92CD-62E6F70423AD}"/>
              </a:ext>
            </a:extLst>
          </p:cNvPr>
          <p:cNvSpPr/>
          <p:nvPr/>
        </p:nvSpPr>
        <p:spPr>
          <a:xfrm>
            <a:off x="3441838" y="1225196"/>
            <a:ext cx="8310553" cy="5452242"/>
          </a:xfrm>
          <a:prstGeom prst="roundRect">
            <a:avLst/>
          </a:prstGeom>
          <a:solidFill>
            <a:sysClr val="window" lastClr="FFFFFF"/>
          </a:solidFill>
          <a:ln>
            <a:noFill/>
          </a:ln>
          <a:effectLst>
            <a:outerShdw blurRad="50800" dist="38100" dir="2700000" algn="tl" rotWithShape="0">
              <a:srgbClr val="4F81BD">
                <a:lumMod val="75000"/>
                <a:alpha val="83000"/>
              </a:srgbClr>
            </a:outerShdw>
          </a:effec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defRPr/>
            </a:pPr>
            <a:endParaRPr lang="de-DE" sz="1600" b="1" kern="0">
              <a:solidFill>
                <a:srgbClr val="4F81BD">
                  <a:lumMod val="75000"/>
                </a:srgbClr>
              </a:solidFill>
              <a:latin typeface="Arial Black" panose="020B0A04020102020204" pitchFamily="34" charset="0"/>
              <a:ea typeface="Times New Roman"/>
              <a:cs typeface="Times New Roman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DD267B4-1287-4EB7-8B23-A616B527A7E4}"/>
              </a:ext>
            </a:extLst>
          </p:cNvPr>
          <p:cNvSpPr txBox="1"/>
          <p:nvPr/>
        </p:nvSpPr>
        <p:spPr>
          <a:xfrm>
            <a:off x="3738055" y="2298171"/>
            <a:ext cx="2160000" cy="828000"/>
          </a:xfrm>
          <a:prstGeom prst="roundRect">
            <a:avLst/>
          </a:prstGeom>
          <a:solidFill>
            <a:sysClr val="window" lastClr="FFFFFF"/>
          </a:solidFill>
          <a:ln>
            <a:noFill/>
          </a:ln>
          <a:effectLst>
            <a:outerShdw blurRad="50800" dist="38100" dir="2700000" algn="ctr" rotWithShape="0">
              <a:sysClr val="window" lastClr="FFFFFF">
                <a:lumMod val="65000"/>
              </a:sysClr>
            </a:outerShdw>
          </a:effectLst>
        </p:spPr>
        <p:txBody>
          <a:bodyPr rot="0" vert="horz" wrap="square" lIns="91440" tIns="45720" rIns="91440" bIns="45720" anchor="ctr" anchorCtr="0" upright="1">
            <a:noAutofit/>
          </a:bodyPr>
          <a:lstStyle>
            <a:defPPr>
              <a:defRPr lang="en-US"/>
            </a:defPPr>
            <a:lvl1pPr algn="ctr">
              <a:spcAft>
                <a:spcPts val="600"/>
              </a:spcAft>
              <a:defRPr sz="1000" b="1" kern="0">
                <a:solidFill>
                  <a:srgbClr val="4F81BD">
                    <a:lumMod val="75000"/>
                  </a:srgbClr>
                </a:solidFill>
                <a:latin typeface="Arial Black" panose="020B0A04020102020204" pitchFamily="34" charset="0"/>
                <a:ea typeface="Times New Roman"/>
                <a:cs typeface="Times New Roman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Working Group #1</a:t>
            </a:r>
          </a:p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/>
              </a:rPr>
              <a:t>Theory of Change </a:t>
            </a:r>
          </a:p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/>
              </a:rPr>
              <a:t>and Impact </a:t>
            </a:r>
            <a:r>
              <a:rPr lang="de-DE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 Light"/>
              </a:rPr>
              <a:t>Pathways</a:t>
            </a:r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  <a:latin typeface="Calibri Light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F344258-B5C4-4BE9-AAA3-BB0FC71142A4}"/>
              </a:ext>
            </a:extLst>
          </p:cNvPr>
          <p:cNvSpPr txBox="1"/>
          <p:nvPr/>
        </p:nvSpPr>
        <p:spPr>
          <a:xfrm>
            <a:off x="6051864" y="2512778"/>
            <a:ext cx="2160000" cy="2993478"/>
          </a:xfrm>
          <a:prstGeom prst="roundRect">
            <a:avLst/>
          </a:prstGeom>
          <a:solidFill>
            <a:sysClr val="window" lastClr="FFFFFF"/>
          </a:solidFill>
          <a:ln>
            <a:noFill/>
          </a:ln>
          <a:effectLst>
            <a:outerShdw blurRad="50800" dist="38100" dir="2700000" algn="ctr" rotWithShape="0">
              <a:sysClr val="window" lastClr="FFFFFF">
                <a:lumMod val="65000"/>
              </a:sysClr>
            </a:outerShdw>
          </a:effectLst>
        </p:spPr>
        <p:txBody>
          <a:bodyPr rot="0" vert="horz" wrap="square" lIns="91440" tIns="45720" rIns="91440" bIns="45720" anchor="ctr" anchorCtr="0" upright="1">
            <a:noAutofit/>
          </a:bodyPr>
          <a:lstStyle>
            <a:defPPr>
              <a:defRPr lang="en-US"/>
            </a:defPPr>
            <a:lvl1pPr algn="ctr">
              <a:spcAft>
                <a:spcPts val="0"/>
              </a:spcAft>
              <a:defRPr sz="1400" b="1" kern="0">
                <a:solidFill>
                  <a:srgbClr val="4F81BD">
                    <a:lumMod val="75000"/>
                  </a:srgbClr>
                </a:solidFill>
                <a:latin typeface="Calibri Light"/>
                <a:ea typeface="Times New Roman"/>
                <a:cs typeface="Times New Roman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NAEA / WAEA</a:t>
            </a:r>
          </a:p>
          <a:p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Dialogues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for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 Action</a:t>
            </a:r>
          </a:p>
          <a:p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Mobilising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Resources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&amp;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Investing 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 R&amp;I and Capacity Building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(in-kind + </a:t>
            </a:r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funds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30E9109-EA37-4EC1-8336-619A207BB52B}"/>
              </a:ext>
            </a:extLst>
          </p:cNvPr>
          <p:cNvSpPr txBox="1"/>
          <p:nvPr/>
        </p:nvSpPr>
        <p:spPr>
          <a:xfrm>
            <a:off x="3738055" y="1591268"/>
            <a:ext cx="2160000" cy="612000"/>
          </a:xfrm>
          <a:prstGeom prst="roundRect">
            <a:avLst/>
          </a:prstGeom>
          <a:solidFill>
            <a:srgbClr val="0033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FFFF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 err="1">
                <a:solidFill>
                  <a:schemeClr val="bg1"/>
                </a:solidFill>
              </a:rPr>
              <a:t>Sorting</a:t>
            </a:r>
            <a:r>
              <a:rPr lang="de-DE" dirty="0">
                <a:solidFill>
                  <a:schemeClr val="bg1"/>
                </a:solidFill>
              </a:rPr>
              <a:t> House </a:t>
            </a:r>
            <a:r>
              <a:rPr lang="de-DE" dirty="0" err="1">
                <a:solidFill>
                  <a:schemeClr val="bg1"/>
                </a:solidFill>
              </a:rPr>
              <a:t>Mechanism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6AB1636-71D1-40F0-9125-56AC93C00343}"/>
              </a:ext>
            </a:extLst>
          </p:cNvPr>
          <p:cNvSpPr txBox="1"/>
          <p:nvPr/>
        </p:nvSpPr>
        <p:spPr>
          <a:xfrm>
            <a:off x="3738055" y="3198319"/>
            <a:ext cx="2160000" cy="828000"/>
          </a:xfrm>
          <a:prstGeom prst="roundRect">
            <a:avLst/>
          </a:prstGeom>
          <a:solidFill>
            <a:sysClr val="window" lastClr="FFFFFF"/>
          </a:solidFill>
          <a:ln>
            <a:noFill/>
          </a:ln>
          <a:effectLst>
            <a:outerShdw blurRad="50800" dist="38100" dir="2700000" algn="ctr" rotWithShape="0">
              <a:sysClr val="window" lastClr="FFFFFF">
                <a:lumMod val="65000"/>
              </a:sysClr>
            </a:outerShdw>
          </a:effectLst>
        </p:spPr>
        <p:txBody>
          <a:bodyPr rot="0" vert="horz" wrap="square" lIns="91440" tIns="45720" rIns="91440" bIns="45720" anchor="ctr" anchorCtr="0" upright="1">
            <a:noAutofit/>
          </a:bodyPr>
          <a:lstStyle>
            <a:defPPr>
              <a:defRPr lang="en-US"/>
            </a:defPPr>
            <a:lvl1pPr algn="ctr">
              <a:spcAft>
                <a:spcPts val="600"/>
              </a:spcAft>
              <a:defRPr sz="1000" b="1" kern="0">
                <a:solidFill>
                  <a:srgbClr val="4F81BD">
                    <a:lumMod val="75000"/>
                  </a:srgbClr>
                </a:solidFill>
                <a:latin typeface="Arial Black" panose="020B0A04020102020204" pitchFamily="34" charset="0"/>
                <a:ea typeface="Times New Roman"/>
                <a:cs typeface="Times New Roman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Working Group #2</a:t>
            </a:r>
          </a:p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/>
              </a:rPr>
              <a:t>Communication Concept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80B3FF1-E736-49CA-BC37-5B2225F3C861}"/>
              </a:ext>
            </a:extLst>
          </p:cNvPr>
          <p:cNvSpPr txBox="1"/>
          <p:nvPr/>
        </p:nvSpPr>
        <p:spPr>
          <a:xfrm>
            <a:off x="3738055" y="4098467"/>
            <a:ext cx="2160000" cy="828000"/>
          </a:xfrm>
          <a:prstGeom prst="roundRect">
            <a:avLst/>
          </a:prstGeom>
          <a:solidFill>
            <a:sysClr val="window" lastClr="FFFFFF"/>
          </a:solidFill>
          <a:ln>
            <a:noFill/>
          </a:ln>
          <a:effectLst>
            <a:outerShdw blurRad="50800" dist="38100" dir="2700000" algn="ctr" rotWithShape="0">
              <a:sysClr val="window" lastClr="FFFFFF">
                <a:lumMod val="65000"/>
              </a:sysClr>
            </a:outerShdw>
          </a:effectLst>
        </p:spPr>
        <p:txBody>
          <a:bodyPr rot="0" vert="horz" wrap="square" lIns="91440" tIns="45720" rIns="91440" bIns="45720" anchor="ctr" anchorCtr="0" upright="1">
            <a:noAutofit/>
          </a:bodyPr>
          <a:lstStyle>
            <a:defPPr>
              <a:defRPr lang="en-US"/>
            </a:defPPr>
            <a:lvl1pPr algn="ctr">
              <a:spcAft>
                <a:spcPts val="600"/>
              </a:spcAft>
              <a:defRPr sz="1000" b="1" kern="0">
                <a:solidFill>
                  <a:srgbClr val="4F81BD">
                    <a:lumMod val="75000"/>
                  </a:srgbClr>
                </a:solidFill>
                <a:latin typeface="Arial Black" panose="020B0A04020102020204" pitchFamily="34" charset="0"/>
                <a:ea typeface="Times New Roman"/>
                <a:cs typeface="Times New Roman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Working Group #3</a:t>
            </a:r>
          </a:p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/>
              </a:rPr>
              <a:t>Data and </a:t>
            </a:r>
          </a:p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/>
              </a:rPr>
              <a:t>Knowledge Managers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51CED5D-4231-4793-B0D5-5E8E2263C4CC}"/>
              </a:ext>
            </a:extLst>
          </p:cNvPr>
          <p:cNvSpPr txBox="1"/>
          <p:nvPr/>
        </p:nvSpPr>
        <p:spPr>
          <a:xfrm>
            <a:off x="6051864" y="1591268"/>
            <a:ext cx="2160000" cy="612000"/>
          </a:xfrm>
          <a:prstGeom prst="roundRect">
            <a:avLst/>
          </a:prstGeom>
          <a:solidFill>
            <a:srgbClr val="0033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/>
              <a:t>Funding </a:t>
            </a:r>
          </a:p>
          <a:p>
            <a:r>
              <a:rPr lang="de-DE" dirty="0" err="1"/>
              <a:t>Mechanism</a:t>
            </a:r>
            <a:endParaRPr lang="de-DE" dirty="0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16427DE0-7A19-4B88-80D2-98932A98F978}"/>
              </a:ext>
            </a:extLst>
          </p:cNvPr>
          <p:cNvSpPr/>
          <p:nvPr/>
        </p:nvSpPr>
        <p:spPr>
          <a:xfrm>
            <a:off x="8365673" y="2268975"/>
            <a:ext cx="3060000" cy="3060000"/>
          </a:xfrm>
          <a:prstGeom prst="ellipse">
            <a:avLst/>
          </a:prstGeom>
          <a:solidFill>
            <a:srgbClr val="0033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9091B38A-B243-4FA8-B6DB-3E995B080202}"/>
              </a:ext>
            </a:extLst>
          </p:cNvPr>
          <p:cNvSpPr txBox="1"/>
          <p:nvPr/>
        </p:nvSpPr>
        <p:spPr>
          <a:xfrm>
            <a:off x="8365673" y="1591268"/>
            <a:ext cx="3060000" cy="2342073"/>
          </a:xfrm>
          <a:prstGeom prst="roundRect">
            <a:avLst>
              <a:gd name="adj" fmla="val 4923"/>
            </a:avLst>
          </a:prstGeom>
          <a:solidFill>
            <a:srgbClr val="0033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 err="1"/>
              <a:t>Circular</a:t>
            </a:r>
            <a:r>
              <a:rPr lang="de-DE" dirty="0"/>
              <a:t> Communication </a:t>
            </a:r>
          </a:p>
          <a:p>
            <a:r>
              <a:rPr lang="de-DE" dirty="0" err="1"/>
              <a:t>with</a:t>
            </a:r>
            <a:r>
              <a:rPr lang="de-DE" dirty="0"/>
              <a:t> End-Users of Knowledge</a:t>
            </a:r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B28FCCE8-D44F-4097-80B8-5018CAF92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2762" y="2384939"/>
            <a:ext cx="2518434" cy="2640925"/>
          </a:xfrm>
          <a:prstGeom prst="rect">
            <a:avLst/>
          </a:prstGeom>
        </p:spPr>
      </p:pic>
      <p:sp>
        <p:nvSpPr>
          <p:cNvPr id="42" name="Textfeld 41">
            <a:extLst>
              <a:ext uri="{FF2B5EF4-FFF2-40B4-BE49-F238E27FC236}">
                <a16:creationId xmlns:a16="http://schemas.microsoft.com/office/drawing/2014/main" id="{D793BA60-3342-4CF1-AAB5-7F48C6517172}"/>
              </a:ext>
            </a:extLst>
          </p:cNvPr>
          <p:cNvSpPr txBox="1"/>
          <p:nvPr/>
        </p:nvSpPr>
        <p:spPr>
          <a:xfrm>
            <a:off x="3741159" y="4998614"/>
            <a:ext cx="2160000" cy="828000"/>
          </a:xfrm>
          <a:prstGeom prst="roundRect">
            <a:avLst/>
          </a:prstGeom>
          <a:solidFill>
            <a:sysClr val="window" lastClr="FFFFFF"/>
          </a:solidFill>
          <a:ln w="76200">
            <a:noFill/>
          </a:ln>
          <a:effectLst>
            <a:outerShdw blurRad="50800" dist="38100" dir="2700000" algn="ctr" rotWithShape="0">
              <a:sysClr val="window" lastClr="FFFFFF">
                <a:lumMod val="65000"/>
              </a:sysClr>
            </a:outerShdw>
          </a:effectLst>
        </p:spPr>
        <p:txBody>
          <a:bodyPr rot="0" vert="horz" wrap="square" lIns="91440" tIns="45720" rIns="91440" bIns="45720" anchor="ctr" anchorCtr="0" upright="1">
            <a:noAutofit/>
          </a:bodyPr>
          <a:lstStyle>
            <a:defPPr>
              <a:defRPr lang="en-US"/>
            </a:defPPr>
            <a:lvl1pPr algn="ctr">
              <a:spcAft>
                <a:spcPts val="600"/>
              </a:spcAft>
              <a:defRPr sz="1000" b="1" kern="0">
                <a:solidFill>
                  <a:srgbClr val="4F81BD">
                    <a:lumMod val="75000"/>
                  </a:srgbClr>
                </a:solidFill>
                <a:latin typeface="Arial Black" panose="020B0A04020102020204" pitchFamily="34" charset="0"/>
                <a:ea typeface="Times New Roman"/>
                <a:cs typeface="Times New Roman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Working Group #4</a:t>
            </a:r>
          </a:p>
          <a:p>
            <a:pPr>
              <a:spcAft>
                <a:spcPts val="0"/>
              </a:spcAft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/>
              </a:rPr>
              <a:t>NAEA Private </a:t>
            </a:r>
            <a:r>
              <a:rPr lang="de-DE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 Light"/>
              </a:rPr>
              <a:t>Sector</a:t>
            </a:r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  <a:latin typeface="Calibri Light"/>
            </a:endParaRP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C6F08D69-68B2-4C16-B0FB-C4DF33F05F6F}"/>
              </a:ext>
            </a:extLst>
          </p:cNvPr>
          <p:cNvGrpSpPr/>
          <p:nvPr/>
        </p:nvGrpSpPr>
        <p:grpSpPr>
          <a:xfrm>
            <a:off x="1233643" y="5904860"/>
            <a:ext cx="10192029" cy="612000"/>
            <a:chOff x="4211048" y="5930070"/>
            <a:chExt cx="7165283" cy="612000"/>
          </a:xfrm>
          <a:solidFill>
            <a:srgbClr val="003399"/>
          </a:solidFill>
        </p:grpSpPr>
        <p:sp>
          <p:nvSpPr>
            <p:cNvPr id="51" name="Pfeil: Fünfeck 50">
              <a:extLst>
                <a:ext uri="{FF2B5EF4-FFF2-40B4-BE49-F238E27FC236}">
                  <a16:creationId xmlns:a16="http://schemas.microsoft.com/office/drawing/2014/main" id="{B5729F4D-EEE8-495C-A809-A26D2BC4905D}"/>
                </a:ext>
              </a:extLst>
            </p:cNvPr>
            <p:cNvSpPr/>
            <p:nvPr/>
          </p:nvSpPr>
          <p:spPr>
            <a:xfrm>
              <a:off x="4211048" y="5930070"/>
              <a:ext cx="7165283" cy="612000"/>
            </a:xfrm>
            <a:prstGeom prst="homePlat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>
                <a:solidFill>
                  <a:schemeClr val="bg1"/>
                </a:solidFill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D368D19A-5DA5-441A-8F10-8C577744B6C6}"/>
                </a:ext>
              </a:extLst>
            </p:cNvPr>
            <p:cNvSpPr txBox="1"/>
            <p:nvPr/>
          </p:nvSpPr>
          <p:spPr>
            <a:xfrm>
              <a:off x="7245410" y="5943157"/>
              <a:ext cx="3232182" cy="587068"/>
            </a:xfrm>
            <a:prstGeom prst="round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de-DE" dirty="0" err="1"/>
                <a:t>Continuous</a:t>
              </a:r>
              <a:r>
                <a:rPr lang="de-DE" dirty="0"/>
                <a:t> </a:t>
              </a:r>
              <a:r>
                <a:rPr lang="de-DE" dirty="0" err="1"/>
                <a:t>Collaboration</a:t>
              </a:r>
              <a:r>
                <a:rPr lang="de-DE" dirty="0"/>
                <a:t> </a:t>
              </a:r>
              <a:r>
                <a:rPr lang="de-DE" dirty="0" err="1"/>
                <a:t>with</a:t>
              </a:r>
              <a:r>
                <a:rPr lang="de-DE" dirty="0"/>
                <a:t> </a:t>
              </a:r>
            </a:p>
            <a:p>
              <a:r>
                <a:rPr lang="de-DE" dirty="0"/>
                <a:t>End-Users of Knowledge</a:t>
              </a:r>
            </a:p>
          </p:txBody>
        </p:sp>
      </p:grpSp>
      <p:sp>
        <p:nvSpPr>
          <p:cNvPr id="16" name="Pfeil: Fünfeck 15">
            <a:extLst>
              <a:ext uri="{FF2B5EF4-FFF2-40B4-BE49-F238E27FC236}">
                <a16:creationId xmlns:a16="http://schemas.microsoft.com/office/drawing/2014/main" id="{E1BCDCB7-9317-4B65-97C1-145B3633FBE9}"/>
              </a:ext>
            </a:extLst>
          </p:cNvPr>
          <p:cNvSpPr/>
          <p:nvPr/>
        </p:nvSpPr>
        <p:spPr>
          <a:xfrm>
            <a:off x="1392270" y="3779902"/>
            <a:ext cx="2395843" cy="611998"/>
          </a:xfrm>
          <a:prstGeom prst="homePlate">
            <a:avLst/>
          </a:prstGeom>
          <a:solidFill>
            <a:srgbClr val="0033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400" b="1" dirty="0">
              <a:solidFill>
                <a:schemeClr val="tx1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0F7E86A-27F3-4B52-90A5-EFD74FBB9F5C}"/>
              </a:ext>
            </a:extLst>
          </p:cNvPr>
          <p:cNvSpPr txBox="1"/>
          <p:nvPr/>
        </p:nvSpPr>
        <p:spPr>
          <a:xfrm>
            <a:off x="1241735" y="3779902"/>
            <a:ext cx="2161694" cy="61200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Co-</a:t>
            </a:r>
            <a:r>
              <a:rPr lang="de-DE" dirty="0" err="1">
                <a:solidFill>
                  <a:schemeClr val="bg1"/>
                </a:solidFill>
              </a:rPr>
              <a:t>Developing</a:t>
            </a:r>
            <a:r>
              <a:rPr lang="de-DE" dirty="0">
                <a:solidFill>
                  <a:schemeClr val="bg1"/>
                </a:solidFill>
              </a:rPr>
              <a:t> </a:t>
            </a:r>
          </a:p>
          <a:p>
            <a:r>
              <a:rPr lang="de-DE" dirty="0" err="1">
                <a:solidFill>
                  <a:schemeClr val="bg1"/>
                </a:solidFill>
              </a:rPr>
              <a:t>Collaboration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Mechanisms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E148515-1DE0-4C5B-AE29-401F98C3EBC4}"/>
              </a:ext>
            </a:extLst>
          </p:cNvPr>
          <p:cNvSpPr/>
          <p:nvPr/>
        </p:nvSpPr>
        <p:spPr>
          <a:xfrm>
            <a:off x="11681927" y="6279502"/>
            <a:ext cx="438538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198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bgerundetes Rechteck 9">
            <a:extLst>
              <a:ext uri="{FF2B5EF4-FFF2-40B4-BE49-F238E27FC236}">
                <a16:creationId xmlns:a16="http://schemas.microsoft.com/office/drawing/2014/main" id="{A2585063-38B9-45C3-92F8-A7499133D9C1}"/>
              </a:ext>
            </a:extLst>
          </p:cNvPr>
          <p:cNvSpPr/>
          <p:nvPr/>
        </p:nvSpPr>
        <p:spPr>
          <a:xfrm>
            <a:off x="1271941" y="1119492"/>
            <a:ext cx="9648117" cy="5272605"/>
          </a:xfrm>
          <a:prstGeom prst="roundRect">
            <a:avLst/>
          </a:prstGeom>
          <a:solidFill>
            <a:sysClr val="window" lastClr="FFFFFF"/>
          </a:solidFill>
          <a:ln>
            <a:noFill/>
          </a:ln>
          <a:effectLst>
            <a:outerShdw blurRad="50800" dist="38100" dir="2700000" algn="tl" rotWithShape="0">
              <a:srgbClr val="4F81BD">
                <a:lumMod val="75000"/>
                <a:alpha val="83000"/>
              </a:srgbClr>
            </a:outerShdw>
          </a:effec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defRPr/>
            </a:pPr>
            <a:endParaRPr lang="de-DE" sz="1600" b="1" kern="0">
              <a:solidFill>
                <a:srgbClr val="4F81BD">
                  <a:lumMod val="75000"/>
                </a:srgbClr>
              </a:solidFill>
              <a:latin typeface="Arial Black" panose="020B0A04020102020204" pitchFamily="34" charset="0"/>
              <a:ea typeface="Times New Roman"/>
              <a:cs typeface="Times New Roman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BA6184B-0D52-46DE-BC32-14C106368E26}"/>
              </a:ext>
            </a:extLst>
          </p:cNvPr>
          <p:cNvSpPr txBox="1"/>
          <p:nvPr/>
        </p:nvSpPr>
        <p:spPr>
          <a:xfrm>
            <a:off x="2585823" y="1213520"/>
            <a:ext cx="7165284" cy="510778"/>
          </a:xfrm>
          <a:prstGeom prst="round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chemeClr val="bg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2400" b="1" kern="0" dirty="0">
                <a:solidFill>
                  <a:srgbClr val="003399"/>
                </a:solidFill>
                <a:latin typeface="Arial Black" panose="020B0A04020102020204" pitchFamily="34" charset="0"/>
                <a:cs typeface="Times New Roman"/>
              </a:rPr>
              <a:t>West Africa/North Africa-EU Alliances</a:t>
            </a:r>
            <a:endParaRPr lang="de-DE" sz="2400" b="1" kern="0" dirty="0">
              <a:solidFill>
                <a:srgbClr val="003399"/>
              </a:solidFill>
              <a:latin typeface="Arial Black" panose="020B0A04020102020204" pitchFamily="34" charset="0"/>
              <a:cs typeface="Times New Roman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29EA233-833E-4330-9877-6FDBC148AEF3}"/>
              </a:ext>
            </a:extLst>
          </p:cNvPr>
          <p:cNvSpPr txBox="1"/>
          <p:nvPr/>
        </p:nvSpPr>
        <p:spPr>
          <a:xfrm>
            <a:off x="0" y="29627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3399"/>
                </a:solidFill>
              </a:rPr>
              <a:t>Building the Sorting House Mechanism &amp; Network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A7AFAE6-9291-4907-BEDF-C0CE61281AA1}"/>
              </a:ext>
            </a:extLst>
          </p:cNvPr>
          <p:cNvSpPr txBox="1"/>
          <p:nvPr/>
        </p:nvSpPr>
        <p:spPr>
          <a:xfrm>
            <a:off x="1652141" y="2963726"/>
            <a:ext cx="2520000" cy="64800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ctr">
              <a:defRPr b="1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l">
              <a:tabLst>
                <a:tab pos="266700" algn="l"/>
              </a:tabLst>
            </a:pPr>
            <a:r>
              <a:rPr lang="de-DE" sz="1400" dirty="0">
                <a:solidFill>
                  <a:srgbClr val="003399"/>
                </a:solidFill>
              </a:rPr>
              <a:t>1. 	Situation Analysis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387213A-1981-4F36-A1E3-A063A4C391C8}"/>
              </a:ext>
            </a:extLst>
          </p:cNvPr>
          <p:cNvSpPr txBox="1"/>
          <p:nvPr/>
        </p:nvSpPr>
        <p:spPr>
          <a:xfrm>
            <a:off x="1652141" y="3916082"/>
            <a:ext cx="2520000" cy="64800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>
            <a:defPPr>
              <a:defRPr lang="en-US"/>
            </a:defPPr>
            <a:lvl1pPr>
              <a:tabLst>
                <a:tab pos="266700" algn="l"/>
              </a:tabLst>
              <a:defRPr b="1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266700" indent="-266700"/>
            <a:r>
              <a:rPr lang="de-DE" sz="1400" dirty="0">
                <a:solidFill>
                  <a:srgbClr val="003399"/>
                </a:solidFill>
              </a:rPr>
              <a:t>2. 	Roadmaps &amp; </a:t>
            </a:r>
          </a:p>
          <a:p>
            <a:pPr marL="266700"/>
            <a:r>
              <a:rPr lang="de-DE" sz="1400" dirty="0">
                <a:solidFill>
                  <a:srgbClr val="003399"/>
                </a:solidFill>
              </a:rPr>
              <a:t>Impact </a:t>
            </a:r>
            <a:r>
              <a:rPr lang="de-DE" sz="1400" dirty="0" err="1">
                <a:solidFill>
                  <a:srgbClr val="003399"/>
                </a:solidFill>
              </a:rPr>
              <a:t>Pathways</a:t>
            </a:r>
            <a:endParaRPr lang="de-DE" sz="1400" dirty="0">
              <a:solidFill>
                <a:srgbClr val="003399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2C7F4DC-1607-4729-92A5-E27EC66E9CA2}"/>
              </a:ext>
            </a:extLst>
          </p:cNvPr>
          <p:cNvSpPr txBox="1"/>
          <p:nvPr/>
        </p:nvSpPr>
        <p:spPr>
          <a:xfrm>
            <a:off x="1620844" y="1887357"/>
            <a:ext cx="2520000" cy="715089"/>
          </a:xfrm>
          <a:prstGeom prst="roundRect">
            <a:avLst/>
          </a:prstGeom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ctr">
              <a:defRPr b="1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Theory of Change and Impact </a:t>
            </a:r>
            <a:r>
              <a:rPr lang="de-DE" dirty="0" err="1">
                <a:solidFill>
                  <a:schemeClr val="bg1"/>
                </a:solidFill>
              </a:rPr>
              <a:t>Pathways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9826EA6-74A0-4477-B12E-5F7E6792EA6B}"/>
              </a:ext>
            </a:extLst>
          </p:cNvPr>
          <p:cNvSpPr txBox="1"/>
          <p:nvPr/>
        </p:nvSpPr>
        <p:spPr>
          <a:xfrm>
            <a:off x="4748746" y="1887356"/>
            <a:ext cx="2520000" cy="715089"/>
          </a:xfrm>
          <a:prstGeom prst="roundRect">
            <a:avLst/>
          </a:prstGeom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ctr">
              <a:defRPr b="1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Communication </a:t>
            </a:r>
          </a:p>
          <a:p>
            <a:r>
              <a:rPr lang="de-DE" dirty="0">
                <a:solidFill>
                  <a:schemeClr val="bg1"/>
                </a:solidFill>
              </a:rPr>
              <a:t>Concept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9D85A9F-5E70-4B83-A634-B3A80402ED3A}"/>
              </a:ext>
            </a:extLst>
          </p:cNvPr>
          <p:cNvSpPr txBox="1"/>
          <p:nvPr/>
        </p:nvSpPr>
        <p:spPr>
          <a:xfrm>
            <a:off x="7885993" y="1887356"/>
            <a:ext cx="2520000" cy="715089"/>
          </a:xfrm>
          <a:prstGeom prst="roundRect">
            <a:avLst/>
          </a:prstGeom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ctr">
              <a:defRPr b="1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de-DE" dirty="0" err="1">
                <a:solidFill>
                  <a:schemeClr val="bg1"/>
                </a:solidFill>
              </a:rPr>
              <a:t>Collaboration</a:t>
            </a:r>
            <a:r>
              <a:rPr lang="de-DE" dirty="0">
                <a:solidFill>
                  <a:schemeClr val="bg1"/>
                </a:solidFill>
              </a:rPr>
              <a:t> of Data &amp; Knowledge Managers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6B8EFA-E6B0-4275-B3E3-E3428B39C913}"/>
              </a:ext>
            </a:extLst>
          </p:cNvPr>
          <p:cNvGrpSpPr/>
          <p:nvPr/>
        </p:nvGrpSpPr>
        <p:grpSpPr>
          <a:xfrm>
            <a:off x="4590014" y="2858607"/>
            <a:ext cx="3138578" cy="3271086"/>
            <a:chOff x="4189964" y="3087207"/>
            <a:chExt cx="3138578" cy="3271086"/>
          </a:xfrm>
        </p:grpSpPr>
        <p:sp>
          <p:nvSpPr>
            <p:cNvPr id="28" name="Pfeil: gebogen 27">
              <a:extLst>
                <a:ext uri="{FF2B5EF4-FFF2-40B4-BE49-F238E27FC236}">
                  <a16:creationId xmlns:a16="http://schemas.microsoft.com/office/drawing/2014/main" id="{E677B935-48E0-410E-B332-F00D96A74DE7}"/>
                </a:ext>
              </a:extLst>
            </p:cNvPr>
            <p:cNvSpPr/>
            <p:nvPr/>
          </p:nvSpPr>
          <p:spPr>
            <a:xfrm rot="10800000">
              <a:off x="4189964" y="3087207"/>
              <a:ext cx="3138578" cy="3271086"/>
            </a:xfrm>
            <a:prstGeom prst="circularArrow">
              <a:avLst>
                <a:gd name="adj1" fmla="val 17518"/>
                <a:gd name="adj2" fmla="val 684685"/>
                <a:gd name="adj3" fmla="val 21071480"/>
                <a:gd name="adj4" fmla="val 10889780"/>
                <a:gd name="adj5" fmla="val 875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 dirty="0"/>
            </a:p>
          </p:txBody>
        </p:sp>
        <p:sp>
          <p:nvSpPr>
            <p:cNvPr id="26" name="Pfeil: gebogen 25">
              <a:extLst>
                <a:ext uri="{FF2B5EF4-FFF2-40B4-BE49-F238E27FC236}">
                  <a16:creationId xmlns:a16="http://schemas.microsoft.com/office/drawing/2014/main" id="{A019611C-7ABE-43D7-B5FD-299BCC59E973}"/>
                </a:ext>
              </a:extLst>
            </p:cNvPr>
            <p:cNvSpPr/>
            <p:nvPr/>
          </p:nvSpPr>
          <p:spPr>
            <a:xfrm rot="10800000">
              <a:off x="4189964" y="3087207"/>
              <a:ext cx="3138578" cy="3271086"/>
            </a:xfrm>
            <a:prstGeom prst="circularArrow">
              <a:avLst>
                <a:gd name="adj1" fmla="val 16362"/>
                <a:gd name="adj2" fmla="val 684685"/>
                <a:gd name="adj3" fmla="val 9979397"/>
                <a:gd name="adj4" fmla="val 428419"/>
                <a:gd name="adj5" fmla="val 8181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469C8714-1070-4664-AA5E-8351CBD532BF}"/>
                </a:ext>
              </a:extLst>
            </p:cNvPr>
            <p:cNvSpPr txBox="1"/>
            <p:nvPr/>
          </p:nvSpPr>
          <p:spPr>
            <a:xfrm>
              <a:off x="4805252" y="3890388"/>
              <a:ext cx="1908000" cy="5040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rgbClr val="FFFF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de-DE" dirty="0"/>
                <a:t>NGO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42F43081-7A93-4F51-8A05-78FAB41BF576}"/>
                </a:ext>
              </a:extLst>
            </p:cNvPr>
            <p:cNvSpPr txBox="1"/>
            <p:nvPr/>
          </p:nvSpPr>
          <p:spPr>
            <a:xfrm>
              <a:off x="4805252" y="5563669"/>
              <a:ext cx="1908000" cy="5040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rgbClr val="FFFF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de-DE" dirty="0" err="1"/>
                <a:t>Scientists</a:t>
              </a:r>
              <a:endParaRPr lang="de-DE" dirty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9890B062-1C8A-42F0-A5D9-6FF75A500271}"/>
                </a:ext>
              </a:extLst>
            </p:cNvPr>
            <p:cNvSpPr txBox="1"/>
            <p:nvPr/>
          </p:nvSpPr>
          <p:spPr>
            <a:xfrm>
              <a:off x="4805252" y="5005908"/>
              <a:ext cx="1908000" cy="5040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rgbClr val="FFFF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de-DE" dirty="0" err="1"/>
                <a:t>Funders</a:t>
              </a:r>
              <a:endParaRPr lang="de-DE" dirty="0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5A6BAB6F-9AC0-4300-9311-154102524F32}"/>
                </a:ext>
              </a:extLst>
            </p:cNvPr>
            <p:cNvSpPr txBox="1"/>
            <p:nvPr/>
          </p:nvSpPr>
          <p:spPr>
            <a:xfrm>
              <a:off x="4805252" y="3332628"/>
              <a:ext cx="1908000" cy="5040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rgbClr val="FFFF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de-DE" dirty="0"/>
                <a:t>Farmers, Innovators &amp; </a:t>
              </a:r>
              <a:r>
                <a:rPr lang="de-DE" dirty="0" err="1"/>
                <a:t>other</a:t>
              </a:r>
              <a:r>
                <a:rPr lang="de-DE" dirty="0"/>
                <a:t> Entrepreneurs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185158D9-0C5E-411D-8389-E3CA8ABA15D9}"/>
                </a:ext>
              </a:extLst>
            </p:cNvPr>
            <p:cNvSpPr txBox="1"/>
            <p:nvPr/>
          </p:nvSpPr>
          <p:spPr>
            <a:xfrm>
              <a:off x="4805252" y="4448148"/>
              <a:ext cx="1908000" cy="5040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rgbClr val="FFFF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de-DE" dirty="0" err="1"/>
                <a:t>Decision</a:t>
              </a:r>
              <a:r>
                <a:rPr lang="de-DE" dirty="0"/>
                <a:t> Makers</a:t>
              </a:r>
            </a:p>
          </p:txBody>
        </p: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EF47C363-604B-4599-87CD-9AA0FFB3CADD}"/>
              </a:ext>
            </a:extLst>
          </p:cNvPr>
          <p:cNvSpPr txBox="1"/>
          <p:nvPr/>
        </p:nvSpPr>
        <p:spPr>
          <a:xfrm>
            <a:off x="1652141" y="4868439"/>
            <a:ext cx="2520000" cy="648000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>
            <a:defPPr>
              <a:defRPr lang="en-US"/>
            </a:defPPr>
            <a:lvl1pPr marL="266700" indent="-266700">
              <a:tabLst>
                <a:tab pos="266700" algn="l"/>
              </a:tabLst>
              <a:defRPr b="1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de-DE" sz="1400" dirty="0">
                <a:solidFill>
                  <a:srgbClr val="003399"/>
                </a:solidFill>
              </a:rPr>
              <a:t>3. 	Monitoring, Evaluation &amp; Learning Concept</a:t>
            </a: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8B68B0F7-2475-4C16-960E-3391573337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128EC14D-ED60-42C3-880A-86DBC079F5B9}"/>
              </a:ext>
            </a:extLst>
          </p:cNvPr>
          <p:cNvSpPr txBox="1"/>
          <p:nvPr/>
        </p:nvSpPr>
        <p:spPr>
          <a:xfrm>
            <a:off x="7966022" y="2963726"/>
            <a:ext cx="2520000" cy="1055608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ctr">
              <a:defRPr b="1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tabLst>
                <a:tab pos="266700" algn="l"/>
              </a:tabLst>
            </a:pPr>
            <a:r>
              <a:rPr lang="en-US" sz="1400" dirty="0">
                <a:solidFill>
                  <a:srgbClr val="003399"/>
                </a:solidFill>
              </a:rPr>
              <a:t>Establishing /Maintaining </a:t>
            </a:r>
          </a:p>
          <a:p>
            <a:pPr>
              <a:tabLst>
                <a:tab pos="266700" algn="l"/>
              </a:tabLst>
            </a:pPr>
            <a:r>
              <a:rPr lang="en-US" sz="1400" dirty="0">
                <a:solidFill>
                  <a:srgbClr val="003399"/>
                </a:solidFill>
              </a:rPr>
              <a:t>Interfaces and Collaboration</a:t>
            </a:r>
          </a:p>
          <a:p>
            <a:pPr>
              <a:tabLst>
                <a:tab pos="266700" algn="l"/>
              </a:tabLst>
            </a:pPr>
            <a:endParaRPr lang="en-US" sz="1400" dirty="0">
              <a:solidFill>
                <a:srgbClr val="003399"/>
              </a:solidFill>
            </a:endParaRPr>
          </a:p>
          <a:p>
            <a:pPr>
              <a:tabLst>
                <a:tab pos="266700" algn="l"/>
              </a:tabLst>
            </a:pPr>
            <a:r>
              <a:rPr lang="en-US" sz="1400" cap="all" dirty="0">
                <a:solidFill>
                  <a:srgbClr val="003399"/>
                </a:solidFill>
              </a:rPr>
              <a:t>Network Building</a:t>
            </a:r>
            <a:endParaRPr lang="de-DE" sz="1400" cap="all" dirty="0">
              <a:solidFill>
                <a:srgbClr val="003399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9EEB125-1453-4791-B620-67BBCDBB3A2E}"/>
              </a:ext>
            </a:extLst>
          </p:cNvPr>
          <p:cNvSpPr txBox="1"/>
          <p:nvPr/>
        </p:nvSpPr>
        <p:spPr>
          <a:xfrm rot="513402">
            <a:off x="8186088" y="4419764"/>
            <a:ext cx="2439249" cy="715089"/>
          </a:xfrm>
          <a:prstGeom prst="roundRect">
            <a:avLst/>
          </a:prstGeom>
          <a:solidFill>
            <a:srgbClr val="37609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Parallel </a:t>
            </a:r>
            <a:r>
              <a:rPr lang="de-DE" b="1" dirty="0" err="1">
                <a:solidFill>
                  <a:schemeClr val="bg1"/>
                </a:solidFill>
              </a:rPr>
              <a:t>Preparation</a:t>
            </a:r>
            <a:r>
              <a:rPr lang="de-DE" b="1" dirty="0">
                <a:solidFill>
                  <a:schemeClr val="bg1"/>
                </a:solidFill>
              </a:rPr>
              <a:t> of</a:t>
            </a:r>
          </a:p>
          <a:p>
            <a:pPr algn="ctr"/>
            <a:r>
              <a:rPr lang="de-DE" b="1" dirty="0" err="1">
                <a:solidFill>
                  <a:schemeClr val="bg1"/>
                </a:solidFill>
              </a:rPr>
              <a:t>Dialogues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for</a:t>
            </a:r>
            <a:r>
              <a:rPr lang="de-DE" b="1" dirty="0">
                <a:solidFill>
                  <a:schemeClr val="bg1"/>
                </a:solidFill>
              </a:rPr>
              <a:t> Actions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43DA848-E129-4786-918A-2D004A1B9EDC}"/>
              </a:ext>
            </a:extLst>
          </p:cNvPr>
          <p:cNvSpPr/>
          <p:nvPr/>
        </p:nvSpPr>
        <p:spPr>
          <a:xfrm>
            <a:off x="11616612" y="6279502"/>
            <a:ext cx="503853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138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rafik 77">
            <a:extLst>
              <a:ext uri="{FF2B5EF4-FFF2-40B4-BE49-F238E27FC236}">
                <a16:creationId xmlns:a16="http://schemas.microsoft.com/office/drawing/2014/main" id="{EFD1B1C6-B8F3-4CC8-8F14-D0C0FA83846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07" y="879931"/>
            <a:ext cx="940330" cy="940330"/>
          </a:xfrm>
          <a:prstGeom prst="rect">
            <a:avLst/>
          </a:prstGeom>
        </p:spPr>
      </p:pic>
      <p:sp>
        <p:nvSpPr>
          <p:cNvPr id="29" name="Ellipse 28">
            <a:extLst>
              <a:ext uri="{FF2B5EF4-FFF2-40B4-BE49-F238E27FC236}">
                <a16:creationId xmlns:a16="http://schemas.microsoft.com/office/drawing/2014/main" id="{140B998A-3466-4D6B-B7D2-40036412D916}"/>
              </a:ext>
            </a:extLst>
          </p:cNvPr>
          <p:cNvSpPr/>
          <p:nvPr/>
        </p:nvSpPr>
        <p:spPr>
          <a:xfrm>
            <a:off x="248737" y="632352"/>
            <a:ext cx="16435054" cy="914854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1">
              <a:solidFill>
                <a:schemeClr val="tx1"/>
              </a:solidFill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33609A68-D88F-4E42-A6A0-253A18965BCF}"/>
              </a:ext>
            </a:extLst>
          </p:cNvPr>
          <p:cNvSpPr/>
          <p:nvPr/>
        </p:nvSpPr>
        <p:spPr>
          <a:xfrm>
            <a:off x="2391607" y="750958"/>
            <a:ext cx="13377784" cy="84555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1D733676-FED5-446C-95AC-8C1C1E8E27A8}"/>
              </a:ext>
            </a:extLst>
          </p:cNvPr>
          <p:cNvSpPr/>
          <p:nvPr/>
        </p:nvSpPr>
        <p:spPr>
          <a:xfrm>
            <a:off x="4430823" y="959260"/>
            <a:ext cx="10972389" cy="801880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B49D636E-60AA-4D53-9AF3-90A569E5CD2F}"/>
              </a:ext>
            </a:extLst>
          </p:cNvPr>
          <p:cNvSpPr>
            <a:spLocks noChangeAspect="1"/>
          </p:cNvSpPr>
          <p:nvPr/>
        </p:nvSpPr>
        <p:spPr>
          <a:xfrm>
            <a:off x="6369565" y="1179898"/>
            <a:ext cx="8598051" cy="859805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58223" y="197098"/>
            <a:ext cx="11528326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FFFF00"/>
                </a:solidFill>
              </a:rPr>
              <a:t>Network </a:t>
            </a:r>
            <a:r>
              <a:rPr lang="de-DE" sz="2000" b="1" dirty="0" err="1">
                <a:solidFill>
                  <a:srgbClr val="FFFF00"/>
                </a:solidFill>
              </a:rPr>
              <a:t>Coordination</a:t>
            </a:r>
            <a:r>
              <a:rPr lang="de-DE" sz="2000" b="1" dirty="0">
                <a:solidFill>
                  <a:srgbClr val="FFFF00"/>
                </a:solidFill>
              </a:rPr>
              <a:t> and </a:t>
            </a:r>
            <a:r>
              <a:rPr lang="de-DE" sz="2000" b="1" dirty="0" err="1">
                <a:solidFill>
                  <a:srgbClr val="FFFF00"/>
                </a:solidFill>
              </a:rPr>
              <a:t>Circular</a:t>
            </a:r>
            <a:r>
              <a:rPr lang="de-DE" sz="2000" b="1" dirty="0">
                <a:solidFill>
                  <a:srgbClr val="FFFF00"/>
                </a:solidFill>
              </a:rPr>
              <a:t> Communication in </a:t>
            </a:r>
            <a:r>
              <a:rPr lang="de-DE" sz="2000" b="1" dirty="0" err="1">
                <a:solidFill>
                  <a:srgbClr val="FFFF00"/>
                </a:solidFill>
              </a:rPr>
              <a:t>the</a:t>
            </a:r>
            <a:r>
              <a:rPr lang="de-DE" sz="2000" b="1" dirty="0">
                <a:solidFill>
                  <a:srgbClr val="FFFF00"/>
                </a:solidFill>
              </a:rPr>
              <a:t> AU-EU </a:t>
            </a:r>
            <a:r>
              <a:rPr lang="de-DE" sz="2000" b="1" dirty="0" err="1">
                <a:solidFill>
                  <a:srgbClr val="FFFF00"/>
                </a:solidFill>
              </a:rPr>
              <a:t>Sorting</a:t>
            </a:r>
            <a:r>
              <a:rPr lang="de-DE" sz="2000" b="1" dirty="0">
                <a:solidFill>
                  <a:srgbClr val="FFFF00"/>
                </a:solidFill>
              </a:rPr>
              <a:t> House </a:t>
            </a:r>
            <a:r>
              <a:rPr lang="de-DE" sz="2000" b="1" dirty="0" err="1">
                <a:solidFill>
                  <a:srgbClr val="FFFF00"/>
                </a:solidFill>
              </a:rPr>
              <a:t>Mechanism</a:t>
            </a:r>
            <a:endParaRPr lang="de-DE" sz="2000" b="1" dirty="0">
              <a:solidFill>
                <a:srgbClr val="FFFF00"/>
              </a:solidFill>
            </a:endParaRPr>
          </a:p>
        </p:txBody>
      </p:sp>
      <p:sp>
        <p:nvSpPr>
          <p:cNvPr id="5" name="Rechteck: abgerundete Ecken 4"/>
          <p:cNvSpPr/>
          <p:nvPr/>
        </p:nvSpPr>
        <p:spPr>
          <a:xfrm>
            <a:off x="3042772" y="954086"/>
            <a:ext cx="1836000" cy="792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(Bi-)Continental</a:t>
            </a:r>
          </a:p>
          <a:p>
            <a:pPr algn="ctr"/>
            <a:r>
              <a:rPr lang="fr-FR" sz="1400" b="1" dirty="0" err="1">
                <a:solidFill>
                  <a:schemeClr val="tx1"/>
                </a:solidFill>
              </a:rPr>
              <a:t>Sorting</a:t>
            </a:r>
            <a:r>
              <a:rPr lang="fr-FR" sz="1400" b="1" dirty="0">
                <a:solidFill>
                  <a:schemeClr val="tx1"/>
                </a:solidFill>
              </a:rPr>
              <a:t> House Hub(s)</a:t>
            </a:r>
          </a:p>
        </p:txBody>
      </p:sp>
      <p:sp>
        <p:nvSpPr>
          <p:cNvPr id="6" name="Rechteck 5"/>
          <p:cNvSpPr/>
          <p:nvPr/>
        </p:nvSpPr>
        <p:spPr>
          <a:xfrm>
            <a:off x="4794273" y="4416297"/>
            <a:ext cx="13897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55 AU + 27 EU </a:t>
            </a:r>
          </a:p>
          <a:p>
            <a:r>
              <a:rPr lang="de-DE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Member States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Ministries</a:t>
            </a:r>
            <a:endParaRPr lang="de-DE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Programmes and Projects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Private </a:t>
            </a:r>
            <a:r>
              <a:rPr lang="de-DE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Sector</a:t>
            </a:r>
            <a:endParaRPr lang="de-DE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281340" y="954086"/>
            <a:ext cx="1836000" cy="792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/>
              <a:t>Multi-Country</a:t>
            </a:r>
          </a:p>
          <a:p>
            <a:r>
              <a:rPr lang="de-DE" dirty="0" err="1"/>
              <a:t>Sorting</a:t>
            </a:r>
            <a:r>
              <a:rPr lang="de-DE" dirty="0"/>
              <a:t> House Hubs</a:t>
            </a:r>
          </a:p>
        </p:txBody>
      </p:sp>
      <p:sp>
        <p:nvSpPr>
          <p:cNvPr id="15" name="Rechteck 14"/>
          <p:cNvSpPr/>
          <p:nvPr/>
        </p:nvSpPr>
        <p:spPr>
          <a:xfrm>
            <a:off x="797426" y="4756607"/>
            <a:ext cx="17666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AU-EU HLPD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Summits</a:t>
            </a:r>
            <a:endParaRPr lang="fr-FR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SOMs</a:t>
            </a:r>
            <a:endParaRPr lang="fr-FR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Bureau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AUC &amp; EC</a:t>
            </a:r>
          </a:p>
          <a:p>
            <a:r>
              <a:rPr lang="fr-FR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(Bi-) Continental Programmes, </a:t>
            </a:r>
            <a:r>
              <a:rPr lang="fr-FR" sz="1400" b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Projects</a:t>
            </a:r>
            <a:r>
              <a:rPr lang="fr-FR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, Institutions &amp; Networks</a:t>
            </a:r>
          </a:p>
        </p:txBody>
      </p:sp>
      <p:sp>
        <p:nvSpPr>
          <p:cNvPr id="16" name="Rechteck: abgerundete Ecken 15"/>
          <p:cNvSpPr/>
          <p:nvPr/>
        </p:nvSpPr>
        <p:spPr>
          <a:xfrm>
            <a:off x="7519908" y="954086"/>
            <a:ext cx="1836000" cy="792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solidFill>
                  <a:schemeClr val="tx1"/>
                </a:solidFill>
              </a:rPr>
              <a:t>National </a:t>
            </a:r>
          </a:p>
          <a:p>
            <a:pPr algn="ctr"/>
            <a:r>
              <a:rPr lang="de-DE" sz="1400" b="1" dirty="0" err="1">
                <a:solidFill>
                  <a:schemeClr val="tx1"/>
                </a:solidFill>
              </a:rPr>
              <a:t>Sorting</a:t>
            </a:r>
            <a:r>
              <a:rPr lang="de-DE" sz="1400" b="1" dirty="0">
                <a:solidFill>
                  <a:schemeClr val="tx1"/>
                </a:solidFill>
              </a:rPr>
              <a:t> House Hubs</a:t>
            </a:r>
          </a:p>
        </p:txBody>
      </p:sp>
      <p:sp>
        <p:nvSpPr>
          <p:cNvPr id="10" name="Rechteck 9"/>
          <p:cNvSpPr/>
          <p:nvPr/>
        </p:nvSpPr>
        <p:spPr>
          <a:xfrm>
            <a:off x="2965335" y="4345679"/>
            <a:ext cx="158903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African </a:t>
            </a:r>
            <a:r>
              <a:rPr lang="de-DE" sz="1400" b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Regions</a:t>
            </a:r>
            <a:endParaRPr lang="de-DE" sz="1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Regional </a:t>
            </a:r>
            <a:r>
              <a:rPr lang="de-DE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Economic</a:t>
            </a: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Communities (RECs)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CORAF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ASARECA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CCARDESA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NAASRO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WASCAL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CILLS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" name="Rechteck: abgerundete Ecken 10"/>
          <p:cNvSpPr/>
          <p:nvPr/>
        </p:nvSpPr>
        <p:spPr>
          <a:xfrm>
            <a:off x="9758476" y="954086"/>
            <a:ext cx="1836000" cy="79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 err="1">
                <a:solidFill>
                  <a:srgbClr val="FFFF00"/>
                </a:solidFill>
              </a:rPr>
              <a:t>Local</a:t>
            </a:r>
            <a:r>
              <a:rPr lang="de-DE" sz="1400" b="1" dirty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de-DE" sz="1400" b="1" dirty="0" err="1">
                <a:solidFill>
                  <a:srgbClr val="FFFF00"/>
                </a:solidFill>
              </a:rPr>
              <a:t>Sorting</a:t>
            </a:r>
            <a:r>
              <a:rPr lang="de-DE" sz="1400" b="1" dirty="0">
                <a:solidFill>
                  <a:srgbClr val="FFFF00"/>
                </a:solidFill>
              </a:rPr>
              <a:t> House Hubs</a:t>
            </a:r>
          </a:p>
        </p:txBody>
      </p:sp>
      <p:sp>
        <p:nvSpPr>
          <p:cNvPr id="12" name="Rechteck 11"/>
          <p:cNvSpPr/>
          <p:nvPr/>
        </p:nvSpPr>
        <p:spPr>
          <a:xfrm>
            <a:off x="8320219" y="1816536"/>
            <a:ext cx="3847583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Decision makers in Sub-National Entities </a:t>
            </a:r>
          </a:p>
          <a:p>
            <a:pPr marL="177800">
              <a:spcBef>
                <a:spcPts val="600"/>
              </a:spcBef>
            </a:pPr>
            <a:r>
              <a:rPr lang="en-US" sz="1600" dirty="0"/>
              <a:t>e.g. district level, communities, like cities and villages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B32993E5-4C3B-44E9-8B36-0F42D94DD004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9082839" y="1027722"/>
            <a:ext cx="948706" cy="576000"/>
            <a:chOff x="2032000" y="1405680"/>
            <a:chExt cx="8128000" cy="47349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3C40FCCC-8218-4573-9E6D-7D3894D74304}"/>
                </a:ext>
              </a:extLst>
            </p:cNvPr>
            <p:cNvSpPr/>
            <p:nvPr/>
          </p:nvSpPr>
          <p:spPr>
            <a:xfrm>
              <a:off x="2032000" y="1407978"/>
              <a:ext cx="8128000" cy="4730355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A703C7AB-4A63-4FEE-9633-71A43A2F9BB4}"/>
                </a:ext>
              </a:extLst>
            </p:cNvPr>
            <p:cNvSpPr/>
            <p:nvPr/>
          </p:nvSpPr>
          <p:spPr>
            <a:xfrm rot="10800000">
              <a:off x="6826267" y="3753186"/>
              <a:ext cx="2301875" cy="39938"/>
            </a:xfrm>
            <a:custGeom>
              <a:avLst/>
              <a:gdLst>
                <a:gd name="connsiteX0" fmla="*/ 0 w 2301875"/>
                <a:gd name="connsiteY0" fmla="*/ 0 h 39937"/>
                <a:gd name="connsiteX1" fmla="*/ 2301875 w 2301875"/>
                <a:gd name="connsiteY1" fmla="*/ 0 h 39937"/>
                <a:gd name="connsiteX2" fmla="*/ 2301875 w 2301875"/>
                <a:gd name="connsiteY2" fmla="*/ 39937 h 39937"/>
                <a:gd name="connsiteX3" fmla="*/ 0 w 2301875"/>
                <a:gd name="connsiteY3" fmla="*/ 39937 h 39937"/>
                <a:gd name="connsiteX4" fmla="*/ 0 w 2301875"/>
                <a:gd name="connsiteY4" fmla="*/ 0 h 39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1875" h="39937">
                  <a:moveTo>
                    <a:pt x="2301875" y="1"/>
                  </a:moveTo>
                  <a:lnTo>
                    <a:pt x="0" y="1"/>
                  </a:lnTo>
                  <a:lnTo>
                    <a:pt x="0" y="39936"/>
                  </a:lnTo>
                  <a:lnTo>
                    <a:pt x="2301875" y="39936"/>
                  </a:lnTo>
                  <a:lnTo>
                    <a:pt x="2301875" y="1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349" tIns="6351" rIns="6351" bIns="6349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500" kern="1200" dirty="0"/>
            </a:p>
          </p:txBody>
        </p:sp>
        <p:sp>
          <p:nvSpPr>
            <p:cNvPr id="37" name="Pfeil: gebogen 36">
              <a:extLst>
                <a:ext uri="{FF2B5EF4-FFF2-40B4-BE49-F238E27FC236}">
                  <a16:creationId xmlns:a16="http://schemas.microsoft.com/office/drawing/2014/main" id="{27C23A23-E710-49D7-B300-CE6036BC8D1A}"/>
                </a:ext>
              </a:extLst>
            </p:cNvPr>
            <p:cNvSpPr/>
            <p:nvPr/>
          </p:nvSpPr>
          <p:spPr>
            <a:xfrm>
              <a:off x="3728524" y="1405680"/>
              <a:ext cx="4734950" cy="4734951"/>
            </a:xfrm>
            <a:prstGeom prst="circularArrow">
              <a:avLst>
                <a:gd name="adj1" fmla="val 16362"/>
                <a:gd name="adj2" fmla="val 684685"/>
                <a:gd name="adj3" fmla="val 9979397"/>
                <a:gd name="adj4" fmla="val 428419"/>
                <a:gd name="adj5" fmla="val 8181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240CF8AB-513B-4DF0-B819-49E1038FF565}"/>
                </a:ext>
              </a:extLst>
            </p:cNvPr>
            <p:cNvSpPr/>
            <p:nvPr/>
          </p:nvSpPr>
          <p:spPr>
            <a:xfrm>
              <a:off x="3063857" y="3644112"/>
              <a:ext cx="2301875" cy="258086"/>
            </a:xfrm>
            <a:custGeom>
              <a:avLst/>
              <a:gdLst>
                <a:gd name="connsiteX0" fmla="*/ 0 w 2301875"/>
                <a:gd name="connsiteY0" fmla="*/ 0 h 258086"/>
                <a:gd name="connsiteX1" fmla="*/ 2301875 w 2301875"/>
                <a:gd name="connsiteY1" fmla="*/ 0 h 258086"/>
                <a:gd name="connsiteX2" fmla="*/ 2301875 w 2301875"/>
                <a:gd name="connsiteY2" fmla="*/ 258086 h 258086"/>
                <a:gd name="connsiteX3" fmla="*/ 0 w 2301875"/>
                <a:gd name="connsiteY3" fmla="*/ 258086 h 258086"/>
                <a:gd name="connsiteX4" fmla="*/ 0 w 2301875"/>
                <a:gd name="connsiteY4" fmla="*/ 0 h 25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1875" h="258086">
                  <a:moveTo>
                    <a:pt x="0" y="0"/>
                  </a:moveTo>
                  <a:lnTo>
                    <a:pt x="2301875" y="0"/>
                  </a:lnTo>
                  <a:lnTo>
                    <a:pt x="2301875" y="258086"/>
                  </a:lnTo>
                  <a:lnTo>
                    <a:pt x="0" y="25808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500" kern="1200" dirty="0"/>
            </a:p>
          </p:txBody>
        </p:sp>
        <p:sp>
          <p:nvSpPr>
            <p:cNvPr id="39" name="Pfeil: gebogen 38">
              <a:extLst>
                <a:ext uri="{FF2B5EF4-FFF2-40B4-BE49-F238E27FC236}">
                  <a16:creationId xmlns:a16="http://schemas.microsoft.com/office/drawing/2014/main" id="{2AE37D2B-1EBA-40F0-89DF-AC7CBD8754EC}"/>
                </a:ext>
              </a:extLst>
            </p:cNvPr>
            <p:cNvSpPr/>
            <p:nvPr/>
          </p:nvSpPr>
          <p:spPr>
            <a:xfrm>
              <a:off x="3728524" y="1405680"/>
              <a:ext cx="4734950" cy="4734951"/>
            </a:xfrm>
            <a:prstGeom prst="circularArrow">
              <a:avLst>
                <a:gd name="adj1" fmla="val 17518"/>
                <a:gd name="adj2" fmla="val 684685"/>
                <a:gd name="adj3" fmla="val 21071480"/>
                <a:gd name="adj4" fmla="val 10889780"/>
                <a:gd name="adj5" fmla="val 875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 dirty="0"/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8D304084-BA2F-4F96-95D5-28D0C5CDB106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6844271" y="1027722"/>
            <a:ext cx="948706" cy="576000"/>
            <a:chOff x="2032000" y="1405680"/>
            <a:chExt cx="8128000" cy="47349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26D8C1CA-A968-41D9-A3AA-3F5AFF5C2441}"/>
                </a:ext>
              </a:extLst>
            </p:cNvPr>
            <p:cNvSpPr/>
            <p:nvPr/>
          </p:nvSpPr>
          <p:spPr>
            <a:xfrm>
              <a:off x="2032000" y="1407978"/>
              <a:ext cx="8128000" cy="4730355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7ED3DC8D-4458-46D1-8D37-B875203C369D}"/>
                </a:ext>
              </a:extLst>
            </p:cNvPr>
            <p:cNvSpPr/>
            <p:nvPr/>
          </p:nvSpPr>
          <p:spPr>
            <a:xfrm rot="10800000">
              <a:off x="6826267" y="3753186"/>
              <a:ext cx="2301875" cy="39938"/>
            </a:xfrm>
            <a:custGeom>
              <a:avLst/>
              <a:gdLst>
                <a:gd name="connsiteX0" fmla="*/ 0 w 2301875"/>
                <a:gd name="connsiteY0" fmla="*/ 0 h 39937"/>
                <a:gd name="connsiteX1" fmla="*/ 2301875 w 2301875"/>
                <a:gd name="connsiteY1" fmla="*/ 0 h 39937"/>
                <a:gd name="connsiteX2" fmla="*/ 2301875 w 2301875"/>
                <a:gd name="connsiteY2" fmla="*/ 39937 h 39937"/>
                <a:gd name="connsiteX3" fmla="*/ 0 w 2301875"/>
                <a:gd name="connsiteY3" fmla="*/ 39937 h 39937"/>
                <a:gd name="connsiteX4" fmla="*/ 0 w 2301875"/>
                <a:gd name="connsiteY4" fmla="*/ 0 h 39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1875" h="39937">
                  <a:moveTo>
                    <a:pt x="2301875" y="1"/>
                  </a:moveTo>
                  <a:lnTo>
                    <a:pt x="0" y="1"/>
                  </a:lnTo>
                  <a:lnTo>
                    <a:pt x="0" y="39936"/>
                  </a:lnTo>
                  <a:lnTo>
                    <a:pt x="2301875" y="39936"/>
                  </a:lnTo>
                  <a:lnTo>
                    <a:pt x="2301875" y="1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349" tIns="6351" rIns="6351" bIns="6349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500" kern="1200" dirty="0"/>
            </a:p>
          </p:txBody>
        </p:sp>
        <p:sp>
          <p:nvSpPr>
            <p:cNvPr id="43" name="Pfeil: gebogen 42">
              <a:extLst>
                <a:ext uri="{FF2B5EF4-FFF2-40B4-BE49-F238E27FC236}">
                  <a16:creationId xmlns:a16="http://schemas.microsoft.com/office/drawing/2014/main" id="{D99FCF3F-1683-4D7C-A5EC-553964264592}"/>
                </a:ext>
              </a:extLst>
            </p:cNvPr>
            <p:cNvSpPr/>
            <p:nvPr/>
          </p:nvSpPr>
          <p:spPr>
            <a:xfrm>
              <a:off x="3728524" y="1405680"/>
              <a:ext cx="4734950" cy="4734951"/>
            </a:xfrm>
            <a:prstGeom prst="circularArrow">
              <a:avLst>
                <a:gd name="adj1" fmla="val 16362"/>
                <a:gd name="adj2" fmla="val 684685"/>
                <a:gd name="adj3" fmla="val 9979397"/>
                <a:gd name="adj4" fmla="val 428419"/>
                <a:gd name="adj5" fmla="val 8181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84E14BEF-0D42-4EB9-B3DD-E5A121214340}"/>
                </a:ext>
              </a:extLst>
            </p:cNvPr>
            <p:cNvSpPr/>
            <p:nvPr/>
          </p:nvSpPr>
          <p:spPr>
            <a:xfrm>
              <a:off x="3063857" y="3644112"/>
              <a:ext cx="2301875" cy="258086"/>
            </a:xfrm>
            <a:custGeom>
              <a:avLst/>
              <a:gdLst>
                <a:gd name="connsiteX0" fmla="*/ 0 w 2301875"/>
                <a:gd name="connsiteY0" fmla="*/ 0 h 258086"/>
                <a:gd name="connsiteX1" fmla="*/ 2301875 w 2301875"/>
                <a:gd name="connsiteY1" fmla="*/ 0 h 258086"/>
                <a:gd name="connsiteX2" fmla="*/ 2301875 w 2301875"/>
                <a:gd name="connsiteY2" fmla="*/ 258086 h 258086"/>
                <a:gd name="connsiteX3" fmla="*/ 0 w 2301875"/>
                <a:gd name="connsiteY3" fmla="*/ 258086 h 258086"/>
                <a:gd name="connsiteX4" fmla="*/ 0 w 2301875"/>
                <a:gd name="connsiteY4" fmla="*/ 0 h 25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1875" h="258086">
                  <a:moveTo>
                    <a:pt x="0" y="0"/>
                  </a:moveTo>
                  <a:lnTo>
                    <a:pt x="2301875" y="0"/>
                  </a:lnTo>
                  <a:lnTo>
                    <a:pt x="2301875" y="258086"/>
                  </a:lnTo>
                  <a:lnTo>
                    <a:pt x="0" y="25808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500" kern="1200" dirty="0"/>
            </a:p>
          </p:txBody>
        </p:sp>
        <p:sp>
          <p:nvSpPr>
            <p:cNvPr id="45" name="Pfeil: gebogen 44">
              <a:extLst>
                <a:ext uri="{FF2B5EF4-FFF2-40B4-BE49-F238E27FC236}">
                  <a16:creationId xmlns:a16="http://schemas.microsoft.com/office/drawing/2014/main" id="{F2373BD4-AED3-4134-9FCA-3E3EB34CE2D6}"/>
                </a:ext>
              </a:extLst>
            </p:cNvPr>
            <p:cNvSpPr/>
            <p:nvPr/>
          </p:nvSpPr>
          <p:spPr>
            <a:xfrm>
              <a:off x="3728524" y="1405680"/>
              <a:ext cx="4734950" cy="4734951"/>
            </a:xfrm>
            <a:prstGeom prst="circularArrow">
              <a:avLst>
                <a:gd name="adj1" fmla="val 17518"/>
                <a:gd name="adj2" fmla="val 684685"/>
                <a:gd name="adj3" fmla="val 21071480"/>
                <a:gd name="adj4" fmla="val 10889780"/>
                <a:gd name="adj5" fmla="val 875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 dirty="0"/>
            </a:p>
          </p:txBody>
        </p: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DB94192E-1485-454B-BE47-37A6969184C5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4605703" y="1027722"/>
            <a:ext cx="948706" cy="576000"/>
            <a:chOff x="2032000" y="1405680"/>
            <a:chExt cx="8128000" cy="47349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08BBD778-59C6-4365-8103-D5B912B763F5}"/>
                </a:ext>
              </a:extLst>
            </p:cNvPr>
            <p:cNvSpPr/>
            <p:nvPr/>
          </p:nvSpPr>
          <p:spPr>
            <a:xfrm>
              <a:off x="2032000" y="1407978"/>
              <a:ext cx="8128000" cy="4730355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E8A0017-2764-4F1C-A8C8-73992C86F2FF}"/>
                </a:ext>
              </a:extLst>
            </p:cNvPr>
            <p:cNvSpPr/>
            <p:nvPr/>
          </p:nvSpPr>
          <p:spPr>
            <a:xfrm rot="10800000">
              <a:off x="6826267" y="3753186"/>
              <a:ext cx="2301875" cy="39938"/>
            </a:xfrm>
            <a:custGeom>
              <a:avLst/>
              <a:gdLst>
                <a:gd name="connsiteX0" fmla="*/ 0 w 2301875"/>
                <a:gd name="connsiteY0" fmla="*/ 0 h 39937"/>
                <a:gd name="connsiteX1" fmla="*/ 2301875 w 2301875"/>
                <a:gd name="connsiteY1" fmla="*/ 0 h 39937"/>
                <a:gd name="connsiteX2" fmla="*/ 2301875 w 2301875"/>
                <a:gd name="connsiteY2" fmla="*/ 39937 h 39937"/>
                <a:gd name="connsiteX3" fmla="*/ 0 w 2301875"/>
                <a:gd name="connsiteY3" fmla="*/ 39937 h 39937"/>
                <a:gd name="connsiteX4" fmla="*/ 0 w 2301875"/>
                <a:gd name="connsiteY4" fmla="*/ 0 h 39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1875" h="39937">
                  <a:moveTo>
                    <a:pt x="2301875" y="1"/>
                  </a:moveTo>
                  <a:lnTo>
                    <a:pt x="0" y="1"/>
                  </a:lnTo>
                  <a:lnTo>
                    <a:pt x="0" y="39936"/>
                  </a:lnTo>
                  <a:lnTo>
                    <a:pt x="2301875" y="39936"/>
                  </a:lnTo>
                  <a:lnTo>
                    <a:pt x="2301875" y="1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349" tIns="6351" rIns="6351" bIns="6349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500" kern="1200" dirty="0"/>
            </a:p>
          </p:txBody>
        </p:sp>
        <p:sp>
          <p:nvSpPr>
            <p:cNvPr id="49" name="Pfeil: gebogen 48">
              <a:extLst>
                <a:ext uri="{FF2B5EF4-FFF2-40B4-BE49-F238E27FC236}">
                  <a16:creationId xmlns:a16="http://schemas.microsoft.com/office/drawing/2014/main" id="{DE43DCFC-205C-41F9-9129-E13B3F27905C}"/>
                </a:ext>
              </a:extLst>
            </p:cNvPr>
            <p:cNvSpPr/>
            <p:nvPr/>
          </p:nvSpPr>
          <p:spPr>
            <a:xfrm>
              <a:off x="3728524" y="1405680"/>
              <a:ext cx="4734950" cy="4734951"/>
            </a:xfrm>
            <a:prstGeom prst="circularArrow">
              <a:avLst>
                <a:gd name="adj1" fmla="val 16362"/>
                <a:gd name="adj2" fmla="val 684685"/>
                <a:gd name="adj3" fmla="val 9979397"/>
                <a:gd name="adj4" fmla="val 428419"/>
                <a:gd name="adj5" fmla="val 8181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92762828-BE0F-445D-B704-874BF3813A47}"/>
                </a:ext>
              </a:extLst>
            </p:cNvPr>
            <p:cNvSpPr/>
            <p:nvPr/>
          </p:nvSpPr>
          <p:spPr>
            <a:xfrm>
              <a:off x="3063857" y="3644112"/>
              <a:ext cx="2301875" cy="258086"/>
            </a:xfrm>
            <a:custGeom>
              <a:avLst/>
              <a:gdLst>
                <a:gd name="connsiteX0" fmla="*/ 0 w 2301875"/>
                <a:gd name="connsiteY0" fmla="*/ 0 h 258086"/>
                <a:gd name="connsiteX1" fmla="*/ 2301875 w 2301875"/>
                <a:gd name="connsiteY1" fmla="*/ 0 h 258086"/>
                <a:gd name="connsiteX2" fmla="*/ 2301875 w 2301875"/>
                <a:gd name="connsiteY2" fmla="*/ 258086 h 258086"/>
                <a:gd name="connsiteX3" fmla="*/ 0 w 2301875"/>
                <a:gd name="connsiteY3" fmla="*/ 258086 h 258086"/>
                <a:gd name="connsiteX4" fmla="*/ 0 w 2301875"/>
                <a:gd name="connsiteY4" fmla="*/ 0 h 25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1875" h="258086">
                  <a:moveTo>
                    <a:pt x="0" y="0"/>
                  </a:moveTo>
                  <a:lnTo>
                    <a:pt x="2301875" y="0"/>
                  </a:lnTo>
                  <a:lnTo>
                    <a:pt x="2301875" y="258086"/>
                  </a:lnTo>
                  <a:lnTo>
                    <a:pt x="0" y="25808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500" kern="1200" dirty="0"/>
            </a:p>
          </p:txBody>
        </p:sp>
        <p:sp>
          <p:nvSpPr>
            <p:cNvPr id="51" name="Pfeil: gebogen 50">
              <a:extLst>
                <a:ext uri="{FF2B5EF4-FFF2-40B4-BE49-F238E27FC236}">
                  <a16:creationId xmlns:a16="http://schemas.microsoft.com/office/drawing/2014/main" id="{59BC2DDF-04C5-42FA-8537-8DFBD33FDAD5}"/>
                </a:ext>
              </a:extLst>
            </p:cNvPr>
            <p:cNvSpPr/>
            <p:nvPr/>
          </p:nvSpPr>
          <p:spPr>
            <a:xfrm>
              <a:off x="3728524" y="1405680"/>
              <a:ext cx="4734950" cy="4734951"/>
            </a:xfrm>
            <a:prstGeom prst="circularArrow">
              <a:avLst>
                <a:gd name="adj1" fmla="val 17518"/>
                <a:gd name="adj2" fmla="val 684685"/>
                <a:gd name="adj3" fmla="val 21071480"/>
                <a:gd name="adj4" fmla="val 10889780"/>
                <a:gd name="adj5" fmla="val 875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 dirty="0"/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9187644-4528-423C-B4ED-280C60FA27EC}"/>
              </a:ext>
            </a:extLst>
          </p:cNvPr>
          <p:cNvGrpSpPr/>
          <p:nvPr/>
        </p:nvGrpSpPr>
        <p:grpSpPr>
          <a:xfrm>
            <a:off x="182421" y="3027566"/>
            <a:ext cx="2664000" cy="1584000"/>
            <a:chOff x="1198788" y="2399841"/>
            <a:chExt cx="2664000" cy="1584000"/>
          </a:xfrm>
        </p:grpSpPr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E17943FB-A024-47FC-B87E-DD7C4280DC84}"/>
                </a:ext>
              </a:extLst>
            </p:cNvPr>
            <p:cNvSpPr/>
            <p:nvPr/>
          </p:nvSpPr>
          <p:spPr>
            <a:xfrm>
              <a:off x="1198788" y="2399841"/>
              <a:ext cx="2664000" cy="1584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3" name="Grafik 52">
              <a:extLst>
                <a:ext uri="{FF2B5EF4-FFF2-40B4-BE49-F238E27FC236}">
                  <a16:creationId xmlns:a16="http://schemas.microsoft.com/office/drawing/2014/main" id="{E1B2C7C0-2C8E-4A8F-8687-227FD9580D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322" b="27671"/>
            <a:stretch/>
          </p:blipFill>
          <p:spPr>
            <a:xfrm>
              <a:off x="1406954" y="2817476"/>
              <a:ext cx="911804" cy="428606"/>
            </a:xfrm>
            <a:prstGeom prst="rect">
              <a:avLst/>
            </a:prstGeom>
          </p:spPr>
        </p:pic>
        <p:pic>
          <p:nvPicPr>
            <p:cNvPr id="76" name="Grafik 75">
              <a:extLst>
                <a:ext uri="{FF2B5EF4-FFF2-40B4-BE49-F238E27FC236}">
                  <a16:creationId xmlns:a16="http://schemas.microsoft.com/office/drawing/2014/main" id="{C5856057-8C64-4E85-9B4B-7A6B82F95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0201" y="3282396"/>
              <a:ext cx="875015" cy="307914"/>
            </a:xfrm>
            <a:prstGeom prst="rect">
              <a:avLst/>
            </a:prstGeom>
          </p:spPr>
        </p:pic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E1375A98-BF27-4CEF-8DDF-0FBDB72997F3}"/>
                </a:ext>
              </a:extLst>
            </p:cNvPr>
            <p:cNvSpPr txBox="1"/>
            <p:nvPr/>
          </p:nvSpPr>
          <p:spPr>
            <a:xfrm>
              <a:off x="1559254" y="2474914"/>
              <a:ext cx="1235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/>
              </a:lvl1pPr>
            </a:lstStyle>
            <a:p>
              <a:pPr algn="ctr"/>
              <a:r>
                <a:rPr lang="de-DE" dirty="0"/>
                <a:t>Africa</a:t>
              </a:r>
            </a:p>
          </p:txBody>
        </p:sp>
        <p:pic>
          <p:nvPicPr>
            <p:cNvPr id="85" name="Grafik 84">
              <a:extLst>
                <a:ext uri="{FF2B5EF4-FFF2-40B4-BE49-F238E27FC236}">
                  <a16:creationId xmlns:a16="http://schemas.microsoft.com/office/drawing/2014/main" id="{E6BE7149-DCA1-4B7A-94D5-AAD2090AA7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48" t="24113" r="19694" b="44905"/>
            <a:stretch/>
          </p:blipFill>
          <p:spPr>
            <a:xfrm>
              <a:off x="1848975" y="3558257"/>
              <a:ext cx="630221" cy="219883"/>
            </a:xfrm>
            <a:prstGeom prst="rect">
              <a:avLst/>
            </a:prstGeom>
          </p:spPr>
        </p:pic>
        <p:pic>
          <p:nvPicPr>
            <p:cNvPr id="87" name="Grafik 86">
              <a:extLst>
                <a:ext uri="{FF2B5EF4-FFF2-40B4-BE49-F238E27FC236}">
                  <a16:creationId xmlns:a16="http://schemas.microsoft.com/office/drawing/2014/main" id="{C9C5C4CE-DF26-45E2-B5BD-6596B17A9C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94" b="9058"/>
            <a:stretch/>
          </p:blipFill>
          <p:spPr>
            <a:xfrm>
              <a:off x="2279779" y="2805473"/>
              <a:ext cx="623897" cy="442840"/>
            </a:xfrm>
            <a:prstGeom prst="rect">
              <a:avLst/>
            </a:prstGeom>
          </p:spPr>
        </p:pic>
        <p:pic>
          <p:nvPicPr>
            <p:cNvPr id="89" name="Grafik 88">
              <a:extLst>
                <a:ext uri="{FF2B5EF4-FFF2-40B4-BE49-F238E27FC236}">
                  <a16:creationId xmlns:a16="http://schemas.microsoft.com/office/drawing/2014/main" id="{5596505D-60CF-4B4C-BC6F-CF1EDDBFE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06" t="2591" r="48828" b="2444"/>
            <a:stretch/>
          </p:blipFill>
          <p:spPr>
            <a:xfrm>
              <a:off x="2531730" y="3232679"/>
              <a:ext cx="591485" cy="599739"/>
            </a:xfrm>
            <a:prstGeom prst="rect">
              <a:avLst/>
            </a:prstGeom>
          </p:spPr>
        </p:pic>
        <p:pic>
          <p:nvPicPr>
            <p:cNvPr id="81" name="Grafik 80">
              <a:extLst>
                <a:ext uri="{FF2B5EF4-FFF2-40B4-BE49-F238E27FC236}">
                  <a16:creationId xmlns:a16="http://schemas.microsoft.com/office/drawing/2014/main" id="{C6C098E2-27CC-4C7E-B267-B8E7D6A0E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7810" y="2640453"/>
              <a:ext cx="598671" cy="339981"/>
            </a:xfrm>
            <a:prstGeom prst="rect">
              <a:avLst/>
            </a:prstGeom>
          </p:spPr>
        </p:pic>
        <p:pic>
          <p:nvPicPr>
            <p:cNvPr id="83" name="Grafik 82">
              <a:extLst>
                <a:ext uri="{FF2B5EF4-FFF2-40B4-BE49-F238E27FC236}">
                  <a16:creationId xmlns:a16="http://schemas.microsoft.com/office/drawing/2014/main" id="{7EC59E18-4E66-4A2C-B6F1-F33FC70F3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8818" y="2940094"/>
              <a:ext cx="567608" cy="564027"/>
            </a:xfrm>
            <a:prstGeom prst="rect">
              <a:avLst/>
            </a:prstGeom>
          </p:spPr>
        </p:pic>
      </p:grpSp>
      <p:sp>
        <p:nvSpPr>
          <p:cNvPr id="54" name="Rechteck 53">
            <a:extLst>
              <a:ext uri="{FF2B5EF4-FFF2-40B4-BE49-F238E27FC236}">
                <a16:creationId xmlns:a16="http://schemas.microsoft.com/office/drawing/2014/main" id="{91D52C00-24F9-49EF-93E2-5364E2CB1B37}"/>
              </a:ext>
            </a:extLst>
          </p:cNvPr>
          <p:cNvSpPr/>
          <p:nvPr/>
        </p:nvSpPr>
        <p:spPr>
          <a:xfrm>
            <a:off x="7334323" y="2631750"/>
            <a:ext cx="4874759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Research &amp; Innovation Institutions </a:t>
            </a:r>
          </a:p>
          <a:p>
            <a:pPr marL="361950" indent="-180975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/>
              <a:t>Research </a:t>
            </a:r>
            <a:r>
              <a:rPr lang="en-US" sz="1600" dirty="0" err="1"/>
              <a:t>programmes</a:t>
            </a:r>
            <a:r>
              <a:rPr lang="en-US" sz="1600" dirty="0"/>
              <a:t> &amp; -projects</a:t>
            </a:r>
          </a:p>
          <a:p>
            <a:pPr marL="361950" indent="-180975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/>
              <a:t>Institutions for Innovation e.g. Extension Services, Technology Transfer Offices (TTO), Innovation Centers, Start Up Services, Local Labs, Incubators, Innovation Brokers, etc.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C1B1D260-726A-4A46-BBB7-81C53A5A6AD2}"/>
              </a:ext>
            </a:extLst>
          </p:cNvPr>
          <p:cNvSpPr/>
          <p:nvPr/>
        </p:nvSpPr>
        <p:spPr>
          <a:xfrm>
            <a:off x="6711797" y="4236998"/>
            <a:ext cx="5456006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Institutions for capacity building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/>
              <a:t>e.g. schools, universities, training centers, etc.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Agribusiness professional organizations and companies </a:t>
            </a:r>
            <a:r>
              <a:rPr lang="en-US" sz="1600" dirty="0"/>
              <a:t>e.g. agriculture developments and export, food processing, food technology centers, national and international input suppliers</a:t>
            </a:r>
            <a:r>
              <a:rPr lang="en-US" sz="1600" b="1" dirty="0">
                <a:solidFill>
                  <a:srgbClr val="FFFF00"/>
                </a:solidFill>
              </a:rPr>
              <a:t>   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Farmers organizations &amp; Farmers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NGOs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/>
              <a:t> 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Funders 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FF00"/>
                </a:solidFill>
              </a:rPr>
              <a:t>End-users in food markets</a:t>
            </a:r>
          </a:p>
        </p:txBody>
      </p: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7AD88F4E-7820-4293-9527-851E7D1B6185}"/>
              </a:ext>
            </a:extLst>
          </p:cNvPr>
          <p:cNvGrpSpPr/>
          <p:nvPr/>
        </p:nvGrpSpPr>
        <p:grpSpPr>
          <a:xfrm>
            <a:off x="3791155" y="1962862"/>
            <a:ext cx="3520925" cy="1384952"/>
            <a:chOff x="3680176" y="2328060"/>
            <a:chExt cx="3520925" cy="1384952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05EF808E-1079-416A-9520-72FDD8E76C59}"/>
                </a:ext>
              </a:extLst>
            </p:cNvPr>
            <p:cNvSpPr/>
            <p:nvPr/>
          </p:nvSpPr>
          <p:spPr>
            <a:xfrm>
              <a:off x="3680176" y="2328060"/>
              <a:ext cx="3520925" cy="138495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0DD954FA-AC5D-4955-A65E-3A360CCD89D4}"/>
                </a:ext>
              </a:extLst>
            </p:cNvPr>
            <p:cNvSpPr txBox="1"/>
            <p:nvPr/>
          </p:nvSpPr>
          <p:spPr>
            <a:xfrm>
              <a:off x="4091749" y="2516305"/>
              <a:ext cx="25414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West Africa-EU Alliance</a:t>
              </a:r>
            </a:p>
          </p:txBody>
        </p:sp>
        <p:pic>
          <p:nvPicPr>
            <p:cNvPr id="65" name="Grafik 64">
              <a:extLst>
                <a:ext uri="{FF2B5EF4-FFF2-40B4-BE49-F238E27FC236}">
                  <a16:creationId xmlns:a16="http://schemas.microsoft.com/office/drawing/2014/main" id="{ED49E4B2-DF16-4B46-8AA4-12865B2DC8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69" b="13472"/>
            <a:stretch/>
          </p:blipFill>
          <p:spPr>
            <a:xfrm>
              <a:off x="5090915" y="2906801"/>
              <a:ext cx="716539" cy="402737"/>
            </a:xfrm>
            <a:prstGeom prst="rect">
              <a:avLst/>
            </a:prstGeom>
          </p:spPr>
        </p:pic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D2BC2A12-012F-4443-B88E-42E9A0F67C83}"/>
                </a:ext>
              </a:extLst>
            </p:cNvPr>
            <p:cNvSpPr txBox="1"/>
            <p:nvPr/>
          </p:nvSpPr>
          <p:spPr>
            <a:xfrm>
              <a:off x="6558455" y="2854780"/>
              <a:ext cx="597068" cy="344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etc.</a:t>
              </a:r>
            </a:p>
          </p:txBody>
        </p:sp>
        <p:pic>
          <p:nvPicPr>
            <p:cNvPr id="69" name="Grafik 68">
              <a:extLst>
                <a:ext uri="{FF2B5EF4-FFF2-40B4-BE49-F238E27FC236}">
                  <a16:creationId xmlns:a16="http://schemas.microsoft.com/office/drawing/2014/main" id="{08FB8070-3FF6-41F7-B10A-7B37C012F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4883" y="2855003"/>
              <a:ext cx="492927" cy="475065"/>
            </a:xfrm>
            <a:prstGeom prst="rect">
              <a:avLst/>
            </a:prstGeom>
          </p:spPr>
        </p:pic>
        <p:pic>
          <p:nvPicPr>
            <p:cNvPr id="70" name="Grafik 69">
              <a:extLst>
                <a:ext uri="{FF2B5EF4-FFF2-40B4-BE49-F238E27FC236}">
                  <a16:creationId xmlns:a16="http://schemas.microsoft.com/office/drawing/2014/main" id="{10054434-6CA5-406C-9B74-A5EE0FADB7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5642" y="2840291"/>
              <a:ext cx="609876" cy="609876"/>
            </a:xfrm>
            <a:prstGeom prst="rect">
              <a:avLst/>
            </a:prstGeom>
          </p:spPr>
        </p:pic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162009B3-79F9-4936-A1DA-18EFD48261AC}"/>
              </a:ext>
            </a:extLst>
          </p:cNvPr>
          <p:cNvGrpSpPr/>
          <p:nvPr/>
        </p:nvGrpSpPr>
        <p:grpSpPr>
          <a:xfrm>
            <a:off x="1498555" y="1913466"/>
            <a:ext cx="2205485" cy="1030698"/>
            <a:chOff x="4019755" y="2328060"/>
            <a:chExt cx="2849822" cy="1030698"/>
          </a:xfrm>
        </p:grpSpPr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CB5B128E-B5D7-447E-94F1-AEC0AD88BED9}"/>
                </a:ext>
              </a:extLst>
            </p:cNvPr>
            <p:cNvSpPr/>
            <p:nvPr/>
          </p:nvSpPr>
          <p:spPr>
            <a:xfrm>
              <a:off x="4019755" y="2328060"/>
              <a:ext cx="2849822" cy="10306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0A48F02D-8124-4985-82C2-B98E5D31CEC1}"/>
                </a:ext>
              </a:extLst>
            </p:cNvPr>
            <p:cNvSpPr txBox="1"/>
            <p:nvPr/>
          </p:nvSpPr>
          <p:spPr>
            <a:xfrm>
              <a:off x="4091749" y="2516305"/>
              <a:ext cx="25414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/>
                <a:t>AU-EU </a:t>
              </a:r>
              <a:r>
                <a:rPr lang="de-DE" b="1" dirty="0" err="1"/>
                <a:t>Platform</a:t>
              </a:r>
              <a:r>
                <a:rPr lang="de-DE" b="1" dirty="0"/>
                <a:t> </a:t>
              </a:r>
            </a:p>
            <a:p>
              <a:pPr algn="ctr"/>
              <a:r>
                <a:rPr lang="de-DE" b="1" dirty="0" err="1"/>
                <a:t>for</a:t>
              </a:r>
              <a:r>
                <a:rPr lang="de-DE" b="1" dirty="0"/>
                <a:t> R&amp;I in FNSSA</a:t>
              </a:r>
            </a:p>
          </p:txBody>
        </p: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61306C61-CD79-47CB-8A44-48BF2B137E82}"/>
              </a:ext>
            </a:extLst>
          </p:cNvPr>
          <p:cNvGrpSpPr/>
          <p:nvPr/>
        </p:nvGrpSpPr>
        <p:grpSpPr>
          <a:xfrm>
            <a:off x="3363581" y="3485237"/>
            <a:ext cx="3480285" cy="741290"/>
            <a:chOff x="3745604" y="2423839"/>
            <a:chExt cx="2862604" cy="741290"/>
          </a:xfrm>
        </p:grpSpPr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4F203FBC-7004-435D-B7C2-AA53382AA09E}"/>
                </a:ext>
              </a:extLst>
            </p:cNvPr>
            <p:cNvSpPr/>
            <p:nvPr/>
          </p:nvSpPr>
          <p:spPr>
            <a:xfrm>
              <a:off x="3745604" y="2423839"/>
              <a:ext cx="2862604" cy="74129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E36C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E6D3985B-03B3-49FC-A23C-CB52F507F8A8}"/>
                </a:ext>
              </a:extLst>
            </p:cNvPr>
            <p:cNvSpPr txBox="1"/>
            <p:nvPr/>
          </p:nvSpPr>
          <p:spPr>
            <a:xfrm>
              <a:off x="4072700" y="2592423"/>
              <a:ext cx="2208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/>
                <a:t>North Africa-EU Alliance</a:t>
              </a:r>
            </a:p>
          </p:txBody>
        </p:sp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D583AD61-700F-4A63-A75E-6710F5183DEA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038" y="2527057"/>
            <a:ext cx="693814" cy="49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73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E29EA233-833E-4330-9877-6FDBC148AEF3}"/>
              </a:ext>
            </a:extLst>
          </p:cNvPr>
          <p:cNvSpPr txBox="1"/>
          <p:nvPr/>
        </p:nvSpPr>
        <p:spPr>
          <a:xfrm>
            <a:off x="0" y="29792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Timelines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003399"/>
                </a:solidFill>
              </a:rPr>
              <a:t>WAEA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&amp;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008000"/>
                </a:solidFill>
              </a:rPr>
              <a:t>NAEA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| Building the Sorting House Mechanism &amp; Network</a:t>
            </a: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8B68B0F7-2475-4C16-960E-3391573337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F1432D52-D0AD-4978-B9CE-D2AB4C0C0002}"/>
              </a:ext>
            </a:extLst>
          </p:cNvPr>
          <p:cNvGrpSpPr/>
          <p:nvPr/>
        </p:nvGrpSpPr>
        <p:grpSpPr>
          <a:xfrm>
            <a:off x="3966880" y="4515416"/>
            <a:ext cx="2796803" cy="794325"/>
            <a:chOff x="3684983" y="5673054"/>
            <a:chExt cx="3333129" cy="794325"/>
          </a:xfrm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9FC897E3-0126-4BE0-8746-FA613FAC05BE}"/>
                </a:ext>
              </a:extLst>
            </p:cNvPr>
            <p:cNvSpPr/>
            <p:nvPr/>
          </p:nvSpPr>
          <p:spPr>
            <a:xfrm>
              <a:off x="3684983" y="5882604"/>
              <a:ext cx="27029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WAEA Series of Separate 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Workshops of the WGs</a:t>
              </a:r>
              <a:endParaRPr lang="de-DE" sz="1600" dirty="0">
                <a:solidFill>
                  <a:srgbClr val="003399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D1C8353-B303-4827-A389-7F56A758EF47}"/>
                </a:ext>
              </a:extLst>
            </p:cNvPr>
            <p:cNvSpPr/>
            <p:nvPr/>
          </p:nvSpPr>
          <p:spPr>
            <a:xfrm>
              <a:off x="4892675" y="5673054"/>
              <a:ext cx="21254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>
                  <a:solidFill>
                    <a:srgbClr val="0033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Mar. – Dec. 2021</a:t>
              </a:r>
              <a:endParaRPr lang="de-DE" sz="2400" dirty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31FC22F9-806B-4AA0-8724-AB017A1D4DAB}"/>
              </a:ext>
            </a:extLst>
          </p:cNvPr>
          <p:cNvGrpSpPr/>
          <p:nvPr/>
        </p:nvGrpSpPr>
        <p:grpSpPr>
          <a:xfrm>
            <a:off x="8728054" y="3356576"/>
            <a:ext cx="2825042" cy="1027770"/>
            <a:chOff x="3786666" y="3621944"/>
            <a:chExt cx="2825042" cy="1027770"/>
          </a:xfrm>
        </p:grpSpPr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4199EB35-C222-4AEC-86FC-1E79527E1062}"/>
                </a:ext>
              </a:extLst>
            </p:cNvPr>
            <p:cNvSpPr/>
            <p:nvPr/>
          </p:nvSpPr>
          <p:spPr>
            <a:xfrm>
              <a:off x="4229100" y="3818717"/>
              <a:ext cx="238260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NAEA Joint WG Workshop</a:t>
              </a:r>
            </a:p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Draft Discussion +</a:t>
              </a:r>
            </a:p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Funders involvement</a:t>
              </a: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3369D239-EEC9-478B-88E0-AB0BCBB91A53}"/>
                </a:ext>
              </a:extLst>
            </p:cNvPr>
            <p:cNvSpPr/>
            <p:nvPr/>
          </p:nvSpPr>
          <p:spPr>
            <a:xfrm>
              <a:off x="3786666" y="3621944"/>
              <a:ext cx="1124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Dec. 2021</a:t>
              </a:r>
              <a:endParaRPr lang="de-DE" b="1" dirty="0">
                <a:solidFill>
                  <a:srgbClr val="008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BE412D9-C916-492E-974B-DA03F35C1055}"/>
              </a:ext>
            </a:extLst>
          </p:cNvPr>
          <p:cNvGrpSpPr/>
          <p:nvPr/>
        </p:nvGrpSpPr>
        <p:grpSpPr>
          <a:xfrm>
            <a:off x="9361161" y="2519768"/>
            <a:ext cx="2933257" cy="791090"/>
            <a:chOff x="4989649" y="2456118"/>
            <a:chExt cx="2933257" cy="791090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E1075B7A-EF14-4C4C-B820-9D43CC3089AC}"/>
                </a:ext>
              </a:extLst>
            </p:cNvPr>
            <p:cNvSpPr/>
            <p:nvPr/>
          </p:nvSpPr>
          <p:spPr>
            <a:xfrm>
              <a:off x="4989649" y="2456118"/>
              <a:ext cx="10903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Jun. 2022</a:t>
              </a:r>
              <a:endParaRPr lang="de-DE" b="1" dirty="0">
                <a:solidFill>
                  <a:srgbClr val="008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227DCD8F-7E77-4981-9055-71B8E6FC3211}"/>
                </a:ext>
              </a:extLst>
            </p:cNvPr>
            <p:cNvSpPr/>
            <p:nvPr/>
          </p:nvSpPr>
          <p:spPr>
            <a:xfrm>
              <a:off x="5427799" y="2662433"/>
              <a:ext cx="249510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NAEA </a:t>
              </a:r>
              <a:r>
                <a:rPr lang="en-US" sz="1600" dirty="0" err="1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Finalising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 Documents</a:t>
              </a:r>
            </a:p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Funders involvement</a:t>
              </a: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C5A6509-DB02-4537-9155-5A313B1D0E04}"/>
              </a:ext>
            </a:extLst>
          </p:cNvPr>
          <p:cNvGrpSpPr/>
          <p:nvPr/>
        </p:nvGrpSpPr>
        <p:grpSpPr>
          <a:xfrm>
            <a:off x="5175663" y="1571625"/>
            <a:ext cx="4367187" cy="815604"/>
            <a:chOff x="4797120" y="1311083"/>
            <a:chExt cx="4367187" cy="815604"/>
          </a:xfrm>
        </p:grpSpPr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93E5233E-3234-47E9-BAC7-FFC28B56FF24}"/>
                </a:ext>
              </a:extLst>
            </p:cNvPr>
            <p:cNvSpPr/>
            <p:nvPr/>
          </p:nvSpPr>
          <p:spPr>
            <a:xfrm>
              <a:off x="8025854" y="1311083"/>
              <a:ext cx="11384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Aug. 2022</a:t>
              </a:r>
              <a:endParaRPr lang="de-DE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42FAB515-F2CB-4888-83CA-AECEE35D3B20}"/>
                </a:ext>
              </a:extLst>
            </p:cNvPr>
            <p:cNvSpPr/>
            <p:nvPr/>
          </p:nvSpPr>
          <p:spPr>
            <a:xfrm>
              <a:off x="4797120" y="1541912"/>
              <a:ext cx="385873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Joint Final LEAP4FNSSA Dialogue for Action</a:t>
              </a:r>
            </a:p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WAEA + NAEA + Other African Regions</a:t>
              </a:r>
              <a:endParaRPr lang="en-US" sz="1400" dirty="0">
                <a:solidFill>
                  <a:srgbClr val="008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7972D92C-6677-4A89-843D-23DC5E0CD1FD}"/>
              </a:ext>
            </a:extLst>
          </p:cNvPr>
          <p:cNvSpPr/>
          <p:nvPr/>
        </p:nvSpPr>
        <p:spPr>
          <a:xfrm>
            <a:off x="6096000" y="1067167"/>
            <a:ext cx="42857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End of LEAP4FNSSA Project | Oct. 2022</a:t>
            </a:r>
            <a:endParaRPr lang="de-DE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Freihandform 7">
            <a:extLst>
              <a:ext uri="{FF2B5EF4-FFF2-40B4-BE49-F238E27FC236}">
                <a16:creationId xmlns:a16="http://schemas.microsoft.com/office/drawing/2014/main" id="{30A8B9EA-64D8-41C9-8436-E9BCBA76E24F}"/>
              </a:ext>
            </a:extLst>
          </p:cNvPr>
          <p:cNvSpPr/>
          <p:nvPr/>
        </p:nvSpPr>
        <p:spPr>
          <a:xfrm>
            <a:off x="4057180" y="1001906"/>
            <a:ext cx="6191819" cy="5453645"/>
          </a:xfrm>
          <a:custGeom>
            <a:avLst/>
            <a:gdLst>
              <a:gd name="connsiteX0" fmla="*/ 0 w 6183413"/>
              <a:gd name="connsiteY0" fmla="*/ 5648345 h 5648345"/>
              <a:gd name="connsiteX1" fmla="*/ 3817089 w 6183413"/>
              <a:gd name="connsiteY1" fmla="*/ 2820085 h 5648345"/>
              <a:gd name="connsiteX2" fmla="*/ 6166884 w 6183413"/>
              <a:gd name="connsiteY2" fmla="*/ 98150 h 5648345"/>
              <a:gd name="connsiteX3" fmla="*/ 4678326 w 6183413"/>
              <a:gd name="connsiteY3" fmla="*/ 863694 h 5648345"/>
              <a:gd name="connsiteX0" fmla="*/ 0 w 6166884"/>
              <a:gd name="connsiteY0" fmla="*/ 5550195 h 5550195"/>
              <a:gd name="connsiteX1" fmla="*/ 3817089 w 6166884"/>
              <a:gd name="connsiteY1" fmla="*/ 2721935 h 5550195"/>
              <a:gd name="connsiteX2" fmla="*/ 6166884 w 6166884"/>
              <a:gd name="connsiteY2" fmla="*/ 0 h 5550195"/>
              <a:gd name="connsiteX0" fmla="*/ 0 w 6166884"/>
              <a:gd name="connsiteY0" fmla="*/ 5550195 h 5550195"/>
              <a:gd name="connsiteX1" fmla="*/ 4146698 w 6166884"/>
              <a:gd name="connsiteY1" fmla="*/ 3072810 h 5550195"/>
              <a:gd name="connsiteX2" fmla="*/ 6166884 w 6166884"/>
              <a:gd name="connsiteY2" fmla="*/ 0 h 5550195"/>
              <a:gd name="connsiteX0" fmla="*/ 0 w 6166884"/>
              <a:gd name="connsiteY0" fmla="*/ 5550195 h 5550195"/>
              <a:gd name="connsiteX1" fmla="*/ 4146698 w 6166884"/>
              <a:gd name="connsiteY1" fmla="*/ 3072810 h 5550195"/>
              <a:gd name="connsiteX2" fmla="*/ 6166884 w 6166884"/>
              <a:gd name="connsiteY2" fmla="*/ 0 h 5550195"/>
              <a:gd name="connsiteX0" fmla="*/ 0 w 6868633"/>
              <a:gd name="connsiteY0" fmla="*/ 5645888 h 5645888"/>
              <a:gd name="connsiteX1" fmla="*/ 4848447 w 6868633"/>
              <a:gd name="connsiteY1" fmla="*/ 3072810 h 5645888"/>
              <a:gd name="connsiteX2" fmla="*/ 6868633 w 6868633"/>
              <a:gd name="connsiteY2" fmla="*/ 0 h 5645888"/>
              <a:gd name="connsiteX0" fmla="*/ 0 w 6039293"/>
              <a:gd name="connsiteY0" fmla="*/ 5624623 h 5624623"/>
              <a:gd name="connsiteX1" fmla="*/ 4848447 w 6039293"/>
              <a:gd name="connsiteY1" fmla="*/ 3051545 h 5624623"/>
              <a:gd name="connsiteX2" fmla="*/ 6039293 w 6039293"/>
              <a:gd name="connsiteY2" fmla="*/ 0 h 5624623"/>
              <a:gd name="connsiteX0" fmla="*/ 0 w 6039293"/>
              <a:gd name="connsiteY0" fmla="*/ 5624623 h 5624623"/>
              <a:gd name="connsiteX1" fmla="*/ 4125433 w 6039293"/>
              <a:gd name="connsiteY1" fmla="*/ 3157870 h 5624623"/>
              <a:gd name="connsiteX2" fmla="*/ 6039293 w 6039293"/>
              <a:gd name="connsiteY2" fmla="*/ 0 h 5624623"/>
              <a:gd name="connsiteX0" fmla="*/ 0 w 6002353"/>
              <a:gd name="connsiteY0" fmla="*/ 5040659 h 5040659"/>
              <a:gd name="connsiteX1" fmla="*/ 4125433 w 6002353"/>
              <a:gd name="connsiteY1" fmla="*/ 2573906 h 5040659"/>
              <a:gd name="connsiteX2" fmla="*/ 6002353 w 6002353"/>
              <a:gd name="connsiteY2" fmla="*/ 0 h 5040659"/>
              <a:gd name="connsiteX0" fmla="*/ 0 w 5808419"/>
              <a:gd name="connsiteY0" fmla="*/ 5058627 h 5058627"/>
              <a:gd name="connsiteX1" fmla="*/ 3931499 w 5808419"/>
              <a:gd name="connsiteY1" fmla="*/ 2573906 h 5058627"/>
              <a:gd name="connsiteX2" fmla="*/ 5808419 w 5808419"/>
              <a:gd name="connsiteY2" fmla="*/ 0 h 5058627"/>
              <a:gd name="connsiteX0" fmla="*/ 0 w 6003267"/>
              <a:gd name="connsiteY0" fmla="*/ 5143926 h 5143926"/>
              <a:gd name="connsiteX1" fmla="*/ 4126347 w 6003267"/>
              <a:gd name="connsiteY1" fmla="*/ 2573906 h 5143926"/>
              <a:gd name="connsiteX2" fmla="*/ 6003267 w 6003267"/>
              <a:gd name="connsiteY2" fmla="*/ 0 h 5143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03267" h="5143926">
                <a:moveTo>
                  <a:pt x="0" y="5143926"/>
                </a:moveTo>
                <a:cubicBezTo>
                  <a:pt x="1639186" y="4468759"/>
                  <a:pt x="3119798" y="3511343"/>
                  <a:pt x="4126347" y="2573906"/>
                </a:cubicBezTo>
                <a:cubicBezTo>
                  <a:pt x="5132896" y="1636469"/>
                  <a:pt x="5859728" y="326065"/>
                  <a:pt x="6003267" y="0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8B27A6A-D4A4-4A43-8C99-420EFB6527BB}"/>
              </a:ext>
            </a:extLst>
          </p:cNvPr>
          <p:cNvSpPr/>
          <p:nvPr/>
        </p:nvSpPr>
        <p:spPr>
          <a:xfrm>
            <a:off x="9134502" y="2650109"/>
            <a:ext cx="144000" cy="144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50000"/>
                  <a:lumOff val="50000"/>
                </a:sys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D46F6A7-DCA4-4B4A-94C6-701E53BB88D6}"/>
              </a:ext>
            </a:extLst>
          </p:cNvPr>
          <p:cNvSpPr/>
          <p:nvPr/>
        </p:nvSpPr>
        <p:spPr>
          <a:xfrm>
            <a:off x="7005145" y="4688126"/>
            <a:ext cx="144000" cy="144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50000"/>
                  <a:lumOff val="50000"/>
                </a:sys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880B96ED-07D1-4CEE-A345-6B2FE7055ED1}"/>
              </a:ext>
            </a:extLst>
          </p:cNvPr>
          <p:cNvSpPr/>
          <p:nvPr/>
        </p:nvSpPr>
        <p:spPr>
          <a:xfrm>
            <a:off x="4229941" y="6279756"/>
            <a:ext cx="144000" cy="144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50000"/>
                  <a:lumOff val="50000"/>
                </a:sys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8BCEB207-AFEB-47EA-AB95-3EA48094CC0F}"/>
              </a:ext>
            </a:extLst>
          </p:cNvPr>
          <p:cNvSpPr/>
          <p:nvPr/>
        </p:nvSpPr>
        <p:spPr>
          <a:xfrm>
            <a:off x="8442980" y="3458263"/>
            <a:ext cx="144000" cy="144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50000"/>
                  <a:lumOff val="50000"/>
                </a:sys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5ADC797B-2B32-4D19-AAA7-92FF663BE4E3}"/>
              </a:ext>
            </a:extLst>
          </p:cNvPr>
          <p:cNvSpPr/>
          <p:nvPr/>
        </p:nvSpPr>
        <p:spPr>
          <a:xfrm>
            <a:off x="9756984" y="1741673"/>
            <a:ext cx="144000" cy="144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50000"/>
                  <a:lumOff val="50000"/>
                </a:sys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27532A3C-16C8-4A1E-80DB-36D4926F5648}"/>
              </a:ext>
            </a:extLst>
          </p:cNvPr>
          <p:cNvSpPr/>
          <p:nvPr/>
        </p:nvSpPr>
        <p:spPr>
          <a:xfrm>
            <a:off x="10059701" y="1174056"/>
            <a:ext cx="144000" cy="144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50000"/>
                  <a:lumOff val="50000"/>
                </a:sys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34EF9D57-AB36-48E3-9AC4-F885BF1D876A}"/>
              </a:ext>
            </a:extLst>
          </p:cNvPr>
          <p:cNvSpPr/>
          <p:nvPr/>
        </p:nvSpPr>
        <p:spPr>
          <a:xfrm>
            <a:off x="5250094" y="5775670"/>
            <a:ext cx="144000" cy="144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50000"/>
                  <a:lumOff val="50000"/>
                </a:sys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EB3D1EE9-8C01-4EFE-BAB4-E2D7388DE671}"/>
              </a:ext>
            </a:extLst>
          </p:cNvPr>
          <p:cNvSpPr/>
          <p:nvPr/>
        </p:nvSpPr>
        <p:spPr>
          <a:xfrm>
            <a:off x="696029" y="969409"/>
            <a:ext cx="2268000" cy="4428649"/>
          </a:xfrm>
          <a:prstGeom prst="roundRect">
            <a:avLst/>
          </a:prstGeom>
          <a:solidFill>
            <a:srgbClr val="F8F8F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WG = Working Group</a:t>
            </a:r>
          </a:p>
          <a:p>
            <a:endParaRPr lang="en-US" sz="1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WAEA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| </a:t>
            </a:r>
            <a:r>
              <a:rPr lang="en-US" sz="1400" b="1" dirty="0">
                <a:solidFill>
                  <a:srgbClr val="008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NAEA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WGs #1</a:t>
            </a:r>
          </a:p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Theory of Change and </a:t>
            </a:r>
          </a:p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Impact Pathways (TCIP)</a:t>
            </a:r>
          </a:p>
          <a:p>
            <a:endParaRPr lang="en-US" sz="1400" b="1" dirty="0">
              <a:solidFill>
                <a:srgbClr val="003399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3399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WAEA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| </a:t>
            </a:r>
            <a:r>
              <a:rPr lang="en-US" sz="1400" b="1" dirty="0">
                <a:solidFill>
                  <a:srgbClr val="008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NAEA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WGs #2</a:t>
            </a:r>
          </a:p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Communication Concept</a:t>
            </a:r>
          </a:p>
          <a:p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3399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WAEA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| N</a:t>
            </a:r>
            <a:r>
              <a:rPr lang="en-US" sz="1400" b="1" dirty="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AEA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WGs #3</a:t>
            </a:r>
          </a:p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Data- and Knowledge </a:t>
            </a:r>
          </a:p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(D&amp;K) Managers</a:t>
            </a:r>
          </a:p>
          <a:p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NAEA </a:t>
            </a:r>
          </a:p>
          <a:p>
            <a:r>
              <a:rPr lang="en-US" sz="1400" b="1" dirty="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WG #4</a:t>
            </a:r>
          </a:p>
          <a:p>
            <a:r>
              <a:rPr lang="en-US" sz="1400" dirty="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Private Sector</a:t>
            </a: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9B333FC0-FBC0-406D-93A3-55D2D4D97708}"/>
              </a:ext>
            </a:extLst>
          </p:cNvPr>
          <p:cNvSpPr/>
          <p:nvPr/>
        </p:nvSpPr>
        <p:spPr>
          <a:xfrm>
            <a:off x="5713457" y="5525363"/>
            <a:ext cx="144000" cy="144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50000"/>
                  <a:lumOff val="50000"/>
                </a:sys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ED28852C-6D21-4263-B821-E484B97CDA68}"/>
              </a:ext>
            </a:extLst>
          </p:cNvPr>
          <p:cNvGrpSpPr/>
          <p:nvPr/>
        </p:nvGrpSpPr>
        <p:grpSpPr>
          <a:xfrm>
            <a:off x="7304437" y="4515416"/>
            <a:ext cx="3656093" cy="794325"/>
            <a:chOff x="1293948" y="5673054"/>
            <a:chExt cx="6885500" cy="794325"/>
          </a:xfrm>
        </p:grpSpPr>
        <p:sp>
          <p:nvSpPr>
            <p:cNvPr id="56" name="Rechteck 55">
              <a:extLst>
                <a:ext uri="{FF2B5EF4-FFF2-40B4-BE49-F238E27FC236}">
                  <a16:creationId xmlns:a16="http://schemas.microsoft.com/office/drawing/2014/main" id="{C992A5B5-D23E-428E-932D-FB888B9B731D}"/>
                </a:ext>
              </a:extLst>
            </p:cNvPr>
            <p:cNvSpPr/>
            <p:nvPr/>
          </p:nvSpPr>
          <p:spPr>
            <a:xfrm>
              <a:off x="1733550" y="5882604"/>
              <a:ext cx="64458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NAEA Series of Separate </a:t>
              </a:r>
            </a:p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Workshops of the WGs</a:t>
              </a:r>
              <a:endParaRPr lang="de-DE" sz="1600" dirty="0">
                <a:solidFill>
                  <a:srgbClr val="008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7B2898F1-5D68-4825-944D-ABBA003390FB}"/>
                </a:ext>
              </a:extLst>
            </p:cNvPr>
            <p:cNvSpPr/>
            <p:nvPr/>
          </p:nvSpPr>
          <p:spPr>
            <a:xfrm>
              <a:off x="1293948" y="5673054"/>
              <a:ext cx="3258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Jun. – Dec. 2021</a:t>
              </a:r>
              <a:endParaRPr lang="de-DE" sz="2400" dirty="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7AA883D1-721D-488F-94DC-422AE2793F3A}"/>
              </a:ext>
            </a:extLst>
          </p:cNvPr>
          <p:cNvGrpSpPr/>
          <p:nvPr/>
        </p:nvGrpSpPr>
        <p:grpSpPr>
          <a:xfrm>
            <a:off x="5334139" y="3356576"/>
            <a:ext cx="2879521" cy="1059670"/>
            <a:chOff x="7443164" y="3473082"/>
            <a:chExt cx="2879521" cy="1059670"/>
          </a:xfrm>
        </p:grpSpPr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F31A49DB-8468-4E31-9817-9782E3688C4D}"/>
                </a:ext>
              </a:extLst>
            </p:cNvPr>
            <p:cNvSpPr/>
            <p:nvPr/>
          </p:nvSpPr>
          <p:spPr>
            <a:xfrm>
              <a:off x="7443164" y="3701755"/>
              <a:ext cx="23760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WAEA Joint WG Workshop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Draft Discussion +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Funders involvement</a:t>
              </a:r>
            </a:p>
          </p:txBody>
        </p:sp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98D1B8ED-4A8C-4DB7-BA73-33AA05375497}"/>
                </a:ext>
              </a:extLst>
            </p:cNvPr>
            <p:cNvSpPr/>
            <p:nvPr/>
          </p:nvSpPr>
          <p:spPr>
            <a:xfrm>
              <a:off x="9198659" y="3473082"/>
              <a:ext cx="1124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spcAft>
                  <a:spcPts val="600"/>
                </a:spcAft>
              </a:pPr>
              <a:r>
                <a:rPr lang="en-US" b="1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Dec. 2021</a:t>
              </a:r>
              <a:endParaRPr lang="de-DE" b="1" dirty="0">
                <a:solidFill>
                  <a:srgbClr val="003399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Rechteck 62">
            <a:extLst>
              <a:ext uri="{FF2B5EF4-FFF2-40B4-BE49-F238E27FC236}">
                <a16:creationId xmlns:a16="http://schemas.microsoft.com/office/drawing/2014/main" id="{882400DC-2881-4909-935A-B067DC94E085}"/>
              </a:ext>
            </a:extLst>
          </p:cNvPr>
          <p:cNvSpPr/>
          <p:nvPr/>
        </p:nvSpPr>
        <p:spPr>
          <a:xfrm>
            <a:off x="1535832" y="5638204"/>
            <a:ext cx="42509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#1 WAEA Virtual Workshop | </a:t>
            </a:r>
            <a:r>
              <a:rPr lang="en-US" b="1" dirty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Oct. 2020</a:t>
            </a:r>
            <a:endParaRPr lang="de-DE" sz="2400" dirty="0">
              <a:solidFill>
                <a:srgbClr val="00339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F7530648-52A7-4523-9A55-B4CBA9EAA216}"/>
              </a:ext>
            </a:extLst>
          </p:cNvPr>
          <p:cNvSpPr/>
          <p:nvPr/>
        </p:nvSpPr>
        <p:spPr>
          <a:xfrm>
            <a:off x="4614623" y="6187035"/>
            <a:ext cx="4076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Oct. 2019 </a:t>
            </a: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| #1 NAEA Workshops | Cairo</a:t>
            </a:r>
            <a:endParaRPr lang="de-DE" sz="2400" dirty="0">
              <a:solidFill>
                <a:srgbClr val="008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5F78F8F8-C273-4973-B5BC-54DFAD5876D2}"/>
              </a:ext>
            </a:extLst>
          </p:cNvPr>
          <p:cNvGrpSpPr/>
          <p:nvPr/>
        </p:nvGrpSpPr>
        <p:grpSpPr>
          <a:xfrm>
            <a:off x="6012553" y="5476111"/>
            <a:ext cx="3656093" cy="548104"/>
            <a:chOff x="1293948" y="5673054"/>
            <a:chExt cx="6885500" cy="548104"/>
          </a:xfrm>
        </p:grpSpPr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0CEECE39-59D4-45E1-8FAE-EE9922655897}"/>
                </a:ext>
              </a:extLst>
            </p:cNvPr>
            <p:cNvSpPr/>
            <p:nvPr/>
          </p:nvSpPr>
          <p:spPr>
            <a:xfrm>
              <a:off x="1733550" y="5882604"/>
              <a:ext cx="64458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#2 NAEA Virtual Workshop</a:t>
              </a:r>
              <a:endParaRPr lang="de-DE" sz="1600" dirty="0">
                <a:solidFill>
                  <a:srgbClr val="008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926C958E-97EE-49DE-A639-6CCCD4D2934C}"/>
                </a:ext>
              </a:extLst>
            </p:cNvPr>
            <p:cNvSpPr/>
            <p:nvPr/>
          </p:nvSpPr>
          <p:spPr>
            <a:xfrm>
              <a:off x="1293948" y="5673054"/>
              <a:ext cx="21210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May 2021</a:t>
              </a:r>
              <a:endParaRPr lang="de-DE" sz="2400" dirty="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AA7C69E8-5657-419C-B5AC-EA048C2F1162}"/>
              </a:ext>
            </a:extLst>
          </p:cNvPr>
          <p:cNvGrpSpPr/>
          <p:nvPr/>
        </p:nvGrpSpPr>
        <p:grpSpPr>
          <a:xfrm>
            <a:off x="6083671" y="2519768"/>
            <a:ext cx="2885055" cy="791090"/>
            <a:chOff x="5427799" y="2456118"/>
            <a:chExt cx="2885055" cy="791090"/>
          </a:xfrm>
        </p:grpSpPr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40544FBB-2E1F-4FB1-9427-EAA8DA346B11}"/>
                </a:ext>
              </a:extLst>
            </p:cNvPr>
            <p:cNvSpPr/>
            <p:nvPr/>
          </p:nvSpPr>
          <p:spPr>
            <a:xfrm>
              <a:off x="7222491" y="2456118"/>
              <a:ext cx="10903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Jun. 2022</a:t>
              </a:r>
              <a:endParaRPr lang="de-DE" b="1" dirty="0">
                <a:solidFill>
                  <a:srgbClr val="003399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hteck 71">
              <a:extLst>
                <a:ext uri="{FF2B5EF4-FFF2-40B4-BE49-F238E27FC236}">
                  <a16:creationId xmlns:a16="http://schemas.microsoft.com/office/drawing/2014/main" id="{0781590A-46DC-493A-80D2-75E3E41C3EC1}"/>
                </a:ext>
              </a:extLst>
            </p:cNvPr>
            <p:cNvSpPr/>
            <p:nvPr/>
          </p:nvSpPr>
          <p:spPr>
            <a:xfrm>
              <a:off x="5427799" y="2662433"/>
              <a:ext cx="249510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WAEA </a:t>
              </a:r>
              <a:r>
                <a:rPr lang="en-US" sz="1600" dirty="0" err="1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Finalising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 Documents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Funders involvement</a:t>
              </a: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5587F182-9F45-4920-8FD8-1BF83ED6BD70}"/>
              </a:ext>
            </a:extLst>
          </p:cNvPr>
          <p:cNvSpPr txBox="1"/>
          <p:nvPr/>
        </p:nvSpPr>
        <p:spPr>
          <a:xfrm rot="20871653">
            <a:off x="9167181" y="5375280"/>
            <a:ext cx="2743234" cy="985838"/>
          </a:xfrm>
          <a:prstGeom prst="roundRect">
            <a:avLst>
              <a:gd name="adj" fmla="val 11371"/>
            </a:avLst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Partners </a:t>
            </a:r>
            <a:r>
              <a:rPr lang="de-DE" b="1" dirty="0" err="1">
                <a:solidFill>
                  <a:schemeClr val="bg1"/>
                </a:solidFill>
              </a:rPr>
              <a:t>from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other</a:t>
            </a:r>
            <a:r>
              <a:rPr lang="de-DE" b="1" dirty="0">
                <a:solidFill>
                  <a:schemeClr val="bg1"/>
                </a:solidFill>
              </a:rPr>
              <a:t> African </a:t>
            </a:r>
            <a:r>
              <a:rPr lang="de-DE" b="1" dirty="0" err="1">
                <a:solidFill>
                  <a:schemeClr val="bg1"/>
                </a:solidFill>
              </a:rPr>
              <a:t>regions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are</a:t>
            </a:r>
            <a:endParaRPr lang="de-DE" b="1" dirty="0">
              <a:solidFill>
                <a:schemeClr val="bg1"/>
              </a:solidFill>
            </a:endParaRPr>
          </a:p>
          <a:p>
            <a:pPr algn="ctr"/>
            <a:r>
              <a:rPr lang="de-DE" b="1" dirty="0" err="1">
                <a:solidFill>
                  <a:schemeClr val="bg1"/>
                </a:solidFill>
              </a:rPr>
              <a:t>invited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to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join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the</a:t>
            </a:r>
            <a:r>
              <a:rPr lang="de-DE" b="1" dirty="0">
                <a:solidFill>
                  <a:schemeClr val="bg1"/>
                </a:solidFill>
              </a:rPr>
              <a:t> WGs</a:t>
            </a:r>
          </a:p>
        </p:txBody>
      </p:sp>
    </p:spTree>
    <p:extLst>
      <p:ext uri="{BB962C8B-B14F-4D97-AF65-F5344CB8AC3E}">
        <p14:creationId xmlns:p14="http://schemas.microsoft.com/office/powerpoint/2010/main" val="225387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E29EA233-833E-4330-9877-6FDBC148AEF3}"/>
              </a:ext>
            </a:extLst>
          </p:cNvPr>
          <p:cNvSpPr txBox="1"/>
          <p:nvPr/>
        </p:nvSpPr>
        <p:spPr>
          <a:xfrm>
            <a:off x="-856039" y="97853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rgbClr val="003399"/>
                </a:solidFill>
              </a:defRPr>
            </a:lvl1pPr>
          </a:lstStyle>
          <a:p>
            <a:r>
              <a:rPr lang="en-US" dirty="0"/>
              <a:t>How to join the WAEA/NAEA processes?</a:t>
            </a: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51D218EA-9EC2-457A-A9C5-7369F3EA8D8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23" y="156387"/>
            <a:ext cx="1798572" cy="1798572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5F18F62F-DE0A-4AFD-8D3E-2B813D0E38AE}"/>
              </a:ext>
            </a:extLst>
          </p:cNvPr>
          <p:cNvSpPr/>
          <p:nvPr/>
        </p:nvSpPr>
        <p:spPr>
          <a:xfrm>
            <a:off x="892373" y="2407227"/>
            <a:ext cx="50537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8000"/>
                </a:solidFill>
              </a:rPr>
              <a:t>Become a part of the</a:t>
            </a:r>
          </a:p>
          <a:p>
            <a:r>
              <a:rPr lang="en-US" sz="2800" b="1" dirty="0">
                <a:solidFill>
                  <a:srgbClr val="008000"/>
                </a:solidFill>
              </a:rPr>
              <a:t>Sorting House Mechanism ...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ED372441-E8DA-4EB9-BE28-73F9C51E32FB}"/>
              </a:ext>
            </a:extLst>
          </p:cNvPr>
          <p:cNvSpPr/>
          <p:nvPr/>
        </p:nvSpPr>
        <p:spPr>
          <a:xfrm>
            <a:off x="2195343" y="3391769"/>
            <a:ext cx="6066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… in which Alliance do you want to contribute?</a:t>
            </a:r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… in which Working Group do you want to contribute?</a:t>
            </a:r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… do you want to Chair one of the Working Groups?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174EFE2-6C11-45A3-8FB9-F327B62BEA7E}"/>
              </a:ext>
            </a:extLst>
          </p:cNvPr>
          <p:cNvGrpSpPr/>
          <p:nvPr/>
        </p:nvGrpSpPr>
        <p:grpSpPr>
          <a:xfrm>
            <a:off x="1741250" y="4700612"/>
            <a:ext cx="5000049" cy="830997"/>
            <a:chOff x="2334638" y="4972986"/>
            <a:chExt cx="5000049" cy="830997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CF098DA4-A678-4129-937A-2FBC0CBDC1BD}"/>
                </a:ext>
              </a:extLst>
            </p:cNvPr>
            <p:cNvSpPr/>
            <p:nvPr/>
          </p:nvSpPr>
          <p:spPr>
            <a:xfrm>
              <a:off x="2334638" y="5272762"/>
              <a:ext cx="1742260" cy="523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0"/>
                </a:lnSpc>
              </a:pPr>
              <a:r>
                <a:rPr lang="en-US" sz="2800" b="1" dirty="0">
                  <a:solidFill>
                    <a:srgbClr val="003399"/>
                  </a:solidFill>
                </a:rPr>
                <a:t>Inform us </a:t>
              </a:r>
            </a:p>
            <a:p>
              <a:pPr algn="ctr"/>
              <a:r>
                <a:rPr lang="en-US" sz="2800" b="1" dirty="0">
                  <a:solidFill>
                    <a:srgbClr val="003399"/>
                  </a:solidFill>
                </a:rPr>
                <a:t>please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9CD080D9-1245-4724-B1AE-AC82BFDAD420}"/>
                </a:ext>
              </a:extLst>
            </p:cNvPr>
            <p:cNvSpPr/>
            <p:nvPr/>
          </p:nvSpPr>
          <p:spPr>
            <a:xfrm>
              <a:off x="4160865" y="4972986"/>
              <a:ext cx="31738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03399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Jkado@nasaconline.org</a:t>
              </a:r>
              <a:endParaRPr lang="en-US" sz="2400" dirty="0">
                <a:solidFill>
                  <a:srgbClr val="003399"/>
                </a:solidFill>
              </a:endParaRPr>
            </a:p>
            <a:p>
              <a:r>
                <a:rPr lang="en-US" sz="2400" dirty="0">
                  <a:solidFill>
                    <a:srgbClr val="003399"/>
                  </a:solidFill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Stefan.Haffner@dlr.de</a:t>
              </a:r>
              <a:r>
                <a:rPr lang="en-US" sz="2400" dirty="0">
                  <a:solidFill>
                    <a:srgbClr val="003399"/>
                  </a:solidFill>
                </a:rPr>
                <a:t> </a:t>
              </a:r>
            </a:p>
          </p:txBody>
        </p: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BA86A9F7-3202-4D4E-A9BC-18EAF66F54DB}"/>
                </a:ext>
              </a:extLst>
            </p:cNvPr>
            <p:cNvCxnSpPr/>
            <p:nvPr/>
          </p:nvCxnSpPr>
          <p:spPr>
            <a:xfrm>
              <a:off x="4076898" y="5024773"/>
              <a:ext cx="0" cy="727423"/>
            </a:xfrm>
            <a:prstGeom prst="line">
              <a:avLst/>
            </a:prstGeom>
            <a:ln w="28575"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id="{87F6DA25-3237-4850-8ACE-5253D5CB50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3474" y="1510380"/>
            <a:ext cx="2646453" cy="424001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794C8AB-B910-410C-9EE8-276FDBD6F3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245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feld 109"/>
          <p:cNvSpPr txBox="1"/>
          <p:nvPr/>
        </p:nvSpPr>
        <p:spPr>
          <a:xfrm>
            <a:off x="1476749" y="214642"/>
            <a:ext cx="8742784" cy="98488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/>
          </a:lstStyle>
          <a:p>
            <a:pPr algn="l">
              <a:spcAft>
                <a:spcPts val="1200"/>
              </a:spcAft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Learning &amp; Efficiency </a:t>
            </a:r>
            <a:r>
              <a:rPr lang="de-DE" sz="2400" b="1" kern="0" dirty="0" err="1">
                <a:solidFill>
                  <a:srgbClr val="003399"/>
                </a:solidFill>
              </a:rPr>
              <a:t>through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Cyclic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Programming</a:t>
            </a:r>
            <a:r>
              <a:rPr lang="de-DE" sz="2400" b="1" kern="0" dirty="0">
                <a:solidFill>
                  <a:srgbClr val="003399"/>
                </a:solidFill>
              </a:rPr>
              <a:t> …</a:t>
            </a:r>
          </a:p>
          <a:p>
            <a:pPr algn="r"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… </a:t>
            </a:r>
            <a:r>
              <a:rPr lang="de-DE" sz="2400" b="1" kern="0" dirty="0" err="1">
                <a:solidFill>
                  <a:srgbClr val="003399"/>
                </a:solidFill>
              </a:rPr>
              <a:t>the</a:t>
            </a:r>
            <a:r>
              <a:rPr lang="de-DE" sz="2400" b="1" kern="0" dirty="0">
                <a:solidFill>
                  <a:srgbClr val="003399"/>
                </a:solidFill>
              </a:rPr>
              <a:t> Long-term Vision of </a:t>
            </a:r>
            <a:r>
              <a:rPr lang="de-DE" sz="2400" b="1" kern="0" dirty="0" err="1">
                <a:solidFill>
                  <a:srgbClr val="003399"/>
                </a:solidFill>
              </a:rPr>
              <a:t>the</a:t>
            </a:r>
            <a:r>
              <a:rPr lang="de-DE" sz="2400" b="1" kern="0" dirty="0">
                <a:solidFill>
                  <a:srgbClr val="003399"/>
                </a:solidFill>
              </a:rPr>
              <a:t> PIMC Model …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0FF0799-226B-470D-A43A-50B4BBFFF250}"/>
              </a:ext>
            </a:extLst>
          </p:cNvPr>
          <p:cNvSpPr txBox="1"/>
          <p:nvPr/>
        </p:nvSpPr>
        <p:spPr>
          <a:xfrm>
            <a:off x="9329633" y="1754222"/>
            <a:ext cx="2088130" cy="120032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/>
          </a:lstStyle>
          <a:p>
            <a:pP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… a </a:t>
            </a:r>
            <a:r>
              <a:rPr lang="de-DE" sz="2400" b="1" kern="0" dirty="0" err="1">
                <a:solidFill>
                  <a:srgbClr val="003399"/>
                </a:solidFill>
              </a:rPr>
              <a:t>succession</a:t>
            </a:r>
            <a:r>
              <a:rPr lang="de-DE" sz="2400" b="1" kern="0" dirty="0">
                <a:solidFill>
                  <a:srgbClr val="003399"/>
                </a:solidFill>
              </a:rPr>
              <a:t> of </a:t>
            </a:r>
            <a:r>
              <a:rPr lang="de-DE" sz="2400" b="1" kern="0" dirty="0" err="1">
                <a:solidFill>
                  <a:srgbClr val="003399"/>
                </a:solidFill>
              </a:rPr>
              <a:t>coordinated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cycles</a:t>
            </a:r>
            <a:endParaRPr lang="de-DE" sz="2400" b="1" kern="0" dirty="0">
              <a:solidFill>
                <a:srgbClr val="003399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49DE6D3-8D88-475F-BC28-5A02C65E60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8181"/>
            <a:ext cx="864000" cy="864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0572280-B311-4444-B307-A90E2994498D}"/>
              </a:ext>
            </a:extLst>
          </p:cNvPr>
          <p:cNvSpPr txBox="1"/>
          <p:nvPr/>
        </p:nvSpPr>
        <p:spPr>
          <a:xfrm>
            <a:off x="9329633" y="4594053"/>
            <a:ext cx="1811333" cy="1021556"/>
          </a:xfrm>
          <a:prstGeom prst="roundRect">
            <a:avLst/>
          </a:prstGeom>
          <a:solidFill>
            <a:srgbClr val="99CC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5400" b="1" dirty="0">
                <a:solidFill>
                  <a:schemeClr val="bg1"/>
                </a:solidFill>
              </a:rPr>
              <a:t>IRC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F60DFD5-C745-4EEB-9018-F592A7C55282}"/>
              </a:ext>
            </a:extLst>
          </p:cNvPr>
          <p:cNvGrpSpPr/>
          <p:nvPr/>
        </p:nvGrpSpPr>
        <p:grpSpPr>
          <a:xfrm>
            <a:off x="4671379" y="1199527"/>
            <a:ext cx="4571137" cy="4975025"/>
            <a:chOff x="4955157" y="1199527"/>
            <a:chExt cx="4571137" cy="4975025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9EF44323-7DDD-4BEC-9D4E-9EB0298E538A}"/>
                </a:ext>
              </a:extLst>
            </p:cNvPr>
            <p:cNvGrpSpPr/>
            <p:nvPr/>
          </p:nvGrpSpPr>
          <p:grpSpPr>
            <a:xfrm>
              <a:off x="4955157" y="1199527"/>
              <a:ext cx="4571137" cy="4975025"/>
              <a:chOff x="5669048" y="1915074"/>
              <a:chExt cx="4571137" cy="4975025"/>
            </a:xfrm>
          </p:grpSpPr>
          <p:graphicFrame>
            <p:nvGraphicFramePr>
              <p:cNvPr id="29" name="Diagramm 28"/>
              <p:cNvGraphicFramePr>
                <a:graphicFrameLocks/>
              </p:cNvGraphicFramePr>
              <p:nvPr>
                <p:extLst/>
              </p:nvPr>
            </p:nvGraphicFramePr>
            <p:xfrm>
              <a:off x="5669048" y="4225803"/>
              <a:ext cx="4161526" cy="266429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pic>
            <p:nvPicPr>
              <p:cNvPr id="31" name="Grafik 30"/>
              <p:cNvPicPr>
                <a:picLocks noChangeAspect="1"/>
              </p:cNvPicPr>
              <p:nvPr/>
            </p:nvPicPr>
            <p:blipFill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2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68" b="14728"/>
              <a:stretch/>
            </p:blipFill>
            <p:spPr>
              <a:xfrm flipH="1">
                <a:off x="6209106" y="2345908"/>
                <a:ext cx="3276000" cy="3490007"/>
              </a:xfrm>
              <a:prstGeom prst="rect">
                <a:avLst/>
              </a:prstGeom>
            </p:spPr>
          </p:pic>
          <p:cxnSp>
            <p:nvCxnSpPr>
              <p:cNvPr id="35" name="Gerade Verbindung mit Pfeil 34"/>
              <p:cNvCxnSpPr/>
              <p:nvPr/>
            </p:nvCxnSpPr>
            <p:spPr>
              <a:xfrm flipV="1">
                <a:off x="6263292" y="2302225"/>
                <a:ext cx="0" cy="216000"/>
              </a:xfrm>
              <a:prstGeom prst="straightConnector1">
                <a:avLst/>
              </a:prstGeom>
              <a:noFill/>
              <a:ln w="76200" cap="flat" cmpd="sng" algn="ctr">
                <a:solidFill>
                  <a:srgbClr val="003399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36" name="Gerade Verbindung mit Pfeil 35"/>
              <p:cNvCxnSpPr/>
              <p:nvPr/>
            </p:nvCxnSpPr>
            <p:spPr>
              <a:xfrm flipV="1">
                <a:off x="9642316" y="2491405"/>
                <a:ext cx="0" cy="3744000"/>
              </a:xfrm>
              <a:prstGeom prst="straightConnector1">
                <a:avLst/>
              </a:prstGeom>
              <a:noFill/>
              <a:ln w="76200" cap="flat" cmpd="sng" algn="ctr">
                <a:solidFill>
                  <a:srgbClr val="003399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37" name="Textfeld 36"/>
              <p:cNvSpPr txBox="1"/>
              <p:nvPr/>
            </p:nvSpPr>
            <p:spPr>
              <a:xfrm>
                <a:off x="9146252" y="1915074"/>
                <a:ext cx="1093933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de-DE" sz="3200" b="1" kern="0" dirty="0">
                    <a:solidFill>
                      <a:srgbClr val="003399"/>
                    </a:solidFill>
                  </a:rPr>
                  <a:t>Time</a:t>
                </a:r>
                <a:endParaRPr lang="de-DE" b="1" kern="0" dirty="0">
                  <a:solidFill>
                    <a:srgbClr val="003399"/>
                  </a:solidFill>
                </a:endParaRPr>
              </a:p>
            </p:txBody>
          </p:sp>
        </p:grpSp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32C068CF-0A85-4FA3-AA34-8C88E7E57D7B}"/>
                </a:ext>
              </a:extLst>
            </p:cNvPr>
            <p:cNvSpPr/>
            <p:nvPr/>
          </p:nvSpPr>
          <p:spPr>
            <a:xfrm>
              <a:off x="5532923" y="4034704"/>
              <a:ext cx="2985247" cy="953784"/>
            </a:xfrm>
            <a:custGeom>
              <a:avLst/>
              <a:gdLst>
                <a:gd name="connsiteX0" fmla="*/ 0 w 2985247"/>
                <a:gd name="connsiteY0" fmla="*/ 763793 h 876748"/>
                <a:gd name="connsiteX1" fmla="*/ 1592132 w 2985247"/>
                <a:gd name="connsiteY1" fmla="*/ 0 h 876748"/>
                <a:gd name="connsiteX2" fmla="*/ 2985247 w 2985247"/>
                <a:gd name="connsiteY2" fmla="*/ 451821 h 876748"/>
                <a:gd name="connsiteX3" fmla="*/ 1575996 w 2985247"/>
                <a:gd name="connsiteY3" fmla="*/ 876748 h 876748"/>
                <a:gd name="connsiteX4" fmla="*/ 5379 w 2985247"/>
                <a:gd name="connsiteY4" fmla="*/ 161365 h 876748"/>
                <a:gd name="connsiteX5" fmla="*/ 5379 w 2985247"/>
                <a:gd name="connsiteY5" fmla="*/ 161365 h 876748"/>
                <a:gd name="connsiteX0" fmla="*/ 0 w 2985247"/>
                <a:gd name="connsiteY0" fmla="*/ 763793 h 876748"/>
                <a:gd name="connsiteX1" fmla="*/ 562280 w 2985247"/>
                <a:gd name="connsiteY1" fmla="*/ 218803 h 876748"/>
                <a:gd name="connsiteX2" fmla="*/ 1592132 w 2985247"/>
                <a:gd name="connsiteY2" fmla="*/ 0 h 876748"/>
                <a:gd name="connsiteX3" fmla="*/ 2985247 w 2985247"/>
                <a:gd name="connsiteY3" fmla="*/ 451821 h 876748"/>
                <a:gd name="connsiteX4" fmla="*/ 1575996 w 2985247"/>
                <a:gd name="connsiteY4" fmla="*/ 876748 h 876748"/>
                <a:gd name="connsiteX5" fmla="*/ 5379 w 2985247"/>
                <a:gd name="connsiteY5" fmla="*/ 161365 h 876748"/>
                <a:gd name="connsiteX6" fmla="*/ 5379 w 2985247"/>
                <a:gd name="connsiteY6" fmla="*/ 161365 h 876748"/>
                <a:gd name="connsiteX0" fmla="*/ 0 w 2985247"/>
                <a:gd name="connsiteY0" fmla="*/ 763793 h 876748"/>
                <a:gd name="connsiteX1" fmla="*/ 562280 w 2985247"/>
                <a:gd name="connsiteY1" fmla="*/ 218803 h 876748"/>
                <a:gd name="connsiteX2" fmla="*/ 1592132 w 2985247"/>
                <a:gd name="connsiteY2" fmla="*/ 0 h 876748"/>
                <a:gd name="connsiteX3" fmla="*/ 2985247 w 2985247"/>
                <a:gd name="connsiteY3" fmla="*/ 451821 h 876748"/>
                <a:gd name="connsiteX4" fmla="*/ 1575996 w 2985247"/>
                <a:gd name="connsiteY4" fmla="*/ 876748 h 876748"/>
                <a:gd name="connsiteX5" fmla="*/ 5379 w 2985247"/>
                <a:gd name="connsiteY5" fmla="*/ 161365 h 876748"/>
                <a:gd name="connsiteX6" fmla="*/ 5379 w 2985247"/>
                <a:gd name="connsiteY6" fmla="*/ 161365 h 876748"/>
                <a:gd name="connsiteX0" fmla="*/ 0 w 2985247"/>
                <a:gd name="connsiteY0" fmla="*/ 763793 h 876748"/>
                <a:gd name="connsiteX1" fmla="*/ 562280 w 2985247"/>
                <a:gd name="connsiteY1" fmla="*/ 218803 h 876748"/>
                <a:gd name="connsiteX2" fmla="*/ 1592132 w 2985247"/>
                <a:gd name="connsiteY2" fmla="*/ 0 h 876748"/>
                <a:gd name="connsiteX3" fmla="*/ 2985247 w 2985247"/>
                <a:gd name="connsiteY3" fmla="*/ 451821 h 876748"/>
                <a:gd name="connsiteX4" fmla="*/ 1575996 w 2985247"/>
                <a:gd name="connsiteY4" fmla="*/ 876748 h 876748"/>
                <a:gd name="connsiteX5" fmla="*/ 5379 w 2985247"/>
                <a:gd name="connsiteY5" fmla="*/ 161365 h 876748"/>
                <a:gd name="connsiteX6" fmla="*/ 5379 w 2985247"/>
                <a:gd name="connsiteY6" fmla="*/ 161365 h 876748"/>
                <a:gd name="connsiteX0" fmla="*/ 0 w 2985247"/>
                <a:gd name="connsiteY0" fmla="*/ 763793 h 876748"/>
                <a:gd name="connsiteX1" fmla="*/ 562280 w 2985247"/>
                <a:gd name="connsiteY1" fmla="*/ 218803 h 876748"/>
                <a:gd name="connsiteX2" fmla="*/ 1592132 w 2985247"/>
                <a:gd name="connsiteY2" fmla="*/ 0 h 876748"/>
                <a:gd name="connsiteX3" fmla="*/ 2985247 w 2985247"/>
                <a:gd name="connsiteY3" fmla="*/ 451821 h 876748"/>
                <a:gd name="connsiteX4" fmla="*/ 1575996 w 2985247"/>
                <a:gd name="connsiteY4" fmla="*/ 876748 h 876748"/>
                <a:gd name="connsiteX5" fmla="*/ 5379 w 2985247"/>
                <a:gd name="connsiteY5" fmla="*/ 161365 h 876748"/>
                <a:gd name="connsiteX6" fmla="*/ 5379 w 2985247"/>
                <a:gd name="connsiteY6" fmla="*/ 161365 h 876748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985247 w 2985247"/>
                <a:gd name="connsiteY3" fmla="*/ 430050 h 854977"/>
                <a:gd name="connsiteX4" fmla="*/ 1575996 w 2985247"/>
                <a:gd name="connsiteY4" fmla="*/ 854977 h 854977"/>
                <a:gd name="connsiteX5" fmla="*/ 5379 w 2985247"/>
                <a:gd name="connsiteY5" fmla="*/ 139594 h 854977"/>
                <a:gd name="connsiteX6" fmla="*/ 5379 w 2985247"/>
                <a:gd name="connsiteY6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6113"/>
                <a:gd name="connsiteX1" fmla="*/ 562280 w 2985247"/>
                <a:gd name="connsiteY1" fmla="*/ 197032 h 856113"/>
                <a:gd name="connsiteX2" fmla="*/ 1600296 w 2985247"/>
                <a:gd name="connsiteY2" fmla="*/ 0 h 856113"/>
                <a:gd name="connsiteX3" fmla="*/ 2472722 w 2985247"/>
                <a:gd name="connsiteY3" fmla="*/ 85453 h 856113"/>
                <a:gd name="connsiteX4" fmla="*/ 2985247 w 2985247"/>
                <a:gd name="connsiteY4" fmla="*/ 430050 h 856113"/>
                <a:gd name="connsiteX5" fmla="*/ 1575996 w 2985247"/>
                <a:gd name="connsiteY5" fmla="*/ 854977 h 856113"/>
                <a:gd name="connsiteX6" fmla="*/ 5379 w 2985247"/>
                <a:gd name="connsiteY6" fmla="*/ 139594 h 856113"/>
                <a:gd name="connsiteX7" fmla="*/ 5379 w 2985247"/>
                <a:gd name="connsiteY7" fmla="*/ 139594 h 856113"/>
                <a:gd name="connsiteX0" fmla="*/ 0 w 2985247"/>
                <a:gd name="connsiteY0" fmla="*/ 742022 h 856113"/>
                <a:gd name="connsiteX1" fmla="*/ 562280 w 2985247"/>
                <a:gd name="connsiteY1" fmla="*/ 197032 h 856113"/>
                <a:gd name="connsiteX2" fmla="*/ 1600296 w 2985247"/>
                <a:gd name="connsiteY2" fmla="*/ 0 h 856113"/>
                <a:gd name="connsiteX3" fmla="*/ 2472722 w 2985247"/>
                <a:gd name="connsiteY3" fmla="*/ 85453 h 856113"/>
                <a:gd name="connsiteX4" fmla="*/ 2985247 w 2985247"/>
                <a:gd name="connsiteY4" fmla="*/ 430050 h 856113"/>
                <a:gd name="connsiteX5" fmla="*/ 1575996 w 2985247"/>
                <a:gd name="connsiteY5" fmla="*/ 854977 h 856113"/>
                <a:gd name="connsiteX6" fmla="*/ 5379 w 2985247"/>
                <a:gd name="connsiteY6" fmla="*/ 139594 h 856113"/>
                <a:gd name="connsiteX7" fmla="*/ 5379 w 2985247"/>
                <a:gd name="connsiteY7" fmla="*/ 139594 h 856113"/>
                <a:gd name="connsiteX0" fmla="*/ 0 w 2985247"/>
                <a:gd name="connsiteY0" fmla="*/ 742022 h 856113"/>
                <a:gd name="connsiteX1" fmla="*/ 562280 w 2985247"/>
                <a:gd name="connsiteY1" fmla="*/ 197032 h 856113"/>
                <a:gd name="connsiteX2" fmla="*/ 1600296 w 2985247"/>
                <a:gd name="connsiteY2" fmla="*/ 0 h 856113"/>
                <a:gd name="connsiteX3" fmla="*/ 2472722 w 2985247"/>
                <a:gd name="connsiteY3" fmla="*/ 85453 h 856113"/>
                <a:gd name="connsiteX4" fmla="*/ 2985247 w 2985247"/>
                <a:gd name="connsiteY4" fmla="*/ 430050 h 856113"/>
                <a:gd name="connsiteX5" fmla="*/ 1575996 w 2985247"/>
                <a:gd name="connsiteY5" fmla="*/ 854977 h 856113"/>
                <a:gd name="connsiteX6" fmla="*/ 5379 w 2985247"/>
                <a:gd name="connsiteY6" fmla="*/ 139594 h 856113"/>
                <a:gd name="connsiteX7" fmla="*/ 5379 w 2985247"/>
                <a:gd name="connsiteY7" fmla="*/ 139594 h 856113"/>
                <a:gd name="connsiteX0" fmla="*/ 6809 w 2992056"/>
                <a:gd name="connsiteY0" fmla="*/ 742022 h 856113"/>
                <a:gd name="connsiteX1" fmla="*/ 569089 w 2992056"/>
                <a:gd name="connsiteY1" fmla="*/ 197032 h 856113"/>
                <a:gd name="connsiteX2" fmla="*/ 1607105 w 2992056"/>
                <a:gd name="connsiteY2" fmla="*/ 0 h 856113"/>
                <a:gd name="connsiteX3" fmla="*/ 2479531 w 2992056"/>
                <a:gd name="connsiteY3" fmla="*/ 85453 h 856113"/>
                <a:gd name="connsiteX4" fmla="*/ 2992056 w 2992056"/>
                <a:gd name="connsiteY4" fmla="*/ 430050 h 856113"/>
                <a:gd name="connsiteX5" fmla="*/ 1582805 w 2992056"/>
                <a:gd name="connsiteY5" fmla="*/ 854977 h 856113"/>
                <a:gd name="connsiteX6" fmla="*/ 12188 w 2992056"/>
                <a:gd name="connsiteY6" fmla="*/ 139594 h 856113"/>
                <a:gd name="connsiteX7" fmla="*/ 12188 w 2992056"/>
                <a:gd name="connsiteY7" fmla="*/ 139594 h 856113"/>
                <a:gd name="connsiteX0" fmla="*/ 6809 w 2992068"/>
                <a:gd name="connsiteY0" fmla="*/ 742022 h 856113"/>
                <a:gd name="connsiteX1" fmla="*/ 569089 w 2992068"/>
                <a:gd name="connsiteY1" fmla="*/ 197032 h 856113"/>
                <a:gd name="connsiteX2" fmla="*/ 1607105 w 2992068"/>
                <a:gd name="connsiteY2" fmla="*/ 0 h 856113"/>
                <a:gd name="connsiteX3" fmla="*/ 2992056 w 2992068"/>
                <a:gd name="connsiteY3" fmla="*/ 430050 h 856113"/>
                <a:gd name="connsiteX4" fmla="*/ 1582805 w 2992068"/>
                <a:gd name="connsiteY4" fmla="*/ 854977 h 856113"/>
                <a:gd name="connsiteX5" fmla="*/ 12188 w 2992068"/>
                <a:gd name="connsiteY5" fmla="*/ 139594 h 856113"/>
                <a:gd name="connsiteX6" fmla="*/ 12188 w 2992068"/>
                <a:gd name="connsiteY6" fmla="*/ 139594 h 856113"/>
                <a:gd name="connsiteX0" fmla="*/ 6809 w 2992068"/>
                <a:gd name="connsiteY0" fmla="*/ 742022 h 856113"/>
                <a:gd name="connsiteX1" fmla="*/ 1607105 w 2992068"/>
                <a:gd name="connsiteY1" fmla="*/ 0 h 856113"/>
                <a:gd name="connsiteX2" fmla="*/ 2992056 w 2992068"/>
                <a:gd name="connsiteY2" fmla="*/ 430050 h 856113"/>
                <a:gd name="connsiteX3" fmla="*/ 1582805 w 2992068"/>
                <a:gd name="connsiteY3" fmla="*/ 854977 h 856113"/>
                <a:gd name="connsiteX4" fmla="*/ 12188 w 2992068"/>
                <a:gd name="connsiteY4" fmla="*/ 139594 h 856113"/>
                <a:gd name="connsiteX5" fmla="*/ 12188 w 2992068"/>
                <a:gd name="connsiteY5" fmla="*/ 139594 h 856113"/>
                <a:gd name="connsiteX0" fmla="*/ 6809 w 2992068"/>
                <a:gd name="connsiteY0" fmla="*/ 742022 h 856113"/>
                <a:gd name="connsiteX1" fmla="*/ 1607105 w 2992068"/>
                <a:gd name="connsiteY1" fmla="*/ 0 h 856113"/>
                <a:gd name="connsiteX2" fmla="*/ 2992056 w 2992068"/>
                <a:gd name="connsiteY2" fmla="*/ 430050 h 856113"/>
                <a:gd name="connsiteX3" fmla="*/ 1582805 w 2992068"/>
                <a:gd name="connsiteY3" fmla="*/ 854977 h 856113"/>
                <a:gd name="connsiteX4" fmla="*/ 12188 w 2992068"/>
                <a:gd name="connsiteY4" fmla="*/ 139594 h 856113"/>
                <a:gd name="connsiteX5" fmla="*/ 12188 w 2992068"/>
                <a:gd name="connsiteY5" fmla="*/ 139594 h 856113"/>
                <a:gd name="connsiteX0" fmla="*/ 6809 w 2992068"/>
                <a:gd name="connsiteY0" fmla="*/ 742022 h 856113"/>
                <a:gd name="connsiteX1" fmla="*/ 1607105 w 2992068"/>
                <a:gd name="connsiteY1" fmla="*/ 0 h 856113"/>
                <a:gd name="connsiteX2" fmla="*/ 2992056 w 2992068"/>
                <a:gd name="connsiteY2" fmla="*/ 430050 h 856113"/>
                <a:gd name="connsiteX3" fmla="*/ 1582805 w 2992068"/>
                <a:gd name="connsiteY3" fmla="*/ 854977 h 856113"/>
                <a:gd name="connsiteX4" fmla="*/ 12188 w 2992068"/>
                <a:gd name="connsiteY4" fmla="*/ 139594 h 856113"/>
                <a:gd name="connsiteX5" fmla="*/ 12188 w 2992068"/>
                <a:gd name="connsiteY5" fmla="*/ 139594 h 856113"/>
                <a:gd name="connsiteX0" fmla="*/ 6809 w 2992068"/>
                <a:gd name="connsiteY0" fmla="*/ 742022 h 856113"/>
                <a:gd name="connsiteX1" fmla="*/ 1607105 w 2992068"/>
                <a:gd name="connsiteY1" fmla="*/ 0 h 856113"/>
                <a:gd name="connsiteX2" fmla="*/ 2992056 w 2992068"/>
                <a:gd name="connsiteY2" fmla="*/ 430050 h 856113"/>
                <a:gd name="connsiteX3" fmla="*/ 1582805 w 2992068"/>
                <a:gd name="connsiteY3" fmla="*/ 854977 h 856113"/>
                <a:gd name="connsiteX4" fmla="*/ 12188 w 2992068"/>
                <a:gd name="connsiteY4" fmla="*/ 139594 h 856113"/>
                <a:gd name="connsiteX5" fmla="*/ 12188 w 2992068"/>
                <a:gd name="connsiteY5" fmla="*/ 139594 h 856113"/>
                <a:gd name="connsiteX0" fmla="*/ 6809 w 2992082"/>
                <a:gd name="connsiteY0" fmla="*/ 742422 h 856513"/>
                <a:gd name="connsiteX1" fmla="*/ 1607105 w 2992082"/>
                <a:gd name="connsiteY1" fmla="*/ 400 h 856513"/>
                <a:gd name="connsiteX2" fmla="*/ 2992056 w 2992082"/>
                <a:gd name="connsiteY2" fmla="*/ 430450 h 856513"/>
                <a:gd name="connsiteX3" fmla="*/ 1582805 w 2992082"/>
                <a:gd name="connsiteY3" fmla="*/ 855377 h 856513"/>
                <a:gd name="connsiteX4" fmla="*/ 12188 w 2992082"/>
                <a:gd name="connsiteY4" fmla="*/ 139994 h 856513"/>
                <a:gd name="connsiteX5" fmla="*/ 12188 w 2992082"/>
                <a:gd name="connsiteY5" fmla="*/ 139994 h 856513"/>
                <a:gd name="connsiteX0" fmla="*/ 0 w 3007045"/>
                <a:gd name="connsiteY0" fmla="*/ 739700 h 856513"/>
                <a:gd name="connsiteX1" fmla="*/ 1622068 w 3007045"/>
                <a:gd name="connsiteY1" fmla="*/ 400 h 856513"/>
                <a:gd name="connsiteX2" fmla="*/ 3007019 w 3007045"/>
                <a:gd name="connsiteY2" fmla="*/ 430450 h 856513"/>
                <a:gd name="connsiteX3" fmla="*/ 1597768 w 3007045"/>
                <a:gd name="connsiteY3" fmla="*/ 855377 h 856513"/>
                <a:gd name="connsiteX4" fmla="*/ 27151 w 3007045"/>
                <a:gd name="connsiteY4" fmla="*/ 139994 h 856513"/>
                <a:gd name="connsiteX5" fmla="*/ 27151 w 3007045"/>
                <a:gd name="connsiteY5" fmla="*/ 139994 h 856513"/>
                <a:gd name="connsiteX0" fmla="*/ 0 w 3007045"/>
                <a:gd name="connsiteY0" fmla="*/ 739700 h 856513"/>
                <a:gd name="connsiteX1" fmla="*/ 1622068 w 3007045"/>
                <a:gd name="connsiteY1" fmla="*/ 400 h 856513"/>
                <a:gd name="connsiteX2" fmla="*/ 3007019 w 3007045"/>
                <a:gd name="connsiteY2" fmla="*/ 430450 h 856513"/>
                <a:gd name="connsiteX3" fmla="*/ 1597768 w 3007045"/>
                <a:gd name="connsiteY3" fmla="*/ 855377 h 856513"/>
                <a:gd name="connsiteX4" fmla="*/ 27151 w 3007045"/>
                <a:gd name="connsiteY4" fmla="*/ 139994 h 856513"/>
                <a:gd name="connsiteX5" fmla="*/ 27151 w 3007045"/>
                <a:gd name="connsiteY5" fmla="*/ 139994 h 856513"/>
                <a:gd name="connsiteX0" fmla="*/ 0 w 3007048"/>
                <a:gd name="connsiteY0" fmla="*/ 739300 h 856113"/>
                <a:gd name="connsiteX1" fmla="*/ 1622068 w 3007048"/>
                <a:gd name="connsiteY1" fmla="*/ 0 h 856113"/>
                <a:gd name="connsiteX2" fmla="*/ 3007019 w 3007048"/>
                <a:gd name="connsiteY2" fmla="*/ 430050 h 856113"/>
                <a:gd name="connsiteX3" fmla="*/ 1597768 w 3007048"/>
                <a:gd name="connsiteY3" fmla="*/ 854977 h 856113"/>
                <a:gd name="connsiteX4" fmla="*/ 27151 w 3007048"/>
                <a:gd name="connsiteY4" fmla="*/ 139594 h 856113"/>
                <a:gd name="connsiteX5" fmla="*/ 27151 w 3007048"/>
                <a:gd name="connsiteY5" fmla="*/ 139594 h 856113"/>
                <a:gd name="connsiteX0" fmla="*/ 0 w 3007048"/>
                <a:gd name="connsiteY0" fmla="*/ 739300 h 856113"/>
                <a:gd name="connsiteX1" fmla="*/ 1622068 w 3007048"/>
                <a:gd name="connsiteY1" fmla="*/ 0 h 856113"/>
                <a:gd name="connsiteX2" fmla="*/ 3007019 w 3007048"/>
                <a:gd name="connsiteY2" fmla="*/ 430050 h 856113"/>
                <a:gd name="connsiteX3" fmla="*/ 1597768 w 3007048"/>
                <a:gd name="connsiteY3" fmla="*/ 854977 h 856113"/>
                <a:gd name="connsiteX4" fmla="*/ 27151 w 3007048"/>
                <a:gd name="connsiteY4" fmla="*/ 139594 h 856113"/>
                <a:gd name="connsiteX5" fmla="*/ 27151 w 3007048"/>
                <a:gd name="connsiteY5" fmla="*/ 139594 h 856113"/>
                <a:gd name="connsiteX0" fmla="*/ 0 w 3007048"/>
                <a:gd name="connsiteY0" fmla="*/ 739300 h 856113"/>
                <a:gd name="connsiteX1" fmla="*/ 1622068 w 3007048"/>
                <a:gd name="connsiteY1" fmla="*/ 0 h 856113"/>
                <a:gd name="connsiteX2" fmla="*/ 3007019 w 3007048"/>
                <a:gd name="connsiteY2" fmla="*/ 430050 h 856113"/>
                <a:gd name="connsiteX3" fmla="*/ 1597768 w 3007048"/>
                <a:gd name="connsiteY3" fmla="*/ 854977 h 856113"/>
                <a:gd name="connsiteX4" fmla="*/ 27151 w 3007048"/>
                <a:gd name="connsiteY4" fmla="*/ 139594 h 856113"/>
                <a:gd name="connsiteX5" fmla="*/ 27151 w 3007048"/>
                <a:gd name="connsiteY5" fmla="*/ 139594 h 856113"/>
                <a:gd name="connsiteX0" fmla="*/ 0 w 3007048"/>
                <a:gd name="connsiteY0" fmla="*/ 739300 h 856113"/>
                <a:gd name="connsiteX1" fmla="*/ 1622068 w 3007048"/>
                <a:gd name="connsiteY1" fmla="*/ 0 h 856113"/>
                <a:gd name="connsiteX2" fmla="*/ 3007019 w 3007048"/>
                <a:gd name="connsiteY2" fmla="*/ 430050 h 856113"/>
                <a:gd name="connsiteX3" fmla="*/ 1597768 w 3007048"/>
                <a:gd name="connsiteY3" fmla="*/ 854977 h 856113"/>
                <a:gd name="connsiteX4" fmla="*/ 27151 w 3007048"/>
                <a:gd name="connsiteY4" fmla="*/ 139594 h 856113"/>
                <a:gd name="connsiteX5" fmla="*/ 27151 w 3007048"/>
                <a:gd name="connsiteY5" fmla="*/ 139594 h 856113"/>
                <a:gd name="connsiteX0" fmla="*/ 0 w 3007048"/>
                <a:gd name="connsiteY0" fmla="*/ 739612 h 856425"/>
                <a:gd name="connsiteX1" fmla="*/ 1622068 w 3007048"/>
                <a:gd name="connsiteY1" fmla="*/ 312 h 856425"/>
                <a:gd name="connsiteX2" fmla="*/ 3007019 w 3007048"/>
                <a:gd name="connsiteY2" fmla="*/ 430362 h 856425"/>
                <a:gd name="connsiteX3" fmla="*/ 1597768 w 3007048"/>
                <a:gd name="connsiteY3" fmla="*/ 855289 h 856425"/>
                <a:gd name="connsiteX4" fmla="*/ 27151 w 3007048"/>
                <a:gd name="connsiteY4" fmla="*/ 139906 h 856425"/>
                <a:gd name="connsiteX5" fmla="*/ 27151 w 3007048"/>
                <a:gd name="connsiteY5" fmla="*/ 139906 h 856425"/>
                <a:gd name="connsiteX0" fmla="*/ 0 w 3007058"/>
                <a:gd name="connsiteY0" fmla="*/ 739612 h 856425"/>
                <a:gd name="connsiteX1" fmla="*/ 1622068 w 3007058"/>
                <a:gd name="connsiteY1" fmla="*/ 312 h 856425"/>
                <a:gd name="connsiteX2" fmla="*/ 3007019 w 3007058"/>
                <a:gd name="connsiteY2" fmla="*/ 430362 h 856425"/>
                <a:gd name="connsiteX3" fmla="*/ 1597768 w 3007058"/>
                <a:gd name="connsiteY3" fmla="*/ 855289 h 856425"/>
                <a:gd name="connsiteX4" fmla="*/ 27151 w 3007058"/>
                <a:gd name="connsiteY4" fmla="*/ 139906 h 856425"/>
                <a:gd name="connsiteX5" fmla="*/ 27151 w 3007058"/>
                <a:gd name="connsiteY5" fmla="*/ 139906 h 856425"/>
                <a:gd name="connsiteX0" fmla="*/ 0 w 3007032"/>
                <a:gd name="connsiteY0" fmla="*/ 739612 h 856425"/>
                <a:gd name="connsiteX1" fmla="*/ 1622068 w 3007032"/>
                <a:gd name="connsiteY1" fmla="*/ 312 h 856425"/>
                <a:gd name="connsiteX2" fmla="*/ 3007019 w 3007032"/>
                <a:gd name="connsiteY2" fmla="*/ 430362 h 856425"/>
                <a:gd name="connsiteX3" fmla="*/ 1597768 w 3007032"/>
                <a:gd name="connsiteY3" fmla="*/ 855289 h 856425"/>
                <a:gd name="connsiteX4" fmla="*/ 27151 w 3007032"/>
                <a:gd name="connsiteY4" fmla="*/ 139906 h 856425"/>
                <a:gd name="connsiteX5" fmla="*/ 27151 w 3007032"/>
                <a:gd name="connsiteY5" fmla="*/ 139906 h 856425"/>
                <a:gd name="connsiteX0" fmla="*/ 0 w 3007019"/>
                <a:gd name="connsiteY0" fmla="*/ 739612 h 856425"/>
                <a:gd name="connsiteX1" fmla="*/ 1622068 w 3007019"/>
                <a:gd name="connsiteY1" fmla="*/ 312 h 856425"/>
                <a:gd name="connsiteX2" fmla="*/ 3007019 w 3007019"/>
                <a:gd name="connsiteY2" fmla="*/ 430362 h 856425"/>
                <a:gd name="connsiteX3" fmla="*/ 1597768 w 3007019"/>
                <a:gd name="connsiteY3" fmla="*/ 855289 h 856425"/>
                <a:gd name="connsiteX4" fmla="*/ 27151 w 3007019"/>
                <a:gd name="connsiteY4" fmla="*/ 139906 h 856425"/>
                <a:gd name="connsiteX5" fmla="*/ 27151 w 3007019"/>
                <a:gd name="connsiteY5" fmla="*/ 139906 h 856425"/>
                <a:gd name="connsiteX0" fmla="*/ 0 w 3007020"/>
                <a:gd name="connsiteY0" fmla="*/ 739612 h 856425"/>
                <a:gd name="connsiteX1" fmla="*/ 1622068 w 3007020"/>
                <a:gd name="connsiteY1" fmla="*/ 312 h 856425"/>
                <a:gd name="connsiteX2" fmla="*/ 3007019 w 3007020"/>
                <a:gd name="connsiteY2" fmla="*/ 430362 h 856425"/>
                <a:gd name="connsiteX3" fmla="*/ 1597768 w 3007020"/>
                <a:gd name="connsiteY3" fmla="*/ 855289 h 856425"/>
                <a:gd name="connsiteX4" fmla="*/ 27151 w 3007020"/>
                <a:gd name="connsiteY4" fmla="*/ 139906 h 856425"/>
                <a:gd name="connsiteX5" fmla="*/ 27151 w 3007020"/>
                <a:gd name="connsiteY5" fmla="*/ 139906 h 856425"/>
                <a:gd name="connsiteX0" fmla="*/ 0 w 3007050"/>
                <a:gd name="connsiteY0" fmla="*/ 739612 h 856499"/>
                <a:gd name="connsiteX1" fmla="*/ 1622068 w 3007050"/>
                <a:gd name="connsiteY1" fmla="*/ 312 h 856499"/>
                <a:gd name="connsiteX2" fmla="*/ 3007019 w 3007050"/>
                <a:gd name="connsiteY2" fmla="*/ 430362 h 856499"/>
                <a:gd name="connsiteX3" fmla="*/ 1597768 w 3007050"/>
                <a:gd name="connsiteY3" fmla="*/ 855289 h 856499"/>
                <a:gd name="connsiteX4" fmla="*/ 27151 w 3007050"/>
                <a:gd name="connsiteY4" fmla="*/ 139906 h 856499"/>
                <a:gd name="connsiteX5" fmla="*/ 27151 w 3007050"/>
                <a:gd name="connsiteY5" fmla="*/ 139906 h 856499"/>
                <a:gd name="connsiteX0" fmla="*/ 0 w 3007050"/>
                <a:gd name="connsiteY0" fmla="*/ 739612 h 856499"/>
                <a:gd name="connsiteX1" fmla="*/ 1622068 w 3007050"/>
                <a:gd name="connsiteY1" fmla="*/ 312 h 856499"/>
                <a:gd name="connsiteX2" fmla="*/ 3007019 w 3007050"/>
                <a:gd name="connsiteY2" fmla="*/ 430362 h 856499"/>
                <a:gd name="connsiteX3" fmla="*/ 1597768 w 3007050"/>
                <a:gd name="connsiteY3" fmla="*/ 855289 h 856499"/>
                <a:gd name="connsiteX4" fmla="*/ 27151 w 3007050"/>
                <a:gd name="connsiteY4" fmla="*/ 139906 h 856499"/>
                <a:gd name="connsiteX5" fmla="*/ 27151 w 3007050"/>
                <a:gd name="connsiteY5" fmla="*/ 139906 h 856499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40518 h 857405"/>
                <a:gd name="connsiteX1" fmla="*/ 1622068 w 3007050"/>
                <a:gd name="connsiteY1" fmla="*/ 1218 h 857405"/>
                <a:gd name="connsiteX2" fmla="*/ 3007019 w 3007050"/>
                <a:gd name="connsiteY2" fmla="*/ 431268 h 857405"/>
                <a:gd name="connsiteX3" fmla="*/ 1597768 w 3007050"/>
                <a:gd name="connsiteY3" fmla="*/ 856195 h 857405"/>
                <a:gd name="connsiteX4" fmla="*/ 27151 w 3007050"/>
                <a:gd name="connsiteY4" fmla="*/ 140812 h 857405"/>
                <a:gd name="connsiteX5" fmla="*/ 27151 w 3007050"/>
                <a:gd name="connsiteY5" fmla="*/ 140812 h 857405"/>
                <a:gd name="connsiteX0" fmla="*/ 0 w 3007050"/>
                <a:gd name="connsiteY0" fmla="*/ 740518 h 857405"/>
                <a:gd name="connsiteX1" fmla="*/ 1622068 w 3007050"/>
                <a:gd name="connsiteY1" fmla="*/ 1218 h 857405"/>
                <a:gd name="connsiteX2" fmla="*/ 3007019 w 3007050"/>
                <a:gd name="connsiteY2" fmla="*/ 431268 h 857405"/>
                <a:gd name="connsiteX3" fmla="*/ 1597768 w 3007050"/>
                <a:gd name="connsiteY3" fmla="*/ 856195 h 857405"/>
                <a:gd name="connsiteX4" fmla="*/ 27151 w 3007050"/>
                <a:gd name="connsiteY4" fmla="*/ 140812 h 857405"/>
                <a:gd name="connsiteX5" fmla="*/ 27151 w 3007050"/>
                <a:gd name="connsiteY5" fmla="*/ 140812 h 857405"/>
                <a:gd name="connsiteX0" fmla="*/ 0 w 3007050"/>
                <a:gd name="connsiteY0" fmla="*/ 740518 h 857405"/>
                <a:gd name="connsiteX1" fmla="*/ 1622068 w 3007050"/>
                <a:gd name="connsiteY1" fmla="*/ 1218 h 857405"/>
                <a:gd name="connsiteX2" fmla="*/ 3007019 w 3007050"/>
                <a:gd name="connsiteY2" fmla="*/ 431268 h 857405"/>
                <a:gd name="connsiteX3" fmla="*/ 1597768 w 3007050"/>
                <a:gd name="connsiteY3" fmla="*/ 856195 h 857405"/>
                <a:gd name="connsiteX4" fmla="*/ 27151 w 3007050"/>
                <a:gd name="connsiteY4" fmla="*/ 140812 h 857405"/>
                <a:gd name="connsiteX5" fmla="*/ 27151 w 3007050"/>
                <a:gd name="connsiteY5" fmla="*/ 140812 h 857405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22971 h 839858"/>
                <a:gd name="connsiteX1" fmla="*/ 1613903 w 3007050"/>
                <a:gd name="connsiteY1" fmla="*/ 0 h 839858"/>
                <a:gd name="connsiteX2" fmla="*/ 3007019 w 3007050"/>
                <a:gd name="connsiteY2" fmla="*/ 413721 h 839858"/>
                <a:gd name="connsiteX3" fmla="*/ 1597768 w 3007050"/>
                <a:gd name="connsiteY3" fmla="*/ 838648 h 839858"/>
                <a:gd name="connsiteX4" fmla="*/ 27151 w 3007050"/>
                <a:gd name="connsiteY4" fmla="*/ 123265 h 839858"/>
                <a:gd name="connsiteX5" fmla="*/ 27151 w 3007050"/>
                <a:gd name="connsiteY5" fmla="*/ 123265 h 839858"/>
                <a:gd name="connsiteX0" fmla="*/ 0 w 3007050"/>
                <a:gd name="connsiteY0" fmla="*/ 706642 h 823529"/>
                <a:gd name="connsiteX1" fmla="*/ 1624789 w 3007050"/>
                <a:gd name="connsiteY1" fmla="*/ 0 h 823529"/>
                <a:gd name="connsiteX2" fmla="*/ 3007019 w 3007050"/>
                <a:gd name="connsiteY2" fmla="*/ 397392 h 823529"/>
                <a:gd name="connsiteX3" fmla="*/ 1597768 w 3007050"/>
                <a:gd name="connsiteY3" fmla="*/ 822319 h 823529"/>
                <a:gd name="connsiteX4" fmla="*/ 27151 w 3007050"/>
                <a:gd name="connsiteY4" fmla="*/ 106936 h 823529"/>
                <a:gd name="connsiteX5" fmla="*/ 27151 w 3007050"/>
                <a:gd name="connsiteY5" fmla="*/ 106936 h 823529"/>
                <a:gd name="connsiteX0" fmla="*/ 0 w 3007050"/>
                <a:gd name="connsiteY0" fmla="*/ 720249 h 837136"/>
                <a:gd name="connsiteX1" fmla="*/ 1613903 w 3007050"/>
                <a:gd name="connsiteY1" fmla="*/ 0 h 837136"/>
                <a:gd name="connsiteX2" fmla="*/ 3007019 w 3007050"/>
                <a:gd name="connsiteY2" fmla="*/ 410999 h 837136"/>
                <a:gd name="connsiteX3" fmla="*/ 1597768 w 3007050"/>
                <a:gd name="connsiteY3" fmla="*/ 835926 h 837136"/>
                <a:gd name="connsiteX4" fmla="*/ 27151 w 3007050"/>
                <a:gd name="connsiteY4" fmla="*/ 120543 h 837136"/>
                <a:gd name="connsiteX5" fmla="*/ 27151 w 3007050"/>
                <a:gd name="connsiteY5" fmla="*/ 120543 h 837136"/>
                <a:gd name="connsiteX0" fmla="*/ 0 w 3007050"/>
                <a:gd name="connsiteY0" fmla="*/ 736577 h 853464"/>
                <a:gd name="connsiteX1" fmla="*/ 1475110 w 3007050"/>
                <a:gd name="connsiteY1" fmla="*/ 0 h 853464"/>
                <a:gd name="connsiteX2" fmla="*/ 3007019 w 3007050"/>
                <a:gd name="connsiteY2" fmla="*/ 427327 h 853464"/>
                <a:gd name="connsiteX3" fmla="*/ 1597768 w 3007050"/>
                <a:gd name="connsiteY3" fmla="*/ 852254 h 853464"/>
                <a:gd name="connsiteX4" fmla="*/ 27151 w 3007050"/>
                <a:gd name="connsiteY4" fmla="*/ 136871 h 853464"/>
                <a:gd name="connsiteX5" fmla="*/ 27151 w 3007050"/>
                <a:gd name="connsiteY5" fmla="*/ 136871 h 853464"/>
                <a:gd name="connsiteX0" fmla="*/ 0 w 3007050"/>
                <a:gd name="connsiteY0" fmla="*/ 725691 h 842578"/>
                <a:gd name="connsiteX1" fmla="*/ 1488717 w 3007050"/>
                <a:gd name="connsiteY1" fmla="*/ 0 h 842578"/>
                <a:gd name="connsiteX2" fmla="*/ 3007019 w 3007050"/>
                <a:gd name="connsiteY2" fmla="*/ 416441 h 842578"/>
                <a:gd name="connsiteX3" fmla="*/ 1597768 w 3007050"/>
                <a:gd name="connsiteY3" fmla="*/ 841368 h 842578"/>
                <a:gd name="connsiteX4" fmla="*/ 27151 w 3007050"/>
                <a:gd name="connsiteY4" fmla="*/ 125985 h 842578"/>
                <a:gd name="connsiteX5" fmla="*/ 27151 w 3007050"/>
                <a:gd name="connsiteY5" fmla="*/ 125985 h 842578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9635 h 841164"/>
                <a:gd name="connsiteX1" fmla="*/ 1488717 w 3007047"/>
                <a:gd name="connsiteY1" fmla="*/ 3944 h 841164"/>
                <a:gd name="connsiteX2" fmla="*/ 3007019 w 3007047"/>
                <a:gd name="connsiteY2" fmla="*/ 420385 h 841164"/>
                <a:gd name="connsiteX3" fmla="*/ 1502518 w 3007047"/>
                <a:gd name="connsiteY3" fmla="*/ 839869 h 841164"/>
                <a:gd name="connsiteX4" fmla="*/ 27151 w 3007047"/>
                <a:gd name="connsiteY4" fmla="*/ 129929 h 841164"/>
                <a:gd name="connsiteX5" fmla="*/ 27151 w 3007047"/>
                <a:gd name="connsiteY5" fmla="*/ 129929 h 841164"/>
                <a:gd name="connsiteX0" fmla="*/ 0 w 3007047"/>
                <a:gd name="connsiteY0" fmla="*/ 729635 h 831669"/>
                <a:gd name="connsiteX1" fmla="*/ 1488717 w 3007047"/>
                <a:gd name="connsiteY1" fmla="*/ 3944 h 831669"/>
                <a:gd name="connsiteX2" fmla="*/ 3007019 w 3007047"/>
                <a:gd name="connsiteY2" fmla="*/ 420385 h 831669"/>
                <a:gd name="connsiteX3" fmla="*/ 1502518 w 3007047"/>
                <a:gd name="connsiteY3" fmla="*/ 830193 h 831669"/>
                <a:gd name="connsiteX4" fmla="*/ 27151 w 3007047"/>
                <a:gd name="connsiteY4" fmla="*/ 129929 h 831669"/>
                <a:gd name="connsiteX5" fmla="*/ 27151 w 3007047"/>
                <a:gd name="connsiteY5" fmla="*/ 129929 h 831669"/>
                <a:gd name="connsiteX0" fmla="*/ 0 w 2997372"/>
                <a:gd name="connsiteY0" fmla="*/ 729635 h 831669"/>
                <a:gd name="connsiteX1" fmla="*/ 1488717 w 2997372"/>
                <a:gd name="connsiteY1" fmla="*/ 3944 h 831669"/>
                <a:gd name="connsiteX2" fmla="*/ 2997343 w 2997372"/>
                <a:gd name="connsiteY2" fmla="*/ 420385 h 831669"/>
                <a:gd name="connsiteX3" fmla="*/ 1502518 w 2997372"/>
                <a:gd name="connsiteY3" fmla="*/ 830193 h 831669"/>
                <a:gd name="connsiteX4" fmla="*/ 27151 w 2997372"/>
                <a:gd name="connsiteY4" fmla="*/ 129929 h 831669"/>
                <a:gd name="connsiteX5" fmla="*/ 27151 w 2997372"/>
                <a:gd name="connsiteY5" fmla="*/ 129929 h 831669"/>
                <a:gd name="connsiteX0" fmla="*/ 82135 w 3079507"/>
                <a:gd name="connsiteY0" fmla="*/ 729635 h 831669"/>
                <a:gd name="connsiteX1" fmla="*/ 1570852 w 3079507"/>
                <a:gd name="connsiteY1" fmla="*/ 3944 h 831669"/>
                <a:gd name="connsiteX2" fmla="*/ 3079478 w 3079507"/>
                <a:gd name="connsiteY2" fmla="*/ 420385 h 831669"/>
                <a:gd name="connsiteX3" fmla="*/ 1584653 w 3079507"/>
                <a:gd name="connsiteY3" fmla="*/ 830193 h 831669"/>
                <a:gd name="connsiteX4" fmla="*/ 109286 w 3079507"/>
                <a:gd name="connsiteY4" fmla="*/ 129929 h 831669"/>
                <a:gd name="connsiteX5" fmla="*/ 109286 w 3079507"/>
                <a:gd name="connsiteY5" fmla="*/ 79129 h 831669"/>
                <a:gd name="connsiteX0" fmla="*/ 0 w 2997372"/>
                <a:gd name="connsiteY0" fmla="*/ 729635 h 831669"/>
                <a:gd name="connsiteX1" fmla="*/ 1488717 w 2997372"/>
                <a:gd name="connsiteY1" fmla="*/ 3944 h 831669"/>
                <a:gd name="connsiteX2" fmla="*/ 2997343 w 2997372"/>
                <a:gd name="connsiteY2" fmla="*/ 420385 h 831669"/>
                <a:gd name="connsiteX3" fmla="*/ 1502518 w 2997372"/>
                <a:gd name="connsiteY3" fmla="*/ 830193 h 831669"/>
                <a:gd name="connsiteX4" fmla="*/ 27151 w 2997372"/>
                <a:gd name="connsiteY4" fmla="*/ 79129 h 831669"/>
                <a:gd name="connsiteX0" fmla="*/ 0 w 2997372"/>
                <a:gd name="connsiteY0" fmla="*/ 729635 h 831669"/>
                <a:gd name="connsiteX1" fmla="*/ 1488717 w 2997372"/>
                <a:gd name="connsiteY1" fmla="*/ 3944 h 831669"/>
                <a:gd name="connsiteX2" fmla="*/ 2997343 w 2997372"/>
                <a:gd name="connsiteY2" fmla="*/ 420385 h 831669"/>
                <a:gd name="connsiteX3" fmla="*/ 1502518 w 2997372"/>
                <a:gd name="connsiteY3" fmla="*/ 830193 h 831669"/>
                <a:gd name="connsiteX4" fmla="*/ 17474 w 2997372"/>
                <a:gd name="connsiteY4" fmla="*/ 74291 h 831669"/>
                <a:gd name="connsiteX0" fmla="*/ 0 w 2985276"/>
                <a:gd name="connsiteY0" fmla="*/ 729635 h 831669"/>
                <a:gd name="connsiteX1" fmla="*/ 1476621 w 2985276"/>
                <a:gd name="connsiteY1" fmla="*/ 3944 h 831669"/>
                <a:gd name="connsiteX2" fmla="*/ 2985247 w 2985276"/>
                <a:gd name="connsiteY2" fmla="*/ 420385 h 831669"/>
                <a:gd name="connsiteX3" fmla="*/ 1490422 w 2985276"/>
                <a:gd name="connsiteY3" fmla="*/ 830193 h 831669"/>
                <a:gd name="connsiteX4" fmla="*/ 5378 w 2985276"/>
                <a:gd name="connsiteY4" fmla="*/ 74291 h 831669"/>
                <a:gd name="connsiteX0" fmla="*/ 0 w 2985276"/>
                <a:gd name="connsiteY0" fmla="*/ 729635 h 831669"/>
                <a:gd name="connsiteX1" fmla="*/ 1476621 w 2985276"/>
                <a:gd name="connsiteY1" fmla="*/ 3944 h 831669"/>
                <a:gd name="connsiteX2" fmla="*/ 2985247 w 2985276"/>
                <a:gd name="connsiteY2" fmla="*/ 420385 h 831669"/>
                <a:gd name="connsiteX3" fmla="*/ 1490422 w 2985276"/>
                <a:gd name="connsiteY3" fmla="*/ 830193 h 831669"/>
                <a:gd name="connsiteX4" fmla="*/ 5378 w 2985276"/>
                <a:gd name="connsiteY4" fmla="*/ 74291 h 831669"/>
                <a:gd name="connsiteX0" fmla="*/ 0 w 2985276"/>
                <a:gd name="connsiteY0" fmla="*/ 729635 h 831669"/>
                <a:gd name="connsiteX1" fmla="*/ 1469364 w 2985276"/>
                <a:gd name="connsiteY1" fmla="*/ 3944 h 831669"/>
                <a:gd name="connsiteX2" fmla="*/ 2985247 w 2985276"/>
                <a:gd name="connsiteY2" fmla="*/ 420385 h 831669"/>
                <a:gd name="connsiteX3" fmla="*/ 1490422 w 2985276"/>
                <a:gd name="connsiteY3" fmla="*/ 830193 h 831669"/>
                <a:gd name="connsiteX4" fmla="*/ 5378 w 2985276"/>
                <a:gd name="connsiteY4" fmla="*/ 74291 h 831669"/>
                <a:gd name="connsiteX0" fmla="*/ 0 w 2985276"/>
                <a:gd name="connsiteY0" fmla="*/ 729635 h 831669"/>
                <a:gd name="connsiteX1" fmla="*/ 1469364 w 2985276"/>
                <a:gd name="connsiteY1" fmla="*/ 3944 h 831669"/>
                <a:gd name="connsiteX2" fmla="*/ 2985247 w 2985276"/>
                <a:gd name="connsiteY2" fmla="*/ 420385 h 831669"/>
                <a:gd name="connsiteX3" fmla="*/ 1490422 w 2985276"/>
                <a:gd name="connsiteY3" fmla="*/ 830193 h 831669"/>
                <a:gd name="connsiteX4" fmla="*/ 5378 w 2985276"/>
                <a:gd name="connsiteY4" fmla="*/ 74291 h 831669"/>
                <a:gd name="connsiteX0" fmla="*/ 0 w 2985276"/>
                <a:gd name="connsiteY0" fmla="*/ 729567 h 831601"/>
                <a:gd name="connsiteX1" fmla="*/ 1469364 w 2985276"/>
                <a:gd name="connsiteY1" fmla="*/ 3876 h 831601"/>
                <a:gd name="connsiteX2" fmla="*/ 2985247 w 2985276"/>
                <a:gd name="connsiteY2" fmla="*/ 420317 h 831601"/>
                <a:gd name="connsiteX3" fmla="*/ 1490422 w 2985276"/>
                <a:gd name="connsiteY3" fmla="*/ 830125 h 831601"/>
                <a:gd name="connsiteX4" fmla="*/ 5378 w 2985276"/>
                <a:gd name="connsiteY4" fmla="*/ 74223 h 831601"/>
                <a:gd name="connsiteX0" fmla="*/ 0 w 2985275"/>
                <a:gd name="connsiteY0" fmla="*/ 729567 h 845858"/>
                <a:gd name="connsiteX1" fmla="*/ 1469364 w 2985275"/>
                <a:gd name="connsiteY1" fmla="*/ 3876 h 845858"/>
                <a:gd name="connsiteX2" fmla="*/ 2985247 w 2985275"/>
                <a:gd name="connsiteY2" fmla="*/ 420317 h 845858"/>
                <a:gd name="connsiteX3" fmla="*/ 1480746 w 2985275"/>
                <a:gd name="connsiteY3" fmla="*/ 844639 h 845858"/>
                <a:gd name="connsiteX4" fmla="*/ 5378 w 2985275"/>
                <a:gd name="connsiteY4" fmla="*/ 74223 h 845858"/>
                <a:gd name="connsiteX0" fmla="*/ 0 w 2985276"/>
                <a:gd name="connsiteY0" fmla="*/ 729567 h 836344"/>
                <a:gd name="connsiteX1" fmla="*/ 1469364 w 2985276"/>
                <a:gd name="connsiteY1" fmla="*/ 3876 h 836344"/>
                <a:gd name="connsiteX2" fmla="*/ 2985247 w 2985276"/>
                <a:gd name="connsiteY2" fmla="*/ 420317 h 836344"/>
                <a:gd name="connsiteX3" fmla="*/ 1483165 w 2985276"/>
                <a:gd name="connsiteY3" fmla="*/ 834963 h 836344"/>
                <a:gd name="connsiteX4" fmla="*/ 5378 w 2985276"/>
                <a:gd name="connsiteY4" fmla="*/ 74223 h 836344"/>
                <a:gd name="connsiteX0" fmla="*/ 0 w 2985276"/>
                <a:gd name="connsiteY0" fmla="*/ 729567 h 842237"/>
                <a:gd name="connsiteX1" fmla="*/ 1469364 w 2985276"/>
                <a:gd name="connsiteY1" fmla="*/ 3876 h 842237"/>
                <a:gd name="connsiteX2" fmla="*/ 2985247 w 2985276"/>
                <a:gd name="connsiteY2" fmla="*/ 420317 h 842237"/>
                <a:gd name="connsiteX3" fmla="*/ 1483165 w 2985276"/>
                <a:gd name="connsiteY3" fmla="*/ 834963 h 842237"/>
                <a:gd name="connsiteX4" fmla="*/ 5378 w 2985276"/>
                <a:gd name="connsiteY4" fmla="*/ 74223 h 842237"/>
                <a:gd name="connsiteX0" fmla="*/ 0 w 2985276"/>
                <a:gd name="connsiteY0" fmla="*/ 729567 h 844587"/>
                <a:gd name="connsiteX1" fmla="*/ 1469364 w 2985276"/>
                <a:gd name="connsiteY1" fmla="*/ 3876 h 844587"/>
                <a:gd name="connsiteX2" fmla="*/ 2985247 w 2985276"/>
                <a:gd name="connsiteY2" fmla="*/ 420317 h 844587"/>
                <a:gd name="connsiteX3" fmla="*/ 1483165 w 2985276"/>
                <a:gd name="connsiteY3" fmla="*/ 834963 h 844587"/>
                <a:gd name="connsiteX4" fmla="*/ 5378 w 2985276"/>
                <a:gd name="connsiteY4" fmla="*/ 74223 h 844587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64180 w 3049427"/>
                <a:gd name="connsiteY0" fmla="*/ 839192 h 953784"/>
                <a:gd name="connsiteX1" fmla="*/ 1533544 w 3049427"/>
                <a:gd name="connsiteY1" fmla="*/ 113501 h 953784"/>
                <a:gd name="connsiteX2" fmla="*/ 3049427 w 3049427"/>
                <a:gd name="connsiteY2" fmla="*/ 529942 h 953784"/>
                <a:gd name="connsiteX3" fmla="*/ 1547345 w 3049427"/>
                <a:gd name="connsiteY3" fmla="*/ 944588 h 953784"/>
                <a:gd name="connsiteX4" fmla="*/ 88828 w 3049427"/>
                <a:gd name="connsiteY4" fmla="*/ 281804 h 953784"/>
                <a:gd name="connsiteX5" fmla="*/ 159062 w 3049427"/>
                <a:gd name="connsiteY5" fmla="*/ 0 h 953784"/>
                <a:gd name="connsiteX0" fmla="*/ 64180 w 3049427"/>
                <a:gd name="connsiteY0" fmla="*/ 839192 h 953784"/>
                <a:gd name="connsiteX1" fmla="*/ 1533544 w 3049427"/>
                <a:gd name="connsiteY1" fmla="*/ 113501 h 953784"/>
                <a:gd name="connsiteX2" fmla="*/ 3049427 w 3049427"/>
                <a:gd name="connsiteY2" fmla="*/ 529942 h 953784"/>
                <a:gd name="connsiteX3" fmla="*/ 1547345 w 3049427"/>
                <a:gd name="connsiteY3" fmla="*/ 944588 h 953784"/>
                <a:gd name="connsiteX4" fmla="*/ 88828 w 3049427"/>
                <a:gd name="connsiteY4" fmla="*/ 281804 h 953784"/>
                <a:gd name="connsiteX5" fmla="*/ 159062 w 304942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7715 w 2985247"/>
                <a:gd name="connsiteY4" fmla="*/ 257613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1368 w 2986615"/>
                <a:gd name="connsiteY0" fmla="*/ 839192 h 953784"/>
                <a:gd name="connsiteX1" fmla="*/ 1470732 w 2986615"/>
                <a:gd name="connsiteY1" fmla="*/ 113501 h 953784"/>
                <a:gd name="connsiteX2" fmla="*/ 2986615 w 2986615"/>
                <a:gd name="connsiteY2" fmla="*/ 529942 h 953784"/>
                <a:gd name="connsiteX3" fmla="*/ 1484533 w 2986615"/>
                <a:gd name="connsiteY3" fmla="*/ 944588 h 953784"/>
                <a:gd name="connsiteX4" fmla="*/ 4245 w 2986615"/>
                <a:gd name="connsiteY4" fmla="*/ 223747 h 953784"/>
                <a:gd name="connsiteX5" fmla="*/ 96250 w 2986615"/>
                <a:gd name="connsiteY5" fmla="*/ 0 h 953784"/>
                <a:gd name="connsiteX0" fmla="*/ 6937 w 2992184"/>
                <a:gd name="connsiteY0" fmla="*/ 839192 h 953784"/>
                <a:gd name="connsiteX1" fmla="*/ 1476301 w 2992184"/>
                <a:gd name="connsiteY1" fmla="*/ 113501 h 953784"/>
                <a:gd name="connsiteX2" fmla="*/ 2992184 w 2992184"/>
                <a:gd name="connsiteY2" fmla="*/ 529942 h 953784"/>
                <a:gd name="connsiteX3" fmla="*/ 1490102 w 2992184"/>
                <a:gd name="connsiteY3" fmla="*/ 944588 h 953784"/>
                <a:gd name="connsiteX4" fmla="*/ 9814 w 2992184"/>
                <a:gd name="connsiteY4" fmla="*/ 223747 h 953784"/>
                <a:gd name="connsiteX5" fmla="*/ 101819 w 2992184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85247" h="953784">
                  <a:moveTo>
                    <a:pt x="0" y="839192"/>
                  </a:moveTo>
                  <a:cubicBezTo>
                    <a:pt x="49913" y="343519"/>
                    <a:pt x="1058869" y="120026"/>
                    <a:pt x="1469364" y="113501"/>
                  </a:cubicBezTo>
                  <a:cubicBezTo>
                    <a:pt x="2025252" y="88724"/>
                    <a:pt x="2965710" y="223555"/>
                    <a:pt x="2985247" y="529942"/>
                  </a:cubicBezTo>
                  <a:cubicBezTo>
                    <a:pt x="2953043" y="903813"/>
                    <a:pt x="1918442" y="984374"/>
                    <a:pt x="1483165" y="944588"/>
                  </a:cubicBezTo>
                  <a:cubicBezTo>
                    <a:pt x="881278" y="926213"/>
                    <a:pt x="-22163" y="654530"/>
                    <a:pt x="2877" y="223747"/>
                  </a:cubicBezTo>
                  <a:cubicBezTo>
                    <a:pt x="13401" y="153402"/>
                    <a:pt x="-13184" y="190901"/>
                    <a:pt x="94882" y="0"/>
                  </a:cubicBezTo>
                </a:path>
              </a:pathLst>
            </a:custGeom>
            <a:noFill/>
            <a:ln w="127000">
              <a:solidFill>
                <a:srgbClr val="99CC00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6ECA2DAE-2265-4D09-A027-D6B0FA71EB46}"/>
                </a:ext>
              </a:extLst>
            </p:cNvPr>
            <p:cNvSpPr/>
            <p:nvPr/>
          </p:nvSpPr>
          <p:spPr>
            <a:xfrm>
              <a:off x="5541463" y="3398539"/>
              <a:ext cx="2985247" cy="953784"/>
            </a:xfrm>
            <a:custGeom>
              <a:avLst/>
              <a:gdLst>
                <a:gd name="connsiteX0" fmla="*/ 0 w 2985247"/>
                <a:gd name="connsiteY0" fmla="*/ 763793 h 876748"/>
                <a:gd name="connsiteX1" fmla="*/ 1592132 w 2985247"/>
                <a:gd name="connsiteY1" fmla="*/ 0 h 876748"/>
                <a:gd name="connsiteX2" fmla="*/ 2985247 w 2985247"/>
                <a:gd name="connsiteY2" fmla="*/ 451821 h 876748"/>
                <a:gd name="connsiteX3" fmla="*/ 1575996 w 2985247"/>
                <a:gd name="connsiteY3" fmla="*/ 876748 h 876748"/>
                <a:gd name="connsiteX4" fmla="*/ 5379 w 2985247"/>
                <a:gd name="connsiteY4" fmla="*/ 161365 h 876748"/>
                <a:gd name="connsiteX5" fmla="*/ 5379 w 2985247"/>
                <a:gd name="connsiteY5" fmla="*/ 161365 h 876748"/>
                <a:gd name="connsiteX0" fmla="*/ 0 w 2985247"/>
                <a:gd name="connsiteY0" fmla="*/ 763793 h 876748"/>
                <a:gd name="connsiteX1" fmla="*/ 562280 w 2985247"/>
                <a:gd name="connsiteY1" fmla="*/ 218803 h 876748"/>
                <a:gd name="connsiteX2" fmla="*/ 1592132 w 2985247"/>
                <a:gd name="connsiteY2" fmla="*/ 0 h 876748"/>
                <a:gd name="connsiteX3" fmla="*/ 2985247 w 2985247"/>
                <a:gd name="connsiteY3" fmla="*/ 451821 h 876748"/>
                <a:gd name="connsiteX4" fmla="*/ 1575996 w 2985247"/>
                <a:gd name="connsiteY4" fmla="*/ 876748 h 876748"/>
                <a:gd name="connsiteX5" fmla="*/ 5379 w 2985247"/>
                <a:gd name="connsiteY5" fmla="*/ 161365 h 876748"/>
                <a:gd name="connsiteX6" fmla="*/ 5379 w 2985247"/>
                <a:gd name="connsiteY6" fmla="*/ 161365 h 876748"/>
                <a:gd name="connsiteX0" fmla="*/ 0 w 2985247"/>
                <a:gd name="connsiteY0" fmla="*/ 763793 h 876748"/>
                <a:gd name="connsiteX1" fmla="*/ 562280 w 2985247"/>
                <a:gd name="connsiteY1" fmla="*/ 218803 h 876748"/>
                <a:gd name="connsiteX2" fmla="*/ 1592132 w 2985247"/>
                <a:gd name="connsiteY2" fmla="*/ 0 h 876748"/>
                <a:gd name="connsiteX3" fmla="*/ 2985247 w 2985247"/>
                <a:gd name="connsiteY3" fmla="*/ 451821 h 876748"/>
                <a:gd name="connsiteX4" fmla="*/ 1575996 w 2985247"/>
                <a:gd name="connsiteY4" fmla="*/ 876748 h 876748"/>
                <a:gd name="connsiteX5" fmla="*/ 5379 w 2985247"/>
                <a:gd name="connsiteY5" fmla="*/ 161365 h 876748"/>
                <a:gd name="connsiteX6" fmla="*/ 5379 w 2985247"/>
                <a:gd name="connsiteY6" fmla="*/ 161365 h 876748"/>
                <a:gd name="connsiteX0" fmla="*/ 0 w 2985247"/>
                <a:gd name="connsiteY0" fmla="*/ 763793 h 876748"/>
                <a:gd name="connsiteX1" fmla="*/ 562280 w 2985247"/>
                <a:gd name="connsiteY1" fmla="*/ 218803 h 876748"/>
                <a:gd name="connsiteX2" fmla="*/ 1592132 w 2985247"/>
                <a:gd name="connsiteY2" fmla="*/ 0 h 876748"/>
                <a:gd name="connsiteX3" fmla="*/ 2985247 w 2985247"/>
                <a:gd name="connsiteY3" fmla="*/ 451821 h 876748"/>
                <a:gd name="connsiteX4" fmla="*/ 1575996 w 2985247"/>
                <a:gd name="connsiteY4" fmla="*/ 876748 h 876748"/>
                <a:gd name="connsiteX5" fmla="*/ 5379 w 2985247"/>
                <a:gd name="connsiteY5" fmla="*/ 161365 h 876748"/>
                <a:gd name="connsiteX6" fmla="*/ 5379 w 2985247"/>
                <a:gd name="connsiteY6" fmla="*/ 161365 h 876748"/>
                <a:gd name="connsiteX0" fmla="*/ 0 w 2985247"/>
                <a:gd name="connsiteY0" fmla="*/ 763793 h 876748"/>
                <a:gd name="connsiteX1" fmla="*/ 562280 w 2985247"/>
                <a:gd name="connsiteY1" fmla="*/ 218803 h 876748"/>
                <a:gd name="connsiteX2" fmla="*/ 1592132 w 2985247"/>
                <a:gd name="connsiteY2" fmla="*/ 0 h 876748"/>
                <a:gd name="connsiteX3" fmla="*/ 2985247 w 2985247"/>
                <a:gd name="connsiteY3" fmla="*/ 451821 h 876748"/>
                <a:gd name="connsiteX4" fmla="*/ 1575996 w 2985247"/>
                <a:gd name="connsiteY4" fmla="*/ 876748 h 876748"/>
                <a:gd name="connsiteX5" fmla="*/ 5379 w 2985247"/>
                <a:gd name="connsiteY5" fmla="*/ 161365 h 876748"/>
                <a:gd name="connsiteX6" fmla="*/ 5379 w 2985247"/>
                <a:gd name="connsiteY6" fmla="*/ 161365 h 876748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985247 w 2985247"/>
                <a:gd name="connsiteY3" fmla="*/ 430050 h 854977"/>
                <a:gd name="connsiteX4" fmla="*/ 1575996 w 2985247"/>
                <a:gd name="connsiteY4" fmla="*/ 854977 h 854977"/>
                <a:gd name="connsiteX5" fmla="*/ 5379 w 2985247"/>
                <a:gd name="connsiteY5" fmla="*/ 139594 h 854977"/>
                <a:gd name="connsiteX6" fmla="*/ 5379 w 2985247"/>
                <a:gd name="connsiteY6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4977"/>
                <a:gd name="connsiteX1" fmla="*/ 562280 w 2985247"/>
                <a:gd name="connsiteY1" fmla="*/ 197032 h 854977"/>
                <a:gd name="connsiteX2" fmla="*/ 1600296 w 2985247"/>
                <a:gd name="connsiteY2" fmla="*/ 0 h 854977"/>
                <a:gd name="connsiteX3" fmla="*/ 2472722 w 2985247"/>
                <a:gd name="connsiteY3" fmla="*/ 85453 h 854977"/>
                <a:gd name="connsiteX4" fmla="*/ 2985247 w 2985247"/>
                <a:gd name="connsiteY4" fmla="*/ 430050 h 854977"/>
                <a:gd name="connsiteX5" fmla="*/ 1575996 w 2985247"/>
                <a:gd name="connsiteY5" fmla="*/ 854977 h 854977"/>
                <a:gd name="connsiteX6" fmla="*/ 5379 w 2985247"/>
                <a:gd name="connsiteY6" fmla="*/ 139594 h 854977"/>
                <a:gd name="connsiteX7" fmla="*/ 5379 w 2985247"/>
                <a:gd name="connsiteY7" fmla="*/ 139594 h 854977"/>
                <a:gd name="connsiteX0" fmla="*/ 0 w 2985247"/>
                <a:gd name="connsiteY0" fmla="*/ 742022 h 856113"/>
                <a:gd name="connsiteX1" fmla="*/ 562280 w 2985247"/>
                <a:gd name="connsiteY1" fmla="*/ 197032 h 856113"/>
                <a:gd name="connsiteX2" fmla="*/ 1600296 w 2985247"/>
                <a:gd name="connsiteY2" fmla="*/ 0 h 856113"/>
                <a:gd name="connsiteX3" fmla="*/ 2472722 w 2985247"/>
                <a:gd name="connsiteY3" fmla="*/ 85453 h 856113"/>
                <a:gd name="connsiteX4" fmla="*/ 2985247 w 2985247"/>
                <a:gd name="connsiteY4" fmla="*/ 430050 h 856113"/>
                <a:gd name="connsiteX5" fmla="*/ 1575996 w 2985247"/>
                <a:gd name="connsiteY5" fmla="*/ 854977 h 856113"/>
                <a:gd name="connsiteX6" fmla="*/ 5379 w 2985247"/>
                <a:gd name="connsiteY6" fmla="*/ 139594 h 856113"/>
                <a:gd name="connsiteX7" fmla="*/ 5379 w 2985247"/>
                <a:gd name="connsiteY7" fmla="*/ 139594 h 856113"/>
                <a:gd name="connsiteX0" fmla="*/ 0 w 2985247"/>
                <a:gd name="connsiteY0" fmla="*/ 742022 h 856113"/>
                <a:gd name="connsiteX1" fmla="*/ 562280 w 2985247"/>
                <a:gd name="connsiteY1" fmla="*/ 197032 h 856113"/>
                <a:gd name="connsiteX2" fmla="*/ 1600296 w 2985247"/>
                <a:gd name="connsiteY2" fmla="*/ 0 h 856113"/>
                <a:gd name="connsiteX3" fmla="*/ 2472722 w 2985247"/>
                <a:gd name="connsiteY3" fmla="*/ 85453 h 856113"/>
                <a:gd name="connsiteX4" fmla="*/ 2985247 w 2985247"/>
                <a:gd name="connsiteY4" fmla="*/ 430050 h 856113"/>
                <a:gd name="connsiteX5" fmla="*/ 1575996 w 2985247"/>
                <a:gd name="connsiteY5" fmla="*/ 854977 h 856113"/>
                <a:gd name="connsiteX6" fmla="*/ 5379 w 2985247"/>
                <a:gd name="connsiteY6" fmla="*/ 139594 h 856113"/>
                <a:gd name="connsiteX7" fmla="*/ 5379 w 2985247"/>
                <a:gd name="connsiteY7" fmla="*/ 139594 h 856113"/>
                <a:gd name="connsiteX0" fmla="*/ 0 w 2985247"/>
                <a:gd name="connsiteY0" fmla="*/ 742022 h 856113"/>
                <a:gd name="connsiteX1" fmla="*/ 562280 w 2985247"/>
                <a:gd name="connsiteY1" fmla="*/ 197032 h 856113"/>
                <a:gd name="connsiteX2" fmla="*/ 1600296 w 2985247"/>
                <a:gd name="connsiteY2" fmla="*/ 0 h 856113"/>
                <a:gd name="connsiteX3" fmla="*/ 2472722 w 2985247"/>
                <a:gd name="connsiteY3" fmla="*/ 85453 h 856113"/>
                <a:gd name="connsiteX4" fmla="*/ 2985247 w 2985247"/>
                <a:gd name="connsiteY4" fmla="*/ 430050 h 856113"/>
                <a:gd name="connsiteX5" fmla="*/ 1575996 w 2985247"/>
                <a:gd name="connsiteY5" fmla="*/ 854977 h 856113"/>
                <a:gd name="connsiteX6" fmla="*/ 5379 w 2985247"/>
                <a:gd name="connsiteY6" fmla="*/ 139594 h 856113"/>
                <a:gd name="connsiteX7" fmla="*/ 5379 w 2985247"/>
                <a:gd name="connsiteY7" fmla="*/ 139594 h 856113"/>
                <a:gd name="connsiteX0" fmla="*/ 6809 w 2992056"/>
                <a:gd name="connsiteY0" fmla="*/ 742022 h 856113"/>
                <a:gd name="connsiteX1" fmla="*/ 569089 w 2992056"/>
                <a:gd name="connsiteY1" fmla="*/ 197032 h 856113"/>
                <a:gd name="connsiteX2" fmla="*/ 1607105 w 2992056"/>
                <a:gd name="connsiteY2" fmla="*/ 0 h 856113"/>
                <a:gd name="connsiteX3" fmla="*/ 2479531 w 2992056"/>
                <a:gd name="connsiteY3" fmla="*/ 85453 h 856113"/>
                <a:gd name="connsiteX4" fmla="*/ 2992056 w 2992056"/>
                <a:gd name="connsiteY4" fmla="*/ 430050 h 856113"/>
                <a:gd name="connsiteX5" fmla="*/ 1582805 w 2992056"/>
                <a:gd name="connsiteY5" fmla="*/ 854977 h 856113"/>
                <a:gd name="connsiteX6" fmla="*/ 12188 w 2992056"/>
                <a:gd name="connsiteY6" fmla="*/ 139594 h 856113"/>
                <a:gd name="connsiteX7" fmla="*/ 12188 w 2992056"/>
                <a:gd name="connsiteY7" fmla="*/ 139594 h 856113"/>
                <a:gd name="connsiteX0" fmla="*/ 6809 w 2992068"/>
                <a:gd name="connsiteY0" fmla="*/ 742022 h 856113"/>
                <a:gd name="connsiteX1" fmla="*/ 569089 w 2992068"/>
                <a:gd name="connsiteY1" fmla="*/ 197032 h 856113"/>
                <a:gd name="connsiteX2" fmla="*/ 1607105 w 2992068"/>
                <a:gd name="connsiteY2" fmla="*/ 0 h 856113"/>
                <a:gd name="connsiteX3" fmla="*/ 2992056 w 2992068"/>
                <a:gd name="connsiteY3" fmla="*/ 430050 h 856113"/>
                <a:gd name="connsiteX4" fmla="*/ 1582805 w 2992068"/>
                <a:gd name="connsiteY4" fmla="*/ 854977 h 856113"/>
                <a:gd name="connsiteX5" fmla="*/ 12188 w 2992068"/>
                <a:gd name="connsiteY5" fmla="*/ 139594 h 856113"/>
                <a:gd name="connsiteX6" fmla="*/ 12188 w 2992068"/>
                <a:gd name="connsiteY6" fmla="*/ 139594 h 856113"/>
                <a:gd name="connsiteX0" fmla="*/ 6809 w 2992068"/>
                <a:gd name="connsiteY0" fmla="*/ 742022 h 856113"/>
                <a:gd name="connsiteX1" fmla="*/ 1607105 w 2992068"/>
                <a:gd name="connsiteY1" fmla="*/ 0 h 856113"/>
                <a:gd name="connsiteX2" fmla="*/ 2992056 w 2992068"/>
                <a:gd name="connsiteY2" fmla="*/ 430050 h 856113"/>
                <a:gd name="connsiteX3" fmla="*/ 1582805 w 2992068"/>
                <a:gd name="connsiteY3" fmla="*/ 854977 h 856113"/>
                <a:gd name="connsiteX4" fmla="*/ 12188 w 2992068"/>
                <a:gd name="connsiteY4" fmla="*/ 139594 h 856113"/>
                <a:gd name="connsiteX5" fmla="*/ 12188 w 2992068"/>
                <a:gd name="connsiteY5" fmla="*/ 139594 h 856113"/>
                <a:gd name="connsiteX0" fmla="*/ 6809 w 2992068"/>
                <a:gd name="connsiteY0" fmla="*/ 742022 h 856113"/>
                <a:gd name="connsiteX1" fmla="*/ 1607105 w 2992068"/>
                <a:gd name="connsiteY1" fmla="*/ 0 h 856113"/>
                <a:gd name="connsiteX2" fmla="*/ 2992056 w 2992068"/>
                <a:gd name="connsiteY2" fmla="*/ 430050 h 856113"/>
                <a:gd name="connsiteX3" fmla="*/ 1582805 w 2992068"/>
                <a:gd name="connsiteY3" fmla="*/ 854977 h 856113"/>
                <a:gd name="connsiteX4" fmla="*/ 12188 w 2992068"/>
                <a:gd name="connsiteY4" fmla="*/ 139594 h 856113"/>
                <a:gd name="connsiteX5" fmla="*/ 12188 w 2992068"/>
                <a:gd name="connsiteY5" fmla="*/ 139594 h 856113"/>
                <a:gd name="connsiteX0" fmla="*/ 6809 w 2992068"/>
                <a:gd name="connsiteY0" fmla="*/ 742022 h 856113"/>
                <a:gd name="connsiteX1" fmla="*/ 1607105 w 2992068"/>
                <a:gd name="connsiteY1" fmla="*/ 0 h 856113"/>
                <a:gd name="connsiteX2" fmla="*/ 2992056 w 2992068"/>
                <a:gd name="connsiteY2" fmla="*/ 430050 h 856113"/>
                <a:gd name="connsiteX3" fmla="*/ 1582805 w 2992068"/>
                <a:gd name="connsiteY3" fmla="*/ 854977 h 856113"/>
                <a:gd name="connsiteX4" fmla="*/ 12188 w 2992068"/>
                <a:gd name="connsiteY4" fmla="*/ 139594 h 856113"/>
                <a:gd name="connsiteX5" fmla="*/ 12188 w 2992068"/>
                <a:gd name="connsiteY5" fmla="*/ 139594 h 856113"/>
                <a:gd name="connsiteX0" fmla="*/ 6809 w 2992068"/>
                <a:gd name="connsiteY0" fmla="*/ 742022 h 856113"/>
                <a:gd name="connsiteX1" fmla="*/ 1607105 w 2992068"/>
                <a:gd name="connsiteY1" fmla="*/ 0 h 856113"/>
                <a:gd name="connsiteX2" fmla="*/ 2992056 w 2992068"/>
                <a:gd name="connsiteY2" fmla="*/ 430050 h 856113"/>
                <a:gd name="connsiteX3" fmla="*/ 1582805 w 2992068"/>
                <a:gd name="connsiteY3" fmla="*/ 854977 h 856113"/>
                <a:gd name="connsiteX4" fmla="*/ 12188 w 2992068"/>
                <a:gd name="connsiteY4" fmla="*/ 139594 h 856113"/>
                <a:gd name="connsiteX5" fmla="*/ 12188 w 2992068"/>
                <a:gd name="connsiteY5" fmla="*/ 139594 h 856113"/>
                <a:gd name="connsiteX0" fmla="*/ 6809 w 2992082"/>
                <a:gd name="connsiteY0" fmla="*/ 742422 h 856513"/>
                <a:gd name="connsiteX1" fmla="*/ 1607105 w 2992082"/>
                <a:gd name="connsiteY1" fmla="*/ 400 h 856513"/>
                <a:gd name="connsiteX2" fmla="*/ 2992056 w 2992082"/>
                <a:gd name="connsiteY2" fmla="*/ 430450 h 856513"/>
                <a:gd name="connsiteX3" fmla="*/ 1582805 w 2992082"/>
                <a:gd name="connsiteY3" fmla="*/ 855377 h 856513"/>
                <a:gd name="connsiteX4" fmla="*/ 12188 w 2992082"/>
                <a:gd name="connsiteY4" fmla="*/ 139994 h 856513"/>
                <a:gd name="connsiteX5" fmla="*/ 12188 w 2992082"/>
                <a:gd name="connsiteY5" fmla="*/ 139994 h 856513"/>
                <a:gd name="connsiteX0" fmla="*/ 0 w 3007045"/>
                <a:gd name="connsiteY0" fmla="*/ 739700 h 856513"/>
                <a:gd name="connsiteX1" fmla="*/ 1622068 w 3007045"/>
                <a:gd name="connsiteY1" fmla="*/ 400 h 856513"/>
                <a:gd name="connsiteX2" fmla="*/ 3007019 w 3007045"/>
                <a:gd name="connsiteY2" fmla="*/ 430450 h 856513"/>
                <a:gd name="connsiteX3" fmla="*/ 1597768 w 3007045"/>
                <a:gd name="connsiteY3" fmla="*/ 855377 h 856513"/>
                <a:gd name="connsiteX4" fmla="*/ 27151 w 3007045"/>
                <a:gd name="connsiteY4" fmla="*/ 139994 h 856513"/>
                <a:gd name="connsiteX5" fmla="*/ 27151 w 3007045"/>
                <a:gd name="connsiteY5" fmla="*/ 139994 h 856513"/>
                <a:gd name="connsiteX0" fmla="*/ 0 w 3007045"/>
                <a:gd name="connsiteY0" fmla="*/ 739700 h 856513"/>
                <a:gd name="connsiteX1" fmla="*/ 1622068 w 3007045"/>
                <a:gd name="connsiteY1" fmla="*/ 400 h 856513"/>
                <a:gd name="connsiteX2" fmla="*/ 3007019 w 3007045"/>
                <a:gd name="connsiteY2" fmla="*/ 430450 h 856513"/>
                <a:gd name="connsiteX3" fmla="*/ 1597768 w 3007045"/>
                <a:gd name="connsiteY3" fmla="*/ 855377 h 856513"/>
                <a:gd name="connsiteX4" fmla="*/ 27151 w 3007045"/>
                <a:gd name="connsiteY4" fmla="*/ 139994 h 856513"/>
                <a:gd name="connsiteX5" fmla="*/ 27151 w 3007045"/>
                <a:gd name="connsiteY5" fmla="*/ 139994 h 856513"/>
                <a:gd name="connsiteX0" fmla="*/ 0 w 3007048"/>
                <a:gd name="connsiteY0" fmla="*/ 739300 h 856113"/>
                <a:gd name="connsiteX1" fmla="*/ 1622068 w 3007048"/>
                <a:gd name="connsiteY1" fmla="*/ 0 h 856113"/>
                <a:gd name="connsiteX2" fmla="*/ 3007019 w 3007048"/>
                <a:gd name="connsiteY2" fmla="*/ 430050 h 856113"/>
                <a:gd name="connsiteX3" fmla="*/ 1597768 w 3007048"/>
                <a:gd name="connsiteY3" fmla="*/ 854977 h 856113"/>
                <a:gd name="connsiteX4" fmla="*/ 27151 w 3007048"/>
                <a:gd name="connsiteY4" fmla="*/ 139594 h 856113"/>
                <a:gd name="connsiteX5" fmla="*/ 27151 w 3007048"/>
                <a:gd name="connsiteY5" fmla="*/ 139594 h 856113"/>
                <a:gd name="connsiteX0" fmla="*/ 0 w 3007048"/>
                <a:gd name="connsiteY0" fmla="*/ 739300 h 856113"/>
                <a:gd name="connsiteX1" fmla="*/ 1622068 w 3007048"/>
                <a:gd name="connsiteY1" fmla="*/ 0 h 856113"/>
                <a:gd name="connsiteX2" fmla="*/ 3007019 w 3007048"/>
                <a:gd name="connsiteY2" fmla="*/ 430050 h 856113"/>
                <a:gd name="connsiteX3" fmla="*/ 1597768 w 3007048"/>
                <a:gd name="connsiteY3" fmla="*/ 854977 h 856113"/>
                <a:gd name="connsiteX4" fmla="*/ 27151 w 3007048"/>
                <a:gd name="connsiteY4" fmla="*/ 139594 h 856113"/>
                <a:gd name="connsiteX5" fmla="*/ 27151 w 3007048"/>
                <a:gd name="connsiteY5" fmla="*/ 139594 h 856113"/>
                <a:gd name="connsiteX0" fmla="*/ 0 w 3007048"/>
                <a:gd name="connsiteY0" fmla="*/ 739300 h 856113"/>
                <a:gd name="connsiteX1" fmla="*/ 1622068 w 3007048"/>
                <a:gd name="connsiteY1" fmla="*/ 0 h 856113"/>
                <a:gd name="connsiteX2" fmla="*/ 3007019 w 3007048"/>
                <a:gd name="connsiteY2" fmla="*/ 430050 h 856113"/>
                <a:gd name="connsiteX3" fmla="*/ 1597768 w 3007048"/>
                <a:gd name="connsiteY3" fmla="*/ 854977 h 856113"/>
                <a:gd name="connsiteX4" fmla="*/ 27151 w 3007048"/>
                <a:gd name="connsiteY4" fmla="*/ 139594 h 856113"/>
                <a:gd name="connsiteX5" fmla="*/ 27151 w 3007048"/>
                <a:gd name="connsiteY5" fmla="*/ 139594 h 856113"/>
                <a:gd name="connsiteX0" fmla="*/ 0 w 3007048"/>
                <a:gd name="connsiteY0" fmla="*/ 739300 h 856113"/>
                <a:gd name="connsiteX1" fmla="*/ 1622068 w 3007048"/>
                <a:gd name="connsiteY1" fmla="*/ 0 h 856113"/>
                <a:gd name="connsiteX2" fmla="*/ 3007019 w 3007048"/>
                <a:gd name="connsiteY2" fmla="*/ 430050 h 856113"/>
                <a:gd name="connsiteX3" fmla="*/ 1597768 w 3007048"/>
                <a:gd name="connsiteY3" fmla="*/ 854977 h 856113"/>
                <a:gd name="connsiteX4" fmla="*/ 27151 w 3007048"/>
                <a:gd name="connsiteY4" fmla="*/ 139594 h 856113"/>
                <a:gd name="connsiteX5" fmla="*/ 27151 w 3007048"/>
                <a:gd name="connsiteY5" fmla="*/ 139594 h 856113"/>
                <a:gd name="connsiteX0" fmla="*/ 0 w 3007048"/>
                <a:gd name="connsiteY0" fmla="*/ 739612 h 856425"/>
                <a:gd name="connsiteX1" fmla="*/ 1622068 w 3007048"/>
                <a:gd name="connsiteY1" fmla="*/ 312 h 856425"/>
                <a:gd name="connsiteX2" fmla="*/ 3007019 w 3007048"/>
                <a:gd name="connsiteY2" fmla="*/ 430362 h 856425"/>
                <a:gd name="connsiteX3" fmla="*/ 1597768 w 3007048"/>
                <a:gd name="connsiteY3" fmla="*/ 855289 h 856425"/>
                <a:gd name="connsiteX4" fmla="*/ 27151 w 3007048"/>
                <a:gd name="connsiteY4" fmla="*/ 139906 h 856425"/>
                <a:gd name="connsiteX5" fmla="*/ 27151 w 3007048"/>
                <a:gd name="connsiteY5" fmla="*/ 139906 h 856425"/>
                <a:gd name="connsiteX0" fmla="*/ 0 w 3007058"/>
                <a:gd name="connsiteY0" fmla="*/ 739612 h 856425"/>
                <a:gd name="connsiteX1" fmla="*/ 1622068 w 3007058"/>
                <a:gd name="connsiteY1" fmla="*/ 312 h 856425"/>
                <a:gd name="connsiteX2" fmla="*/ 3007019 w 3007058"/>
                <a:gd name="connsiteY2" fmla="*/ 430362 h 856425"/>
                <a:gd name="connsiteX3" fmla="*/ 1597768 w 3007058"/>
                <a:gd name="connsiteY3" fmla="*/ 855289 h 856425"/>
                <a:gd name="connsiteX4" fmla="*/ 27151 w 3007058"/>
                <a:gd name="connsiteY4" fmla="*/ 139906 h 856425"/>
                <a:gd name="connsiteX5" fmla="*/ 27151 w 3007058"/>
                <a:gd name="connsiteY5" fmla="*/ 139906 h 856425"/>
                <a:gd name="connsiteX0" fmla="*/ 0 w 3007032"/>
                <a:gd name="connsiteY0" fmla="*/ 739612 h 856425"/>
                <a:gd name="connsiteX1" fmla="*/ 1622068 w 3007032"/>
                <a:gd name="connsiteY1" fmla="*/ 312 h 856425"/>
                <a:gd name="connsiteX2" fmla="*/ 3007019 w 3007032"/>
                <a:gd name="connsiteY2" fmla="*/ 430362 h 856425"/>
                <a:gd name="connsiteX3" fmla="*/ 1597768 w 3007032"/>
                <a:gd name="connsiteY3" fmla="*/ 855289 h 856425"/>
                <a:gd name="connsiteX4" fmla="*/ 27151 w 3007032"/>
                <a:gd name="connsiteY4" fmla="*/ 139906 h 856425"/>
                <a:gd name="connsiteX5" fmla="*/ 27151 w 3007032"/>
                <a:gd name="connsiteY5" fmla="*/ 139906 h 856425"/>
                <a:gd name="connsiteX0" fmla="*/ 0 w 3007019"/>
                <a:gd name="connsiteY0" fmla="*/ 739612 h 856425"/>
                <a:gd name="connsiteX1" fmla="*/ 1622068 w 3007019"/>
                <a:gd name="connsiteY1" fmla="*/ 312 h 856425"/>
                <a:gd name="connsiteX2" fmla="*/ 3007019 w 3007019"/>
                <a:gd name="connsiteY2" fmla="*/ 430362 h 856425"/>
                <a:gd name="connsiteX3" fmla="*/ 1597768 w 3007019"/>
                <a:gd name="connsiteY3" fmla="*/ 855289 h 856425"/>
                <a:gd name="connsiteX4" fmla="*/ 27151 w 3007019"/>
                <a:gd name="connsiteY4" fmla="*/ 139906 h 856425"/>
                <a:gd name="connsiteX5" fmla="*/ 27151 w 3007019"/>
                <a:gd name="connsiteY5" fmla="*/ 139906 h 856425"/>
                <a:gd name="connsiteX0" fmla="*/ 0 w 3007020"/>
                <a:gd name="connsiteY0" fmla="*/ 739612 h 856425"/>
                <a:gd name="connsiteX1" fmla="*/ 1622068 w 3007020"/>
                <a:gd name="connsiteY1" fmla="*/ 312 h 856425"/>
                <a:gd name="connsiteX2" fmla="*/ 3007019 w 3007020"/>
                <a:gd name="connsiteY2" fmla="*/ 430362 h 856425"/>
                <a:gd name="connsiteX3" fmla="*/ 1597768 w 3007020"/>
                <a:gd name="connsiteY3" fmla="*/ 855289 h 856425"/>
                <a:gd name="connsiteX4" fmla="*/ 27151 w 3007020"/>
                <a:gd name="connsiteY4" fmla="*/ 139906 h 856425"/>
                <a:gd name="connsiteX5" fmla="*/ 27151 w 3007020"/>
                <a:gd name="connsiteY5" fmla="*/ 139906 h 856425"/>
                <a:gd name="connsiteX0" fmla="*/ 0 w 3007050"/>
                <a:gd name="connsiteY0" fmla="*/ 739612 h 856499"/>
                <a:gd name="connsiteX1" fmla="*/ 1622068 w 3007050"/>
                <a:gd name="connsiteY1" fmla="*/ 312 h 856499"/>
                <a:gd name="connsiteX2" fmla="*/ 3007019 w 3007050"/>
                <a:gd name="connsiteY2" fmla="*/ 430362 h 856499"/>
                <a:gd name="connsiteX3" fmla="*/ 1597768 w 3007050"/>
                <a:gd name="connsiteY3" fmla="*/ 855289 h 856499"/>
                <a:gd name="connsiteX4" fmla="*/ 27151 w 3007050"/>
                <a:gd name="connsiteY4" fmla="*/ 139906 h 856499"/>
                <a:gd name="connsiteX5" fmla="*/ 27151 w 3007050"/>
                <a:gd name="connsiteY5" fmla="*/ 139906 h 856499"/>
                <a:gd name="connsiteX0" fmla="*/ 0 w 3007050"/>
                <a:gd name="connsiteY0" fmla="*/ 739612 h 856499"/>
                <a:gd name="connsiteX1" fmla="*/ 1622068 w 3007050"/>
                <a:gd name="connsiteY1" fmla="*/ 312 h 856499"/>
                <a:gd name="connsiteX2" fmla="*/ 3007019 w 3007050"/>
                <a:gd name="connsiteY2" fmla="*/ 430362 h 856499"/>
                <a:gd name="connsiteX3" fmla="*/ 1597768 w 3007050"/>
                <a:gd name="connsiteY3" fmla="*/ 855289 h 856499"/>
                <a:gd name="connsiteX4" fmla="*/ 27151 w 3007050"/>
                <a:gd name="connsiteY4" fmla="*/ 139906 h 856499"/>
                <a:gd name="connsiteX5" fmla="*/ 27151 w 3007050"/>
                <a:gd name="connsiteY5" fmla="*/ 139906 h 856499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40518 h 857405"/>
                <a:gd name="connsiteX1" fmla="*/ 1622068 w 3007050"/>
                <a:gd name="connsiteY1" fmla="*/ 1218 h 857405"/>
                <a:gd name="connsiteX2" fmla="*/ 3007019 w 3007050"/>
                <a:gd name="connsiteY2" fmla="*/ 431268 h 857405"/>
                <a:gd name="connsiteX3" fmla="*/ 1597768 w 3007050"/>
                <a:gd name="connsiteY3" fmla="*/ 856195 h 857405"/>
                <a:gd name="connsiteX4" fmla="*/ 27151 w 3007050"/>
                <a:gd name="connsiteY4" fmla="*/ 140812 h 857405"/>
                <a:gd name="connsiteX5" fmla="*/ 27151 w 3007050"/>
                <a:gd name="connsiteY5" fmla="*/ 140812 h 857405"/>
                <a:gd name="connsiteX0" fmla="*/ 0 w 3007050"/>
                <a:gd name="connsiteY0" fmla="*/ 740518 h 857405"/>
                <a:gd name="connsiteX1" fmla="*/ 1622068 w 3007050"/>
                <a:gd name="connsiteY1" fmla="*/ 1218 h 857405"/>
                <a:gd name="connsiteX2" fmla="*/ 3007019 w 3007050"/>
                <a:gd name="connsiteY2" fmla="*/ 431268 h 857405"/>
                <a:gd name="connsiteX3" fmla="*/ 1597768 w 3007050"/>
                <a:gd name="connsiteY3" fmla="*/ 856195 h 857405"/>
                <a:gd name="connsiteX4" fmla="*/ 27151 w 3007050"/>
                <a:gd name="connsiteY4" fmla="*/ 140812 h 857405"/>
                <a:gd name="connsiteX5" fmla="*/ 27151 w 3007050"/>
                <a:gd name="connsiteY5" fmla="*/ 140812 h 857405"/>
                <a:gd name="connsiteX0" fmla="*/ 0 w 3007050"/>
                <a:gd name="connsiteY0" fmla="*/ 740518 h 857405"/>
                <a:gd name="connsiteX1" fmla="*/ 1622068 w 3007050"/>
                <a:gd name="connsiteY1" fmla="*/ 1218 h 857405"/>
                <a:gd name="connsiteX2" fmla="*/ 3007019 w 3007050"/>
                <a:gd name="connsiteY2" fmla="*/ 431268 h 857405"/>
                <a:gd name="connsiteX3" fmla="*/ 1597768 w 3007050"/>
                <a:gd name="connsiteY3" fmla="*/ 856195 h 857405"/>
                <a:gd name="connsiteX4" fmla="*/ 27151 w 3007050"/>
                <a:gd name="connsiteY4" fmla="*/ 140812 h 857405"/>
                <a:gd name="connsiteX5" fmla="*/ 27151 w 3007050"/>
                <a:gd name="connsiteY5" fmla="*/ 140812 h 857405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39300 h 856187"/>
                <a:gd name="connsiteX1" fmla="*/ 1622068 w 3007050"/>
                <a:gd name="connsiteY1" fmla="*/ 0 h 856187"/>
                <a:gd name="connsiteX2" fmla="*/ 3007019 w 3007050"/>
                <a:gd name="connsiteY2" fmla="*/ 430050 h 856187"/>
                <a:gd name="connsiteX3" fmla="*/ 1597768 w 3007050"/>
                <a:gd name="connsiteY3" fmla="*/ 854977 h 856187"/>
                <a:gd name="connsiteX4" fmla="*/ 27151 w 3007050"/>
                <a:gd name="connsiteY4" fmla="*/ 139594 h 856187"/>
                <a:gd name="connsiteX5" fmla="*/ 27151 w 3007050"/>
                <a:gd name="connsiteY5" fmla="*/ 139594 h 856187"/>
                <a:gd name="connsiteX0" fmla="*/ 0 w 3007050"/>
                <a:gd name="connsiteY0" fmla="*/ 722971 h 839858"/>
                <a:gd name="connsiteX1" fmla="*/ 1613903 w 3007050"/>
                <a:gd name="connsiteY1" fmla="*/ 0 h 839858"/>
                <a:gd name="connsiteX2" fmla="*/ 3007019 w 3007050"/>
                <a:gd name="connsiteY2" fmla="*/ 413721 h 839858"/>
                <a:gd name="connsiteX3" fmla="*/ 1597768 w 3007050"/>
                <a:gd name="connsiteY3" fmla="*/ 838648 h 839858"/>
                <a:gd name="connsiteX4" fmla="*/ 27151 w 3007050"/>
                <a:gd name="connsiteY4" fmla="*/ 123265 h 839858"/>
                <a:gd name="connsiteX5" fmla="*/ 27151 w 3007050"/>
                <a:gd name="connsiteY5" fmla="*/ 123265 h 839858"/>
                <a:gd name="connsiteX0" fmla="*/ 0 w 3007050"/>
                <a:gd name="connsiteY0" fmla="*/ 706642 h 823529"/>
                <a:gd name="connsiteX1" fmla="*/ 1624789 w 3007050"/>
                <a:gd name="connsiteY1" fmla="*/ 0 h 823529"/>
                <a:gd name="connsiteX2" fmla="*/ 3007019 w 3007050"/>
                <a:gd name="connsiteY2" fmla="*/ 397392 h 823529"/>
                <a:gd name="connsiteX3" fmla="*/ 1597768 w 3007050"/>
                <a:gd name="connsiteY3" fmla="*/ 822319 h 823529"/>
                <a:gd name="connsiteX4" fmla="*/ 27151 w 3007050"/>
                <a:gd name="connsiteY4" fmla="*/ 106936 h 823529"/>
                <a:gd name="connsiteX5" fmla="*/ 27151 w 3007050"/>
                <a:gd name="connsiteY5" fmla="*/ 106936 h 823529"/>
                <a:gd name="connsiteX0" fmla="*/ 0 w 3007050"/>
                <a:gd name="connsiteY0" fmla="*/ 720249 h 837136"/>
                <a:gd name="connsiteX1" fmla="*/ 1613903 w 3007050"/>
                <a:gd name="connsiteY1" fmla="*/ 0 h 837136"/>
                <a:gd name="connsiteX2" fmla="*/ 3007019 w 3007050"/>
                <a:gd name="connsiteY2" fmla="*/ 410999 h 837136"/>
                <a:gd name="connsiteX3" fmla="*/ 1597768 w 3007050"/>
                <a:gd name="connsiteY3" fmla="*/ 835926 h 837136"/>
                <a:gd name="connsiteX4" fmla="*/ 27151 w 3007050"/>
                <a:gd name="connsiteY4" fmla="*/ 120543 h 837136"/>
                <a:gd name="connsiteX5" fmla="*/ 27151 w 3007050"/>
                <a:gd name="connsiteY5" fmla="*/ 120543 h 837136"/>
                <a:gd name="connsiteX0" fmla="*/ 0 w 3007050"/>
                <a:gd name="connsiteY0" fmla="*/ 736577 h 853464"/>
                <a:gd name="connsiteX1" fmla="*/ 1475110 w 3007050"/>
                <a:gd name="connsiteY1" fmla="*/ 0 h 853464"/>
                <a:gd name="connsiteX2" fmla="*/ 3007019 w 3007050"/>
                <a:gd name="connsiteY2" fmla="*/ 427327 h 853464"/>
                <a:gd name="connsiteX3" fmla="*/ 1597768 w 3007050"/>
                <a:gd name="connsiteY3" fmla="*/ 852254 h 853464"/>
                <a:gd name="connsiteX4" fmla="*/ 27151 w 3007050"/>
                <a:gd name="connsiteY4" fmla="*/ 136871 h 853464"/>
                <a:gd name="connsiteX5" fmla="*/ 27151 w 3007050"/>
                <a:gd name="connsiteY5" fmla="*/ 136871 h 853464"/>
                <a:gd name="connsiteX0" fmla="*/ 0 w 3007050"/>
                <a:gd name="connsiteY0" fmla="*/ 725691 h 842578"/>
                <a:gd name="connsiteX1" fmla="*/ 1488717 w 3007050"/>
                <a:gd name="connsiteY1" fmla="*/ 0 h 842578"/>
                <a:gd name="connsiteX2" fmla="*/ 3007019 w 3007050"/>
                <a:gd name="connsiteY2" fmla="*/ 416441 h 842578"/>
                <a:gd name="connsiteX3" fmla="*/ 1597768 w 3007050"/>
                <a:gd name="connsiteY3" fmla="*/ 841368 h 842578"/>
                <a:gd name="connsiteX4" fmla="*/ 27151 w 3007050"/>
                <a:gd name="connsiteY4" fmla="*/ 125985 h 842578"/>
                <a:gd name="connsiteX5" fmla="*/ 27151 w 3007050"/>
                <a:gd name="connsiteY5" fmla="*/ 125985 h 842578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5691 h 837220"/>
                <a:gd name="connsiteX1" fmla="*/ 1488717 w 3007047"/>
                <a:gd name="connsiteY1" fmla="*/ 0 h 837220"/>
                <a:gd name="connsiteX2" fmla="*/ 3007019 w 3007047"/>
                <a:gd name="connsiteY2" fmla="*/ 416441 h 837220"/>
                <a:gd name="connsiteX3" fmla="*/ 1502518 w 3007047"/>
                <a:gd name="connsiteY3" fmla="*/ 835925 h 837220"/>
                <a:gd name="connsiteX4" fmla="*/ 27151 w 3007047"/>
                <a:gd name="connsiteY4" fmla="*/ 125985 h 837220"/>
                <a:gd name="connsiteX5" fmla="*/ 27151 w 3007047"/>
                <a:gd name="connsiteY5" fmla="*/ 125985 h 837220"/>
                <a:gd name="connsiteX0" fmla="*/ 0 w 3007047"/>
                <a:gd name="connsiteY0" fmla="*/ 729635 h 841164"/>
                <a:gd name="connsiteX1" fmla="*/ 1488717 w 3007047"/>
                <a:gd name="connsiteY1" fmla="*/ 3944 h 841164"/>
                <a:gd name="connsiteX2" fmla="*/ 3007019 w 3007047"/>
                <a:gd name="connsiteY2" fmla="*/ 420385 h 841164"/>
                <a:gd name="connsiteX3" fmla="*/ 1502518 w 3007047"/>
                <a:gd name="connsiteY3" fmla="*/ 839869 h 841164"/>
                <a:gd name="connsiteX4" fmla="*/ 27151 w 3007047"/>
                <a:gd name="connsiteY4" fmla="*/ 129929 h 841164"/>
                <a:gd name="connsiteX5" fmla="*/ 27151 w 3007047"/>
                <a:gd name="connsiteY5" fmla="*/ 129929 h 841164"/>
                <a:gd name="connsiteX0" fmla="*/ 0 w 3007047"/>
                <a:gd name="connsiteY0" fmla="*/ 729635 h 831669"/>
                <a:gd name="connsiteX1" fmla="*/ 1488717 w 3007047"/>
                <a:gd name="connsiteY1" fmla="*/ 3944 h 831669"/>
                <a:gd name="connsiteX2" fmla="*/ 3007019 w 3007047"/>
                <a:gd name="connsiteY2" fmla="*/ 420385 h 831669"/>
                <a:gd name="connsiteX3" fmla="*/ 1502518 w 3007047"/>
                <a:gd name="connsiteY3" fmla="*/ 830193 h 831669"/>
                <a:gd name="connsiteX4" fmla="*/ 27151 w 3007047"/>
                <a:gd name="connsiteY4" fmla="*/ 129929 h 831669"/>
                <a:gd name="connsiteX5" fmla="*/ 27151 w 3007047"/>
                <a:gd name="connsiteY5" fmla="*/ 129929 h 831669"/>
                <a:gd name="connsiteX0" fmla="*/ 0 w 2997372"/>
                <a:gd name="connsiteY0" fmla="*/ 729635 h 831669"/>
                <a:gd name="connsiteX1" fmla="*/ 1488717 w 2997372"/>
                <a:gd name="connsiteY1" fmla="*/ 3944 h 831669"/>
                <a:gd name="connsiteX2" fmla="*/ 2997343 w 2997372"/>
                <a:gd name="connsiteY2" fmla="*/ 420385 h 831669"/>
                <a:gd name="connsiteX3" fmla="*/ 1502518 w 2997372"/>
                <a:gd name="connsiteY3" fmla="*/ 830193 h 831669"/>
                <a:gd name="connsiteX4" fmla="*/ 27151 w 2997372"/>
                <a:gd name="connsiteY4" fmla="*/ 129929 h 831669"/>
                <a:gd name="connsiteX5" fmla="*/ 27151 w 2997372"/>
                <a:gd name="connsiteY5" fmla="*/ 129929 h 831669"/>
                <a:gd name="connsiteX0" fmla="*/ 82135 w 3079507"/>
                <a:gd name="connsiteY0" fmla="*/ 729635 h 831669"/>
                <a:gd name="connsiteX1" fmla="*/ 1570852 w 3079507"/>
                <a:gd name="connsiteY1" fmla="*/ 3944 h 831669"/>
                <a:gd name="connsiteX2" fmla="*/ 3079478 w 3079507"/>
                <a:gd name="connsiteY2" fmla="*/ 420385 h 831669"/>
                <a:gd name="connsiteX3" fmla="*/ 1584653 w 3079507"/>
                <a:gd name="connsiteY3" fmla="*/ 830193 h 831669"/>
                <a:gd name="connsiteX4" fmla="*/ 109286 w 3079507"/>
                <a:gd name="connsiteY4" fmla="*/ 129929 h 831669"/>
                <a:gd name="connsiteX5" fmla="*/ 109286 w 3079507"/>
                <a:gd name="connsiteY5" fmla="*/ 79129 h 831669"/>
                <a:gd name="connsiteX0" fmla="*/ 0 w 2997372"/>
                <a:gd name="connsiteY0" fmla="*/ 729635 h 831669"/>
                <a:gd name="connsiteX1" fmla="*/ 1488717 w 2997372"/>
                <a:gd name="connsiteY1" fmla="*/ 3944 h 831669"/>
                <a:gd name="connsiteX2" fmla="*/ 2997343 w 2997372"/>
                <a:gd name="connsiteY2" fmla="*/ 420385 h 831669"/>
                <a:gd name="connsiteX3" fmla="*/ 1502518 w 2997372"/>
                <a:gd name="connsiteY3" fmla="*/ 830193 h 831669"/>
                <a:gd name="connsiteX4" fmla="*/ 27151 w 2997372"/>
                <a:gd name="connsiteY4" fmla="*/ 79129 h 831669"/>
                <a:gd name="connsiteX0" fmla="*/ 0 w 2997372"/>
                <a:gd name="connsiteY0" fmla="*/ 729635 h 831669"/>
                <a:gd name="connsiteX1" fmla="*/ 1488717 w 2997372"/>
                <a:gd name="connsiteY1" fmla="*/ 3944 h 831669"/>
                <a:gd name="connsiteX2" fmla="*/ 2997343 w 2997372"/>
                <a:gd name="connsiteY2" fmla="*/ 420385 h 831669"/>
                <a:gd name="connsiteX3" fmla="*/ 1502518 w 2997372"/>
                <a:gd name="connsiteY3" fmla="*/ 830193 h 831669"/>
                <a:gd name="connsiteX4" fmla="*/ 17474 w 2997372"/>
                <a:gd name="connsiteY4" fmla="*/ 74291 h 831669"/>
                <a:gd name="connsiteX0" fmla="*/ 0 w 2985276"/>
                <a:gd name="connsiteY0" fmla="*/ 729635 h 831669"/>
                <a:gd name="connsiteX1" fmla="*/ 1476621 w 2985276"/>
                <a:gd name="connsiteY1" fmla="*/ 3944 h 831669"/>
                <a:gd name="connsiteX2" fmla="*/ 2985247 w 2985276"/>
                <a:gd name="connsiteY2" fmla="*/ 420385 h 831669"/>
                <a:gd name="connsiteX3" fmla="*/ 1490422 w 2985276"/>
                <a:gd name="connsiteY3" fmla="*/ 830193 h 831669"/>
                <a:gd name="connsiteX4" fmla="*/ 5378 w 2985276"/>
                <a:gd name="connsiteY4" fmla="*/ 74291 h 831669"/>
                <a:gd name="connsiteX0" fmla="*/ 0 w 2985276"/>
                <a:gd name="connsiteY0" fmla="*/ 729635 h 831669"/>
                <a:gd name="connsiteX1" fmla="*/ 1476621 w 2985276"/>
                <a:gd name="connsiteY1" fmla="*/ 3944 h 831669"/>
                <a:gd name="connsiteX2" fmla="*/ 2985247 w 2985276"/>
                <a:gd name="connsiteY2" fmla="*/ 420385 h 831669"/>
                <a:gd name="connsiteX3" fmla="*/ 1490422 w 2985276"/>
                <a:gd name="connsiteY3" fmla="*/ 830193 h 831669"/>
                <a:gd name="connsiteX4" fmla="*/ 5378 w 2985276"/>
                <a:gd name="connsiteY4" fmla="*/ 74291 h 831669"/>
                <a:gd name="connsiteX0" fmla="*/ 0 w 2985276"/>
                <a:gd name="connsiteY0" fmla="*/ 729635 h 831669"/>
                <a:gd name="connsiteX1" fmla="*/ 1469364 w 2985276"/>
                <a:gd name="connsiteY1" fmla="*/ 3944 h 831669"/>
                <a:gd name="connsiteX2" fmla="*/ 2985247 w 2985276"/>
                <a:gd name="connsiteY2" fmla="*/ 420385 h 831669"/>
                <a:gd name="connsiteX3" fmla="*/ 1490422 w 2985276"/>
                <a:gd name="connsiteY3" fmla="*/ 830193 h 831669"/>
                <a:gd name="connsiteX4" fmla="*/ 5378 w 2985276"/>
                <a:gd name="connsiteY4" fmla="*/ 74291 h 831669"/>
                <a:gd name="connsiteX0" fmla="*/ 0 w 2985276"/>
                <a:gd name="connsiteY0" fmla="*/ 729635 h 831669"/>
                <a:gd name="connsiteX1" fmla="*/ 1469364 w 2985276"/>
                <a:gd name="connsiteY1" fmla="*/ 3944 h 831669"/>
                <a:gd name="connsiteX2" fmla="*/ 2985247 w 2985276"/>
                <a:gd name="connsiteY2" fmla="*/ 420385 h 831669"/>
                <a:gd name="connsiteX3" fmla="*/ 1490422 w 2985276"/>
                <a:gd name="connsiteY3" fmla="*/ 830193 h 831669"/>
                <a:gd name="connsiteX4" fmla="*/ 5378 w 2985276"/>
                <a:gd name="connsiteY4" fmla="*/ 74291 h 831669"/>
                <a:gd name="connsiteX0" fmla="*/ 0 w 2985276"/>
                <a:gd name="connsiteY0" fmla="*/ 729567 h 831601"/>
                <a:gd name="connsiteX1" fmla="*/ 1469364 w 2985276"/>
                <a:gd name="connsiteY1" fmla="*/ 3876 h 831601"/>
                <a:gd name="connsiteX2" fmla="*/ 2985247 w 2985276"/>
                <a:gd name="connsiteY2" fmla="*/ 420317 h 831601"/>
                <a:gd name="connsiteX3" fmla="*/ 1490422 w 2985276"/>
                <a:gd name="connsiteY3" fmla="*/ 830125 h 831601"/>
                <a:gd name="connsiteX4" fmla="*/ 5378 w 2985276"/>
                <a:gd name="connsiteY4" fmla="*/ 74223 h 831601"/>
                <a:gd name="connsiteX0" fmla="*/ 0 w 2985275"/>
                <a:gd name="connsiteY0" fmla="*/ 729567 h 845858"/>
                <a:gd name="connsiteX1" fmla="*/ 1469364 w 2985275"/>
                <a:gd name="connsiteY1" fmla="*/ 3876 h 845858"/>
                <a:gd name="connsiteX2" fmla="*/ 2985247 w 2985275"/>
                <a:gd name="connsiteY2" fmla="*/ 420317 h 845858"/>
                <a:gd name="connsiteX3" fmla="*/ 1480746 w 2985275"/>
                <a:gd name="connsiteY3" fmla="*/ 844639 h 845858"/>
                <a:gd name="connsiteX4" fmla="*/ 5378 w 2985275"/>
                <a:gd name="connsiteY4" fmla="*/ 74223 h 845858"/>
                <a:gd name="connsiteX0" fmla="*/ 0 w 2985276"/>
                <a:gd name="connsiteY0" fmla="*/ 729567 h 836344"/>
                <a:gd name="connsiteX1" fmla="*/ 1469364 w 2985276"/>
                <a:gd name="connsiteY1" fmla="*/ 3876 h 836344"/>
                <a:gd name="connsiteX2" fmla="*/ 2985247 w 2985276"/>
                <a:gd name="connsiteY2" fmla="*/ 420317 h 836344"/>
                <a:gd name="connsiteX3" fmla="*/ 1483165 w 2985276"/>
                <a:gd name="connsiteY3" fmla="*/ 834963 h 836344"/>
                <a:gd name="connsiteX4" fmla="*/ 5378 w 2985276"/>
                <a:gd name="connsiteY4" fmla="*/ 74223 h 836344"/>
                <a:gd name="connsiteX0" fmla="*/ 0 w 2985276"/>
                <a:gd name="connsiteY0" fmla="*/ 729567 h 842237"/>
                <a:gd name="connsiteX1" fmla="*/ 1469364 w 2985276"/>
                <a:gd name="connsiteY1" fmla="*/ 3876 h 842237"/>
                <a:gd name="connsiteX2" fmla="*/ 2985247 w 2985276"/>
                <a:gd name="connsiteY2" fmla="*/ 420317 h 842237"/>
                <a:gd name="connsiteX3" fmla="*/ 1483165 w 2985276"/>
                <a:gd name="connsiteY3" fmla="*/ 834963 h 842237"/>
                <a:gd name="connsiteX4" fmla="*/ 5378 w 2985276"/>
                <a:gd name="connsiteY4" fmla="*/ 74223 h 842237"/>
                <a:gd name="connsiteX0" fmla="*/ 0 w 2985276"/>
                <a:gd name="connsiteY0" fmla="*/ 729567 h 844587"/>
                <a:gd name="connsiteX1" fmla="*/ 1469364 w 2985276"/>
                <a:gd name="connsiteY1" fmla="*/ 3876 h 844587"/>
                <a:gd name="connsiteX2" fmla="*/ 2985247 w 2985276"/>
                <a:gd name="connsiteY2" fmla="*/ 420317 h 844587"/>
                <a:gd name="connsiteX3" fmla="*/ 1483165 w 2985276"/>
                <a:gd name="connsiteY3" fmla="*/ 834963 h 844587"/>
                <a:gd name="connsiteX4" fmla="*/ 5378 w 2985276"/>
                <a:gd name="connsiteY4" fmla="*/ 74223 h 844587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729567 h 844159"/>
                <a:gd name="connsiteX1" fmla="*/ 1469364 w 2985247"/>
                <a:gd name="connsiteY1" fmla="*/ 3876 h 844159"/>
                <a:gd name="connsiteX2" fmla="*/ 2985247 w 2985247"/>
                <a:gd name="connsiteY2" fmla="*/ 420317 h 844159"/>
                <a:gd name="connsiteX3" fmla="*/ 1483165 w 2985247"/>
                <a:gd name="connsiteY3" fmla="*/ 834963 h 844159"/>
                <a:gd name="connsiteX4" fmla="*/ 5378 w 2985247"/>
                <a:gd name="connsiteY4" fmla="*/ 74223 h 844159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94882 w 2985247"/>
                <a:gd name="connsiteY4" fmla="*/ 0 h 953784"/>
                <a:gd name="connsiteX0" fmla="*/ 64180 w 3049427"/>
                <a:gd name="connsiteY0" fmla="*/ 839192 h 953784"/>
                <a:gd name="connsiteX1" fmla="*/ 1533544 w 3049427"/>
                <a:gd name="connsiteY1" fmla="*/ 113501 h 953784"/>
                <a:gd name="connsiteX2" fmla="*/ 3049427 w 3049427"/>
                <a:gd name="connsiteY2" fmla="*/ 529942 h 953784"/>
                <a:gd name="connsiteX3" fmla="*/ 1547345 w 3049427"/>
                <a:gd name="connsiteY3" fmla="*/ 944588 h 953784"/>
                <a:gd name="connsiteX4" fmla="*/ 88828 w 3049427"/>
                <a:gd name="connsiteY4" fmla="*/ 281804 h 953784"/>
                <a:gd name="connsiteX5" fmla="*/ 159062 w 3049427"/>
                <a:gd name="connsiteY5" fmla="*/ 0 h 953784"/>
                <a:gd name="connsiteX0" fmla="*/ 64180 w 3049427"/>
                <a:gd name="connsiteY0" fmla="*/ 839192 h 953784"/>
                <a:gd name="connsiteX1" fmla="*/ 1533544 w 3049427"/>
                <a:gd name="connsiteY1" fmla="*/ 113501 h 953784"/>
                <a:gd name="connsiteX2" fmla="*/ 3049427 w 3049427"/>
                <a:gd name="connsiteY2" fmla="*/ 529942 h 953784"/>
                <a:gd name="connsiteX3" fmla="*/ 1547345 w 3049427"/>
                <a:gd name="connsiteY3" fmla="*/ 944588 h 953784"/>
                <a:gd name="connsiteX4" fmla="*/ 88828 w 3049427"/>
                <a:gd name="connsiteY4" fmla="*/ 281804 h 953784"/>
                <a:gd name="connsiteX5" fmla="*/ 159062 w 304942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4648 w 2985247"/>
                <a:gd name="connsiteY4" fmla="*/ 281804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7715 w 2985247"/>
                <a:gd name="connsiteY4" fmla="*/ 257613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1368 w 2986615"/>
                <a:gd name="connsiteY0" fmla="*/ 839192 h 953784"/>
                <a:gd name="connsiteX1" fmla="*/ 1470732 w 2986615"/>
                <a:gd name="connsiteY1" fmla="*/ 113501 h 953784"/>
                <a:gd name="connsiteX2" fmla="*/ 2986615 w 2986615"/>
                <a:gd name="connsiteY2" fmla="*/ 529942 h 953784"/>
                <a:gd name="connsiteX3" fmla="*/ 1484533 w 2986615"/>
                <a:gd name="connsiteY3" fmla="*/ 944588 h 953784"/>
                <a:gd name="connsiteX4" fmla="*/ 4245 w 2986615"/>
                <a:gd name="connsiteY4" fmla="*/ 223747 h 953784"/>
                <a:gd name="connsiteX5" fmla="*/ 96250 w 2986615"/>
                <a:gd name="connsiteY5" fmla="*/ 0 h 953784"/>
                <a:gd name="connsiteX0" fmla="*/ 6937 w 2992184"/>
                <a:gd name="connsiteY0" fmla="*/ 839192 h 953784"/>
                <a:gd name="connsiteX1" fmla="*/ 1476301 w 2992184"/>
                <a:gd name="connsiteY1" fmla="*/ 113501 h 953784"/>
                <a:gd name="connsiteX2" fmla="*/ 2992184 w 2992184"/>
                <a:gd name="connsiteY2" fmla="*/ 529942 h 953784"/>
                <a:gd name="connsiteX3" fmla="*/ 1490102 w 2992184"/>
                <a:gd name="connsiteY3" fmla="*/ 944588 h 953784"/>
                <a:gd name="connsiteX4" fmla="*/ 9814 w 2992184"/>
                <a:gd name="connsiteY4" fmla="*/ 223747 h 953784"/>
                <a:gd name="connsiteX5" fmla="*/ 101819 w 2992184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  <a:gd name="connsiteX0" fmla="*/ 0 w 2985247"/>
                <a:gd name="connsiteY0" fmla="*/ 839192 h 953784"/>
                <a:gd name="connsiteX1" fmla="*/ 1469364 w 2985247"/>
                <a:gd name="connsiteY1" fmla="*/ 113501 h 953784"/>
                <a:gd name="connsiteX2" fmla="*/ 2985247 w 2985247"/>
                <a:gd name="connsiteY2" fmla="*/ 529942 h 953784"/>
                <a:gd name="connsiteX3" fmla="*/ 1483165 w 2985247"/>
                <a:gd name="connsiteY3" fmla="*/ 944588 h 953784"/>
                <a:gd name="connsiteX4" fmla="*/ 2877 w 2985247"/>
                <a:gd name="connsiteY4" fmla="*/ 223747 h 953784"/>
                <a:gd name="connsiteX5" fmla="*/ 94882 w 2985247"/>
                <a:gd name="connsiteY5" fmla="*/ 0 h 953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85247" h="953784">
                  <a:moveTo>
                    <a:pt x="0" y="839192"/>
                  </a:moveTo>
                  <a:cubicBezTo>
                    <a:pt x="49913" y="343519"/>
                    <a:pt x="1058869" y="120026"/>
                    <a:pt x="1469364" y="113501"/>
                  </a:cubicBezTo>
                  <a:cubicBezTo>
                    <a:pt x="2025252" y="88724"/>
                    <a:pt x="2965710" y="223555"/>
                    <a:pt x="2985247" y="529942"/>
                  </a:cubicBezTo>
                  <a:cubicBezTo>
                    <a:pt x="2953043" y="903813"/>
                    <a:pt x="1918442" y="984374"/>
                    <a:pt x="1483165" y="944588"/>
                  </a:cubicBezTo>
                  <a:cubicBezTo>
                    <a:pt x="881278" y="926213"/>
                    <a:pt x="-22163" y="654530"/>
                    <a:pt x="2877" y="223747"/>
                  </a:cubicBezTo>
                  <a:cubicBezTo>
                    <a:pt x="13401" y="153402"/>
                    <a:pt x="-13184" y="190901"/>
                    <a:pt x="94882" y="0"/>
                  </a:cubicBezTo>
                </a:path>
              </a:pathLst>
            </a:custGeom>
            <a:noFill/>
            <a:ln w="76200">
              <a:solidFill>
                <a:srgbClr val="99CC00"/>
              </a:solidFill>
              <a:prstDash val="sysDot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A6C58AB4-3EC6-453E-AED3-021DB1F331D2}"/>
              </a:ext>
            </a:extLst>
          </p:cNvPr>
          <p:cNvSpPr txBox="1"/>
          <p:nvPr/>
        </p:nvSpPr>
        <p:spPr>
          <a:xfrm>
            <a:off x="803517" y="6025556"/>
            <a:ext cx="4212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</a:rPr>
              <a:t>… </a:t>
            </a:r>
            <a:r>
              <a:rPr lang="de-DE" sz="2400" b="1" dirty="0" err="1">
                <a:solidFill>
                  <a:srgbClr val="C00000"/>
                </a:solidFill>
              </a:rPr>
              <a:t>the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Metagovernance</a:t>
            </a:r>
            <a:r>
              <a:rPr lang="de-DE" sz="2400" b="1" dirty="0">
                <a:solidFill>
                  <a:srgbClr val="C00000"/>
                </a:solidFill>
              </a:rPr>
              <a:t> Model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B2B91AF-18B5-48F4-BB1D-655A42D8C73C}"/>
              </a:ext>
            </a:extLst>
          </p:cNvPr>
          <p:cNvSpPr txBox="1"/>
          <p:nvPr/>
        </p:nvSpPr>
        <p:spPr>
          <a:xfrm>
            <a:off x="5055493" y="6025556"/>
            <a:ext cx="3415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</a:rPr>
              <a:t>… </a:t>
            </a:r>
            <a:r>
              <a:rPr lang="de-DE" sz="2400" b="1" dirty="0" err="1">
                <a:solidFill>
                  <a:srgbClr val="C00000"/>
                </a:solidFill>
              </a:rPr>
              <a:t>the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Platform‘s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process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2EDDD2D-7D66-4846-BA20-E5DE5154229D}"/>
              </a:ext>
            </a:extLst>
          </p:cNvPr>
          <p:cNvSpPr txBox="1"/>
          <p:nvPr/>
        </p:nvSpPr>
        <p:spPr>
          <a:xfrm>
            <a:off x="8518170" y="6025556"/>
            <a:ext cx="3336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C00000"/>
                </a:solidFill>
              </a:rPr>
              <a:t>… </a:t>
            </a:r>
            <a:r>
              <a:rPr lang="de-DE" sz="2400" b="1" dirty="0" err="1">
                <a:solidFill>
                  <a:srgbClr val="C00000"/>
                </a:solidFill>
              </a:rPr>
              <a:t>the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next</a:t>
            </a:r>
            <a:r>
              <a:rPr lang="de-DE" sz="2400" b="1" dirty="0">
                <a:solidFill>
                  <a:srgbClr val="C00000"/>
                </a:solidFill>
              </a:rPr>
              <a:t> Milestone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91E56BA7-386E-480E-B3C2-2A17FF35CB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6101" y="2901677"/>
            <a:ext cx="3572411" cy="1605256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C14ECE5E-03CA-4B8A-825E-F2E66769E57B}"/>
              </a:ext>
            </a:extLst>
          </p:cNvPr>
          <p:cNvGrpSpPr>
            <a:grpSpLocks noChangeAspect="1"/>
          </p:cNvGrpSpPr>
          <p:nvPr/>
        </p:nvGrpSpPr>
        <p:grpSpPr>
          <a:xfrm>
            <a:off x="416633" y="1644250"/>
            <a:ext cx="4285628" cy="4285628"/>
            <a:chOff x="12688442" y="-846159"/>
            <a:chExt cx="3600000" cy="3600000"/>
          </a:xfrm>
          <a:effectLst/>
        </p:grpSpPr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F12569C7-167E-4452-BFFA-82191A731159}"/>
                </a:ext>
              </a:extLst>
            </p:cNvPr>
            <p:cNvSpPr/>
            <p:nvPr/>
          </p:nvSpPr>
          <p:spPr>
            <a:xfrm>
              <a:off x="12688442" y="-846159"/>
              <a:ext cx="3600000" cy="3600000"/>
            </a:xfrm>
            <a:prstGeom prst="roundRect">
              <a:avLst>
                <a:gd name="adj" fmla="val 57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54E7D144-85B8-4BD4-A7E0-CE555D1EC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824923" y="-832300"/>
              <a:ext cx="3221589" cy="34917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6624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8382000" y="6393050"/>
            <a:ext cx="3187700" cy="464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407FBD4-11CD-464C-827F-7A3EE79A5E47}"/>
              </a:ext>
            </a:extLst>
          </p:cNvPr>
          <p:cNvSpPr txBox="1">
            <a:spLocks/>
          </p:cNvSpPr>
          <p:nvPr/>
        </p:nvSpPr>
        <p:spPr>
          <a:xfrm>
            <a:off x="330464" y="6308726"/>
            <a:ext cx="7633164" cy="2953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fr-FR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LEAP4FNSSSA ● 2</a:t>
            </a:r>
            <a:r>
              <a:rPr lang="en-US" altLang="fr-FR" baseline="30000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fr-FR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Dissemination Event | 29 June 2021</a:t>
            </a:r>
          </a:p>
        </p:txBody>
      </p:sp>
      <p:pic>
        <p:nvPicPr>
          <p:cNvPr id="14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C0886338-4CFD-44B7-8A0C-82903BA1D7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53"/>
          <a:stretch/>
        </p:blipFill>
        <p:spPr>
          <a:xfrm>
            <a:off x="0" y="8643"/>
            <a:ext cx="12192000" cy="1750415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603EA005-21D6-44E7-8835-0FC22C254EAA}"/>
              </a:ext>
            </a:extLst>
          </p:cNvPr>
          <p:cNvSpPr txBox="1"/>
          <p:nvPr/>
        </p:nvSpPr>
        <p:spPr>
          <a:xfrm>
            <a:off x="1573142" y="5023891"/>
            <a:ext cx="5034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7188" algn="l"/>
              </a:tabLst>
            </a:pPr>
            <a:r>
              <a:rPr lang="en-US" sz="2000" b="1" dirty="0">
                <a:solidFill>
                  <a:srgbClr val="C00000"/>
                </a:solidFill>
              </a:rPr>
              <a:t>…	we work towards the co-design of the </a:t>
            </a:r>
          </a:p>
          <a:p>
            <a:pPr>
              <a:tabLst>
                <a:tab pos="357188" algn="l"/>
              </a:tabLst>
            </a:pPr>
            <a:r>
              <a:rPr lang="en-US" sz="2000" b="1" dirty="0">
                <a:solidFill>
                  <a:srgbClr val="C00000"/>
                </a:solidFill>
              </a:rPr>
              <a:t>	long-term vision and infrastructure of the </a:t>
            </a:r>
          </a:p>
          <a:p>
            <a:pPr>
              <a:tabLst>
                <a:tab pos="357188" algn="l"/>
              </a:tabLst>
            </a:pPr>
            <a:r>
              <a:rPr lang="en-US" sz="2000" b="1" dirty="0">
                <a:solidFill>
                  <a:srgbClr val="C00000"/>
                </a:solidFill>
              </a:rPr>
              <a:t>	AU-EU Platform for R&amp;I on FNSSA</a:t>
            </a:r>
          </a:p>
        </p:txBody>
      </p:sp>
      <p:sp>
        <p:nvSpPr>
          <p:cNvPr id="24" name="Rectangle 9">
            <a:extLst>
              <a:ext uri="{FF2B5EF4-FFF2-40B4-BE49-F238E27FC236}">
                <a16:creationId xmlns:a16="http://schemas.microsoft.com/office/drawing/2014/main" id="{AB75E1F3-B9E8-465E-9374-FB00AFD0AE71}"/>
              </a:ext>
            </a:extLst>
          </p:cNvPr>
          <p:cNvSpPr/>
          <p:nvPr/>
        </p:nvSpPr>
        <p:spPr>
          <a:xfrm>
            <a:off x="2135296" y="1868532"/>
            <a:ext cx="3448838" cy="814691"/>
          </a:xfrm>
          <a:prstGeom prst="roundRect">
            <a:avLst/>
          </a:prstGeom>
          <a:solidFill>
            <a:schemeClr val="bg1"/>
          </a:solidFill>
          <a:effectLst/>
        </p:spPr>
        <p:txBody>
          <a:bodyPr wrap="square">
            <a:spAutoFit/>
          </a:bodyPr>
          <a:lstStyle/>
          <a:p>
            <a:pPr algn="ctr" defTabSz="457200">
              <a:lnSpc>
                <a:spcPct val="107000"/>
              </a:lnSpc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LEAP4FNSSA Working Group</a:t>
            </a:r>
          </a:p>
          <a:p>
            <a:pPr algn="ctr" defTabSz="457200">
              <a:lnSpc>
                <a:spcPct val="107000"/>
              </a:lnSpc>
            </a:pPr>
            <a:r>
              <a:rPr lang="en-GB" sz="20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Actors, Alliances and Policies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FD9C0001-4D0C-4A6E-B06B-189CE4C4C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385" y="2891333"/>
            <a:ext cx="4314888" cy="1750415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AB8B78E7-E4DE-4BC8-BA18-3102257BA60D}"/>
              </a:ext>
            </a:extLst>
          </p:cNvPr>
          <p:cNvGrpSpPr>
            <a:grpSpLocks noChangeAspect="1"/>
          </p:cNvGrpSpPr>
          <p:nvPr/>
        </p:nvGrpSpPr>
        <p:grpSpPr>
          <a:xfrm>
            <a:off x="7074375" y="1765825"/>
            <a:ext cx="4102991" cy="4102991"/>
            <a:chOff x="12688442" y="-846159"/>
            <a:chExt cx="3600000" cy="36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9EC56A46-534C-483C-AF20-DF5B2F8159C6}"/>
                </a:ext>
              </a:extLst>
            </p:cNvPr>
            <p:cNvSpPr/>
            <p:nvPr/>
          </p:nvSpPr>
          <p:spPr>
            <a:xfrm>
              <a:off x="12688442" y="-846159"/>
              <a:ext cx="3600000" cy="3600000"/>
            </a:xfrm>
            <a:prstGeom prst="roundRect">
              <a:avLst>
                <a:gd name="adj" fmla="val 57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2BD78C3C-C513-48B8-B1C6-1B5CFABB5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24923" y="-832300"/>
              <a:ext cx="3221589" cy="3491787"/>
            </a:xfrm>
            <a:prstGeom prst="rect">
              <a:avLst/>
            </a:prstGeom>
          </p:spPr>
        </p:pic>
      </p:grpSp>
      <p:pic>
        <p:nvPicPr>
          <p:cNvPr id="26" name="Picture 4" descr="D:\DATI [IAMB]\Istituto IAM\progettazione EU\H2020\Progetti in corso\LEAP4FNSSA\Dissemination_plan\Template LEAP4FNSSA\rollup_templates_DEF\LEAP4FNSSA_template_footer_3.png">
            <a:extLst>
              <a:ext uri="{FF2B5EF4-FFF2-40B4-BE49-F238E27FC236}">
                <a16:creationId xmlns:a16="http://schemas.microsoft.com/office/drawing/2014/main" id="{803D935E-8306-433F-9444-CC8377536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1273" y="6315493"/>
            <a:ext cx="9144000" cy="53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495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C49DE6D3-8D88-475F-BC28-5A02C65E60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8181"/>
            <a:ext cx="864000" cy="864000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BB934BC4-C9D1-43D9-8677-5BCBD9C608D9}"/>
              </a:ext>
            </a:extLst>
          </p:cNvPr>
          <p:cNvSpPr txBox="1"/>
          <p:nvPr/>
        </p:nvSpPr>
        <p:spPr>
          <a:xfrm>
            <a:off x="311909" y="287544"/>
            <a:ext cx="9569623" cy="98488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/>
          </a:lstStyle>
          <a:p>
            <a:pPr algn="l">
              <a:spcAft>
                <a:spcPts val="1200"/>
              </a:spcAft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The LEAP4FNSSA Working Group Actors, </a:t>
            </a:r>
            <a:r>
              <a:rPr lang="de-DE" sz="2400" b="1" kern="0" dirty="0" err="1">
                <a:solidFill>
                  <a:srgbClr val="003399"/>
                </a:solidFill>
              </a:rPr>
              <a:t>Alliances</a:t>
            </a:r>
            <a:r>
              <a:rPr lang="de-DE" sz="2400" b="1" kern="0" dirty="0">
                <a:solidFill>
                  <a:srgbClr val="003399"/>
                </a:solidFill>
              </a:rPr>
              <a:t> and </a:t>
            </a:r>
            <a:r>
              <a:rPr lang="de-DE" sz="2400" b="1" kern="0" dirty="0" err="1">
                <a:solidFill>
                  <a:srgbClr val="003399"/>
                </a:solidFill>
              </a:rPr>
              <a:t>Policies</a:t>
            </a:r>
            <a:r>
              <a:rPr lang="de-DE" sz="2400" b="1" kern="0" dirty="0">
                <a:solidFill>
                  <a:srgbClr val="003399"/>
                </a:solidFill>
              </a:rPr>
              <a:t> …</a:t>
            </a:r>
          </a:p>
          <a:p>
            <a:pPr algn="r">
              <a:spcAft>
                <a:spcPts val="1200"/>
              </a:spcAft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… </a:t>
            </a:r>
            <a:r>
              <a:rPr lang="de-DE" sz="2400" b="1" kern="0" dirty="0" err="1">
                <a:solidFill>
                  <a:srgbClr val="003399"/>
                </a:solidFill>
              </a:rPr>
              <a:t>deduced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from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the</a:t>
            </a:r>
            <a:r>
              <a:rPr lang="de-DE" sz="2400" b="1" kern="0" dirty="0">
                <a:solidFill>
                  <a:srgbClr val="003399"/>
                </a:solidFill>
              </a:rPr>
              <a:t> Long-term </a:t>
            </a:r>
            <a:r>
              <a:rPr lang="de-DE" sz="2400" b="1" kern="0" dirty="0" err="1">
                <a:solidFill>
                  <a:srgbClr val="003399"/>
                </a:solidFill>
              </a:rPr>
              <a:t>Metagovernance</a:t>
            </a:r>
            <a:r>
              <a:rPr lang="de-DE" sz="2400" b="1" kern="0" dirty="0">
                <a:solidFill>
                  <a:srgbClr val="003399"/>
                </a:solidFill>
              </a:rPr>
              <a:t> PIMC Model …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7DEC031-4392-4809-931B-C77A546173AB}"/>
              </a:ext>
            </a:extLst>
          </p:cNvPr>
          <p:cNvSpPr txBox="1"/>
          <p:nvPr/>
        </p:nvSpPr>
        <p:spPr>
          <a:xfrm>
            <a:off x="557165" y="1808984"/>
            <a:ext cx="8180151" cy="366254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/>
          </a:lstStyle>
          <a:p>
            <a:pPr marL="357188" indent="-357188" algn="l">
              <a:spcAft>
                <a:spcPts val="1200"/>
              </a:spcAft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de-DE" b="1" kern="0" dirty="0">
                <a:solidFill>
                  <a:srgbClr val="003399"/>
                </a:solidFill>
              </a:rPr>
              <a:t>A </a:t>
            </a:r>
            <a:r>
              <a:rPr lang="de-DE" b="1" kern="0" dirty="0" err="1">
                <a:solidFill>
                  <a:srgbClr val="003399"/>
                </a:solidFill>
              </a:rPr>
              <a:t>list</a:t>
            </a:r>
            <a:r>
              <a:rPr lang="de-DE" b="1" kern="0" dirty="0">
                <a:solidFill>
                  <a:srgbClr val="003399"/>
                </a:solidFill>
              </a:rPr>
              <a:t> of </a:t>
            </a:r>
            <a:r>
              <a:rPr lang="de-DE" b="1" kern="0" dirty="0" err="1">
                <a:solidFill>
                  <a:srgbClr val="003399"/>
                </a:solidFill>
              </a:rPr>
              <a:t>currently</a:t>
            </a:r>
            <a:r>
              <a:rPr lang="de-DE" b="1" kern="0" dirty="0">
                <a:solidFill>
                  <a:srgbClr val="003399"/>
                </a:solidFill>
              </a:rPr>
              <a:t> 15 </a:t>
            </a:r>
            <a:r>
              <a:rPr lang="de-DE" b="1" kern="0" dirty="0" err="1">
                <a:solidFill>
                  <a:srgbClr val="003399"/>
                </a:solidFill>
              </a:rPr>
              <a:t>service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elements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for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coordinating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polycentric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multistakeholder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processes</a:t>
            </a:r>
            <a:r>
              <a:rPr lang="de-DE" b="1" kern="0" dirty="0">
                <a:solidFill>
                  <a:srgbClr val="003399"/>
                </a:solidFill>
              </a:rPr>
              <a:t> and </a:t>
            </a:r>
            <a:r>
              <a:rPr lang="de-DE" b="1" kern="0" dirty="0" err="1">
                <a:solidFill>
                  <a:srgbClr val="003399"/>
                </a:solidFill>
              </a:rPr>
              <a:t>diversity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management</a:t>
            </a:r>
            <a:r>
              <a:rPr lang="de-DE" b="1" kern="0" dirty="0">
                <a:solidFill>
                  <a:srgbClr val="003399"/>
                </a:solidFill>
              </a:rPr>
              <a:t> in </a:t>
            </a:r>
            <a:r>
              <a:rPr lang="de-DE" b="1" kern="0" dirty="0" err="1">
                <a:solidFill>
                  <a:srgbClr val="003399"/>
                </a:solidFill>
              </a:rPr>
              <a:t>programme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cycles</a:t>
            </a:r>
            <a:endParaRPr lang="de-DE" b="1" kern="0" dirty="0">
              <a:solidFill>
                <a:srgbClr val="003399"/>
              </a:solidFill>
            </a:endParaRPr>
          </a:p>
          <a:p>
            <a:pPr marL="357188" indent="-357188" algn="l">
              <a:spcAft>
                <a:spcPts val="1200"/>
              </a:spcAft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de-DE" b="1" kern="0" dirty="0" err="1">
                <a:solidFill>
                  <a:srgbClr val="003399"/>
                </a:solidFill>
              </a:rPr>
              <a:t>Draft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elements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from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the</a:t>
            </a:r>
            <a:r>
              <a:rPr lang="de-DE" b="1" kern="0" dirty="0">
                <a:solidFill>
                  <a:srgbClr val="003399"/>
                </a:solidFill>
              </a:rPr>
              <a:t> WAEA &amp; NAEA </a:t>
            </a:r>
            <a:r>
              <a:rPr lang="de-DE" b="1" kern="0" dirty="0" err="1">
                <a:solidFill>
                  <a:srgbClr val="003399"/>
                </a:solidFill>
              </a:rPr>
              <a:t>processes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for</a:t>
            </a:r>
            <a:r>
              <a:rPr lang="de-DE" b="1" kern="0" dirty="0">
                <a:solidFill>
                  <a:srgbClr val="003399"/>
                </a:solidFill>
              </a:rPr>
              <a:t> …</a:t>
            </a:r>
          </a:p>
          <a:p>
            <a:pPr marL="914400" lvl="1" indent="-457200">
              <a:spcAft>
                <a:spcPts val="1200"/>
              </a:spcAft>
              <a:buClr>
                <a:schemeClr val="accent2">
                  <a:lumMod val="75000"/>
                </a:schemeClr>
              </a:buClr>
              <a:buFont typeface="Wingdings 3" panose="05040102010807070707" pitchFamily="18" charset="2"/>
              <a:buChar char="°"/>
              <a:defRPr/>
            </a:pPr>
            <a:r>
              <a:rPr lang="de-DE" b="1" kern="0" dirty="0" err="1">
                <a:solidFill>
                  <a:srgbClr val="003399"/>
                </a:solidFill>
              </a:rPr>
              <a:t>Theories</a:t>
            </a:r>
            <a:r>
              <a:rPr lang="de-DE" b="1" kern="0" dirty="0">
                <a:solidFill>
                  <a:srgbClr val="003399"/>
                </a:solidFill>
              </a:rPr>
              <a:t> of Change and Impact </a:t>
            </a:r>
            <a:r>
              <a:rPr lang="de-DE" b="1" kern="0" dirty="0" err="1">
                <a:solidFill>
                  <a:srgbClr val="003399"/>
                </a:solidFill>
              </a:rPr>
              <a:t>Pathways</a:t>
            </a:r>
            <a:r>
              <a:rPr lang="de-DE" b="1" kern="0" dirty="0">
                <a:solidFill>
                  <a:srgbClr val="003399"/>
                </a:solidFill>
              </a:rPr>
              <a:t> (TCIP) </a:t>
            </a:r>
          </a:p>
          <a:p>
            <a:pPr marL="914400" lvl="1" indent="-457200">
              <a:spcAft>
                <a:spcPts val="1200"/>
              </a:spcAft>
              <a:buClr>
                <a:schemeClr val="accent2">
                  <a:lumMod val="75000"/>
                </a:schemeClr>
              </a:buClr>
              <a:buFont typeface="Wingdings 3" panose="05040102010807070707" pitchFamily="18" charset="2"/>
              <a:buChar char="°"/>
              <a:defRPr/>
            </a:pPr>
            <a:r>
              <a:rPr lang="de-DE" b="1" kern="0" dirty="0">
                <a:solidFill>
                  <a:srgbClr val="003399"/>
                </a:solidFill>
              </a:rPr>
              <a:t>Multi-</a:t>
            </a:r>
            <a:r>
              <a:rPr lang="de-DE" b="1" kern="0" dirty="0" err="1">
                <a:solidFill>
                  <a:srgbClr val="003399"/>
                </a:solidFill>
              </a:rPr>
              <a:t>stakeholder</a:t>
            </a:r>
            <a:r>
              <a:rPr lang="de-DE" b="1" kern="0" dirty="0">
                <a:solidFill>
                  <a:srgbClr val="003399"/>
                </a:solidFill>
              </a:rPr>
              <a:t> Communication </a:t>
            </a:r>
            <a:r>
              <a:rPr lang="de-DE" b="1" kern="0" dirty="0" err="1">
                <a:solidFill>
                  <a:srgbClr val="003399"/>
                </a:solidFill>
              </a:rPr>
              <a:t>Concepts</a:t>
            </a:r>
            <a:endParaRPr lang="de-DE" b="1" kern="0" dirty="0">
              <a:solidFill>
                <a:srgbClr val="003399"/>
              </a:solidFill>
            </a:endParaRPr>
          </a:p>
          <a:p>
            <a:pPr marL="914400" lvl="1" indent="-457200">
              <a:spcAft>
                <a:spcPts val="1200"/>
              </a:spcAft>
              <a:buClr>
                <a:schemeClr val="accent2">
                  <a:lumMod val="75000"/>
                </a:schemeClr>
              </a:buClr>
              <a:buFont typeface="Wingdings 3" panose="05040102010807070707" pitchFamily="18" charset="2"/>
              <a:buChar char="°"/>
              <a:defRPr/>
            </a:pPr>
            <a:r>
              <a:rPr lang="de-DE" b="1" kern="0" dirty="0">
                <a:solidFill>
                  <a:srgbClr val="003399"/>
                </a:solidFill>
              </a:rPr>
              <a:t>Interfaces </a:t>
            </a:r>
            <a:r>
              <a:rPr lang="de-DE" b="1" kern="0" dirty="0" err="1">
                <a:solidFill>
                  <a:srgbClr val="003399"/>
                </a:solidFill>
              </a:rPr>
              <a:t>Concepts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for</a:t>
            </a:r>
            <a:r>
              <a:rPr lang="de-DE" b="1" kern="0" dirty="0">
                <a:solidFill>
                  <a:srgbClr val="003399"/>
                </a:solidFill>
              </a:rPr>
              <a:t> Data and Knowledge Management</a:t>
            </a:r>
          </a:p>
          <a:p>
            <a:pPr marL="914400" lvl="1" indent="-457200">
              <a:spcAft>
                <a:spcPts val="1200"/>
              </a:spcAft>
              <a:buClr>
                <a:schemeClr val="accent2">
                  <a:lumMod val="75000"/>
                </a:schemeClr>
              </a:buClr>
              <a:buFont typeface="Wingdings 3" panose="05040102010807070707" pitchFamily="18" charset="2"/>
              <a:buChar char="°"/>
              <a:defRPr/>
            </a:pPr>
            <a:r>
              <a:rPr lang="de-DE" b="1" kern="0" dirty="0" err="1">
                <a:solidFill>
                  <a:srgbClr val="003399"/>
                </a:solidFill>
              </a:rPr>
              <a:t>Sorting</a:t>
            </a:r>
            <a:r>
              <a:rPr lang="de-DE" b="1" kern="0" dirty="0">
                <a:solidFill>
                  <a:srgbClr val="003399"/>
                </a:solidFill>
              </a:rPr>
              <a:t> House Networks and </a:t>
            </a:r>
            <a:r>
              <a:rPr lang="de-DE" b="1" kern="0" dirty="0" err="1">
                <a:solidFill>
                  <a:srgbClr val="003399"/>
                </a:solidFill>
              </a:rPr>
              <a:t>Mechanism</a:t>
            </a:r>
            <a:endParaRPr lang="de-DE" b="1" kern="0" dirty="0">
              <a:solidFill>
                <a:srgbClr val="003399"/>
              </a:solidFill>
            </a:endParaRPr>
          </a:p>
          <a:p>
            <a:pPr marL="914400" lvl="1" indent="-457200">
              <a:spcAft>
                <a:spcPts val="1200"/>
              </a:spcAft>
              <a:buClr>
                <a:schemeClr val="accent2">
                  <a:lumMod val="75000"/>
                </a:schemeClr>
              </a:buClr>
              <a:buFont typeface="Wingdings 3" panose="05040102010807070707" pitchFamily="18" charset="2"/>
              <a:buChar char="°"/>
              <a:defRPr/>
            </a:pPr>
            <a:r>
              <a:rPr lang="de-DE" b="1" kern="0" dirty="0" err="1">
                <a:solidFill>
                  <a:srgbClr val="003399"/>
                </a:solidFill>
              </a:rPr>
              <a:t>Dialogues</a:t>
            </a:r>
            <a:r>
              <a:rPr lang="de-DE" b="1" kern="0" dirty="0">
                <a:solidFill>
                  <a:srgbClr val="003399"/>
                </a:solidFill>
              </a:rPr>
              <a:t> </a:t>
            </a:r>
            <a:r>
              <a:rPr lang="de-DE" b="1" kern="0" dirty="0" err="1">
                <a:solidFill>
                  <a:srgbClr val="003399"/>
                </a:solidFill>
              </a:rPr>
              <a:t>for</a:t>
            </a:r>
            <a:r>
              <a:rPr lang="de-DE" b="1" kern="0" dirty="0">
                <a:solidFill>
                  <a:srgbClr val="003399"/>
                </a:solidFill>
              </a:rPr>
              <a:t> Action</a:t>
            </a:r>
          </a:p>
          <a:p>
            <a:pPr algn="l">
              <a:spcAft>
                <a:spcPts val="1200"/>
              </a:spcAft>
              <a:defRPr/>
            </a:pPr>
            <a:endParaRPr lang="de-DE" b="1" kern="0" dirty="0">
              <a:solidFill>
                <a:srgbClr val="003399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B77D91B-0089-4F58-9206-17825F723E40}"/>
              </a:ext>
            </a:extLst>
          </p:cNvPr>
          <p:cNvSpPr/>
          <p:nvPr/>
        </p:nvSpPr>
        <p:spPr>
          <a:xfrm>
            <a:off x="2196692" y="5726630"/>
            <a:ext cx="76431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kern="0" dirty="0">
                <a:solidFill>
                  <a:srgbClr val="99CC00"/>
                </a:solidFill>
              </a:rPr>
              <a:t>… </a:t>
            </a:r>
            <a:r>
              <a:rPr lang="de-DE" b="1" kern="0" dirty="0" err="1">
                <a:solidFill>
                  <a:srgbClr val="99CC00"/>
                </a:solidFill>
              </a:rPr>
              <a:t>to</a:t>
            </a:r>
            <a:r>
              <a:rPr lang="de-DE" b="1" kern="0" dirty="0">
                <a:solidFill>
                  <a:srgbClr val="99CC00"/>
                </a:solidFill>
              </a:rPr>
              <a:t> </a:t>
            </a:r>
            <a:r>
              <a:rPr lang="de-DE" b="1" kern="0" dirty="0" err="1">
                <a:solidFill>
                  <a:srgbClr val="99CC00"/>
                </a:solidFill>
              </a:rPr>
              <a:t>feed</a:t>
            </a:r>
            <a:r>
              <a:rPr lang="de-DE" b="1" kern="0" dirty="0">
                <a:solidFill>
                  <a:srgbClr val="99CC00"/>
                </a:solidFill>
              </a:rPr>
              <a:t> </a:t>
            </a:r>
            <a:r>
              <a:rPr lang="de-DE" b="1" kern="0" dirty="0" err="1">
                <a:solidFill>
                  <a:srgbClr val="99CC00"/>
                </a:solidFill>
              </a:rPr>
              <a:t>the</a:t>
            </a:r>
            <a:r>
              <a:rPr lang="de-DE" b="1" kern="0" dirty="0">
                <a:solidFill>
                  <a:srgbClr val="99CC00"/>
                </a:solidFill>
              </a:rPr>
              <a:t> </a:t>
            </a:r>
            <a:r>
              <a:rPr lang="de-DE" b="1" kern="0" dirty="0" err="1">
                <a:solidFill>
                  <a:srgbClr val="99CC00"/>
                </a:solidFill>
              </a:rPr>
              <a:t>next</a:t>
            </a:r>
            <a:r>
              <a:rPr lang="de-DE" b="1" kern="0" dirty="0">
                <a:solidFill>
                  <a:srgbClr val="99CC00"/>
                </a:solidFill>
              </a:rPr>
              <a:t> </a:t>
            </a:r>
            <a:r>
              <a:rPr lang="de-DE" b="1" kern="0" dirty="0" err="1">
                <a:solidFill>
                  <a:srgbClr val="99CC00"/>
                </a:solidFill>
              </a:rPr>
              <a:t>milestone</a:t>
            </a:r>
            <a:r>
              <a:rPr lang="de-DE" b="1" kern="0" dirty="0">
                <a:solidFill>
                  <a:srgbClr val="99CC00"/>
                </a:solidFill>
              </a:rPr>
              <a:t> of </a:t>
            </a:r>
            <a:r>
              <a:rPr lang="de-DE" b="1" kern="0" dirty="0" err="1">
                <a:solidFill>
                  <a:srgbClr val="99CC00"/>
                </a:solidFill>
              </a:rPr>
              <a:t>the</a:t>
            </a:r>
            <a:r>
              <a:rPr lang="de-DE" b="1" kern="0" dirty="0">
                <a:solidFill>
                  <a:srgbClr val="99CC00"/>
                </a:solidFill>
              </a:rPr>
              <a:t> </a:t>
            </a:r>
            <a:r>
              <a:rPr lang="de-DE" b="1" kern="0" dirty="0" err="1">
                <a:solidFill>
                  <a:srgbClr val="99CC00"/>
                </a:solidFill>
              </a:rPr>
              <a:t>Platform</a:t>
            </a:r>
            <a:r>
              <a:rPr lang="de-DE" b="1" kern="0" dirty="0">
                <a:solidFill>
                  <a:srgbClr val="99CC00"/>
                </a:solidFill>
              </a:rPr>
              <a:t> </a:t>
            </a:r>
            <a:r>
              <a:rPr lang="de-DE" b="1" kern="0" dirty="0" err="1">
                <a:solidFill>
                  <a:srgbClr val="99CC00"/>
                </a:solidFill>
              </a:rPr>
              <a:t>process</a:t>
            </a:r>
            <a:endParaRPr lang="de-DE" dirty="0">
              <a:solidFill>
                <a:srgbClr val="99CC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B097781-23D4-4EDA-A760-C93C722EEE3E}"/>
              </a:ext>
            </a:extLst>
          </p:cNvPr>
          <p:cNvSpPr txBox="1"/>
          <p:nvPr/>
        </p:nvSpPr>
        <p:spPr>
          <a:xfrm>
            <a:off x="7489734" y="5400518"/>
            <a:ext cx="1811333" cy="1021556"/>
          </a:xfrm>
          <a:prstGeom prst="roundRect">
            <a:avLst/>
          </a:prstGeom>
          <a:solidFill>
            <a:srgbClr val="99CC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DE" sz="5400" b="1" dirty="0">
                <a:solidFill>
                  <a:schemeClr val="bg1"/>
                </a:solidFill>
              </a:rPr>
              <a:t>IRC</a:t>
            </a:r>
          </a:p>
        </p:txBody>
      </p:sp>
      <p:pic>
        <p:nvPicPr>
          <p:cNvPr id="26" name="Picture 5">
            <a:extLst>
              <a:ext uri="{FF2B5EF4-FFF2-40B4-BE49-F238E27FC236}">
                <a16:creationId xmlns:a16="http://schemas.microsoft.com/office/drawing/2014/main" id="{33960C68-2EE9-432B-9824-623CFD106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7326" y="1729849"/>
            <a:ext cx="776291" cy="777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AA6C54FF-CA94-433A-9157-3765EC3D4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2411" y="2375904"/>
            <a:ext cx="3208915" cy="1441920"/>
          </a:xfrm>
          <a:prstGeom prst="rect">
            <a:avLst/>
          </a:prstGeom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C9758351-E9E3-4654-BB8E-336AFD77B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446" y="2828460"/>
            <a:ext cx="776291" cy="77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A393EE1-2572-4B49-A671-F223C7A499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5397" y="3817824"/>
            <a:ext cx="1811334" cy="1018876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25B1B8EC-244E-4209-BD32-21B4D4E321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56869" y="367024"/>
            <a:ext cx="1579321" cy="144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12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8382000" y="6393050"/>
            <a:ext cx="3187700" cy="464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pic>
        <p:nvPicPr>
          <p:cNvPr id="8" name="Picture 4" descr="D:\DATI [IAMB]\Istituto IAM\progettazione EU\H2020\Progetti in corso\LEAP4FNSSA\Dissemination_plan\Template LEAP4FNSSA\rollup_templates_DEF\LEAP4FNSSA_template_footer_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1273" y="6315493"/>
            <a:ext cx="9144000" cy="53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407FBD4-11CD-464C-827F-7A3EE79A5E47}"/>
              </a:ext>
            </a:extLst>
          </p:cNvPr>
          <p:cNvSpPr txBox="1">
            <a:spLocks/>
          </p:cNvSpPr>
          <p:nvPr/>
        </p:nvSpPr>
        <p:spPr>
          <a:xfrm>
            <a:off x="330464" y="6308726"/>
            <a:ext cx="7633164" cy="2953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fr-FR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LEAP4FNSSSA ● 2</a:t>
            </a:r>
            <a:r>
              <a:rPr lang="en-US" altLang="fr-FR" baseline="30000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fr-FR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Dissemination Event | 29 June 2021</a:t>
            </a:r>
          </a:p>
        </p:txBody>
      </p:sp>
      <p:pic>
        <p:nvPicPr>
          <p:cNvPr id="14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C0886338-4CFD-44B7-8A0C-82903BA1D7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53"/>
          <a:stretch/>
        </p:blipFill>
        <p:spPr>
          <a:xfrm>
            <a:off x="0" y="8643"/>
            <a:ext cx="12192000" cy="1750415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D0F35F14-726C-4310-9883-9162227F75F4}"/>
              </a:ext>
            </a:extLst>
          </p:cNvPr>
          <p:cNvGrpSpPr>
            <a:grpSpLocks noChangeAspect="1"/>
          </p:cNvGrpSpPr>
          <p:nvPr/>
        </p:nvGrpSpPr>
        <p:grpSpPr>
          <a:xfrm>
            <a:off x="7108881" y="1820494"/>
            <a:ext cx="4102991" cy="4102991"/>
            <a:chOff x="12688442" y="-846159"/>
            <a:chExt cx="3600000" cy="36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2CFB7A8B-269D-4717-A388-394A27DB8EA9}"/>
                </a:ext>
              </a:extLst>
            </p:cNvPr>
            <p:cNvSpPr/>
            <p:nvPr/>
          </p:nvSpPr>
          <p:spPr>
            <a:xfrm>
              <a:off x="12688442" y="-846159"/>
              <a:ext cx="3600000" cy="3600000"/>
            </a:xfrm>
            <a:prstGeom prst="roundRect">
              <a:avLst>
                <a:gd name="adj" fmla="val 57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EA961F31-0010-4F6D-85EB-0122CDC87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24923" y="-832300"/>
              <a:ext cx="3221589" cy="3491787"/>
            </a:xfrm>
            <a:prstGeom prst="rect">
              <a:avLst/>
            </a:prstGeom>
          </p:spPr>
        </p:pic>
      </p:grpSp>
      <p:pic>
        <p:nvPicPr>
          <p:cNvPr id="27" name="Grafik 26">
            <a:extLst>
              <a:ext uri="{FF2B5EF4-FFF2-40B4-BE49-F238E27FC236}">
                <a16:creationId xmlns:a16="http://schemas.microsoft.com/office/drawing/2014/main" id="{395F97E4-1D03-42C5-8B9A-49D8627D37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150" y="4362681"/>
            <a:ext cx="1119725" cy="1116000"/>
          </a:xfrm>
          <a:prstGeom prst="rect">
            <a:avLst/>
          </a:prstGeom>
          <a:noFill/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B4035AA-192D-4774-905C-15C483B9BABC}"/>
              </a:ext>
            </a:extLst>
          </p:cNvPr>
          <p:cNvGrpSpPr/>
          <p:nvPr/>
        </p:nvGrpSpPr>
        <p:grpSpPr>
          <a:xfrm>
            <a:off x="1107230" y="1890067"/>
            <a:ext cx="5535644" cy="2262315"/>
            <a:chOff x="1415342" y="1890067"/>
            <a:chExt cx="5535644" cy="2262315"/>
          </a:xfrm>
        </p:grpSpPr>
        <p:sp>
          <p:nvSpPr>
            <p:cNvPr id="25" name="Title 1">
              <a:extLst>
                <a:ext uri="{FF2B5EF4-FFF2-40B4-BE49-F238E27FC236}">
                  <a16:creationId xmlns:a16="http://schemas.microsoft.com/office/drawing/2014/main" id="{58E0A390-E580-4B0F-85AB-65092C6ED81E}"/>
                </a:ext>
              </a:extLst>
            </p:cNvPr>
            <p:cNvSpPr txBox="1">
              <a:spLocks/>
            </p:cNvSpPr>
            <p:nvPr/>
          </p:nvSpPr>
          <p:spPr>
            <a:xfrm>
              <a:off x="1415342" y="1890067"/>
              <a:ext cx="3365885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r>
                <a:rPr lang="de-DE" b="1" dirty="0">
                  <a:solidFill>
                    <a:srgbClr val="264796"/>
                  </a:solidFill>
                  <a:latin typeface="Calibri" panose="020F0502020204030204"/>
                </a:rPr>
                <a:t>The </a:t>
              </a:r>
              <a:r>
                <a:rPr lang="de-DE" b="1" dirty="0" err="1">
                  <a:solidFill>
                    <a:srgbClr val="264796"/>
                  </a:solidFill>
                  <a:latin typeface="Calibri" panose="020F0502020204030204"/>
                </a:rPr>
                <a:t>Platform</a:t>
              </a:r>
              <a:endParaRPr lang="de-DE" b="1" dirty="0">
                <a:solidFill>
                  <a:srgbClr val="264796"/>
                </a:solidFill>
                <a:latin typeface="Calibri" panose="020F0502020204030204"/>
              </a:endParaRPr>
            </a:p>
          </p:txBody>
        </p:sp>
        <p:sp>
          <p:nvSpPr>
            <p:cNvPr id="29" name="Title 1">
              <a:extLst>
                <a:ext uri="{FF2B5EF4-FFF2-40B4-BE49-F238E27FC236}">
                  <a16:creationId xmlns:a16="http://schemas.microsoft.com/office/drawing/2014/main" id="{37811AC4-855A-44F4-839B-5C15D40E9332}"/>
                </a:ext>
              </a:extLst>
            </p:cNvPr>
            <p:cNvSpPr txBox="1">
              <a:spLocks/>
            </p:cNvSpPr>
            <p:nvPr/>
          </p:nvSpPr>
          <p:spPr>
            <a:xfrm>
              <a:off x="2409933" y="3506051"/>
              <a:ext cx="357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defRPr/>
              </a:pP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Potential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implications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for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the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</a:t>
              </a:r>
            </a:p>
            <a:p>
              <a:pPr>
                <a:defRPr/>
              </a:pP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AU-EU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Platform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</a:t>
              </a:r>
              <a:r>
                <a:rPr lang="de-DE" sz="1800" b="1" dirty="0" err="1">
                  <a:solidFill>
                    <a:srgbClr val="99CC00"/>
                  </a:solidFill>
                  <a:latin typeface="Calibri" panose="020F0502020204030204"/>
                </a:rPr>
                <a:t>for</a:t>
              </a:r>
              <a:r>
                <a:rPr lang="de-DE" sz="1800" b="1" dirty="0">
                  <a:solidFill>
                    <a:srgbClr val="99CC00"/>
                  </a:solidFill>
                  <a:latin typeface="Calibri" panose="020F0502020204030204"/>
                </a:rPr>
                <a:t> R&amp;I on FNSSA </a:t>
              </a:r>
            </a:p>
          </p:txBody>
        </p:sp>
        <p:sp>
          <p:nvSpPr>
            <p:cNvPr id="30" name="Title 1">
              <a:extLst>
                <a:ext uri="{FF2B5EF4-FFF2-40B4-BE49-F238E27FC236}">
                  <a16:creationId xmlns:a16="http://schemas.microsoft.com/office/drawing/2014/main" id="{A2074537-2BD2-460B-9E79-E9B23168339C}"/>
                </a:ext>
              </a:extLst>
            </p:cNvPr>
            <p:cNvSpPr txBox="1">
              <a:spLocks/>
            </p:cNvSpPr>
            <p:nvPr/>
          </p:nvSpPr>
          <p:spPr>
            <a:xfrm>
              <a:off x="1573237" y="2645371"/>
              <a:ext cx="537774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r>
                <a:rPr lang="de-DE" sz="2400" b="1" dirty="0">
                  <a:solidFill>
                    <a:srgbClr val="264796"/>
                  </a:solidFill>
                  <a:latin typeface="Calibri" panose="020F0502020204030204"/>
                </a:rPr>
                <a:t>… and </a:t>
              </a:r>
              <a:r>
                <a:rPr lang="de-DE" sz="2400" b="1" dirty="0" err="1">
                  <a:solidFill>
                    <a:srgbClr val="264796"/>
                  </a:solidFill>
                  <a:latin typeface="Calibri" panose="020F0502020204030204"/>
                </a:rPr>
                <a:t>the</a:t>
              </a:r>
              <a:r>
                <a:rPr lang="de-DE" sz="2400" b="1" dirty="0">
                  <a:solidFill>
                    <a:srgbClr val="264796"/>
                  </a:solidFill>
                  <a:latin typeface="Calibri" panose="020F0502020204030204"/>
                </a:rPr>
                <a:t> Programme and Innovation </a:t>
              </a:r>
            </a:p>
            <a:p>
              <a:pPr algn="l">
                <a:defRPr/>
              </a:pPr>
              <a:r>
                <a:rPr lang="de-DE" sz="2400" b="1" dirty="0">
                  <a:solidFill>
                    <a:srgbClr val="264796"/>
                  </a:solidFill>
                  <a:latin typeface="Calibri" panose="020F0502020204030204"/>
                </a:rPr>
                <a:t>    Management Cycle (PIMC) Model </a:t>
              </a:r>
            </a:p>
          </p:txBody>
        </p:sp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BBD3378C-9B13-4DEB-A03F-3B5FF6827A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8941" y="5380452"/>
            <a:ext cx="5316160" cy="39600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36658D17-D3D1-4B8B-9651-ED62897ECE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928357">
            <a:off x="5288260" y="4677575"/>
            <a:ext cx="2210380" cy="751072"/>
          </a:xfrm>
          <a:prstGeom prst="rect">
            <a:avLst/>
          </a:prstGeom>
        </p:spPr>
      </p:pic>
      <p:sp>
        <p:nvSpPr>
          <p:cNvPr id="18" name="Rectangle 9">
            <a:extLst>
              <a:ext uri="{FF2B5EF4-FFF2-40B4-BE49-F238E27FC236}">
                <a16:creationId xmlns:a16="http://schemas.microsoft.com/office/drawing/2014/main" id="{3FED15DB-EBD5-4D91-BDB0-47BC6C69627D}"/>
              </a:ext>
            </a:extLst>
          </p:cNvPr>
          <p:cNvSpPr/>
          <p:nvPr/>
        </p:nvSpPr>
        <p:spPr>
          <a:xfrm>
            <a:off x="1890095" y="4277407"/>
            <a:ext cx="3448838" cy="600945"/>
          </a:xfrm>
          <a:prstGeom prst="round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defTabSz="457200">
              <a:lnSpc>
                <a:spcPct val="107000"/>
              </a:lnSpc>
            </a:pP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LEAP4FNSSA Working Group</a:t>
            </a:r>
          </a:p>
          <a:p>
            <a:pPr algn="ctr" defTabSz="457200">
              <a:lnSpc>
                <a:spcPct val="107000"/>
              </a:lnSpc>
            </a:pPr>
            <a:r>
              <a:rPr lang="en-GB" sz="1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Actors, Alliances and Policies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09B053EC-02E0-4148-A32A-693019562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9675" y="4814181"/>
            <a:ext cx="2774773" cy="56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19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44314EC-9BC7-47E3-A74E-E0693B9C1728}"/>
              </a:ext>
            </a:extLst>
          </p:cNvPr>
          <p:cNvSpPr txBox="1"/>
          <p:nvPr/>
        </p:nvSpPr>
        <p:spPr>
          <a:xfrm>
            <a:off x="3165893" y="2147978"/>
            <a:ext cx="5305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C00000"/>
                </a:solidFill>
              </a:rPr>
              <a:t>Reserve </a:t>
            </a:r>
            <a:r>
              <a:rPr lang="de-DE" sz="3200" b="1" dirty="0" err="1">
                <a:solidFill>
                  <a:srgbClr val="C00000"/>
                </a:solidFill>
              </a:rPr>
              <a:t>Slides</a:t>
            </a:r>
            <a:r>
              <a:rPr lang="de-DE" sz="3200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de-DE" sz="3200" b="1" dirty="0" err="1">
                <a:solidFill>
                  <a:srgbClr val="C00000"/>
                </a:solidFill>
              </a:rPr>
              <a:t>to</a:t>
            </a:r>
            <a:r>
              <a:rPr lang="de-DE" sz="3200" b="1" dirty="0">
                <a:solidFill>
                  <a:srgbClr val="C00000"/>
                </a:solidFill>
              </a:rPr>
              <a:t> </a:t>
            </a:r>
            <a:r>
              <a:rPr lang="de-DE" sz="3200" b="1" dirty="0" err="1">
                <a:solidFill>
                  <a:srgbClr val="C00000"/>
                </a:solidFill>
              </a:rPr>
              <a:t>answer</a:t>
            </a:r>
            <a:r>
              <a:rPr lang="de-DE" sz="3200" b="1" dirty="0">
                <a:solidFill>
                  <a:srgbClr val="C00000"/>
                </a:solidFill>
              </a:rPr>
              <a:t> </a:t>
            </a:r>
            <a:r>
              <a:rPr lang="de-DE" sz="3200" b="1" dirty="0" err="1">
                <a:solidFill>
                  <a:srgbClr val="C00000"/>
                </a:solidFill>
              </a:rPr>
              <a:t>detailed</a:t>
            </a:r>
            <a:r>
              <a:rPr lang="de-DE" sz="3200" b="1" dirty="0">
                <a:solidFill>
                  <a:srgbClr val="C00000"/>
                </a:solidFill>
              </a:rPr>
              <a:t> </a:t>
            </a:r>
            <a:r>
              <a:rPr lang="de-DE" sz="3200" b="1" dirty="0" err="1">
                <a:solidFill>
                  <a:srgbClr val="C00000"/>
                </a:solidFill>
              </a:rPr>
              <a:t>questions</a:t>
            </a:r>
            <a:endParaRPr lang="de-DE" sz="3200" b="1" dirty="0">
              <a:solidFill>
                <a:srgbClr val="C00000"/>
              </a:solidFill>
            </a:endParaRPr>
          </a:p>
        </p:txBody>
      </p:sp>
      <p:sp>
        <p:nvSpPr>
          <p:cNvPr id="3" name="Pfeil: nach unten 2">
            <a:extLst>
              <a:ext uri="{FF2B5EF4-FFF2-40B4-BE49-F238E27FC236}">
                <a16:creationId xmlns:a16="http://schemas.microsoft.com/office/drawing/2014/main" id="{94338156-1F7A-4699-A0FA-BB1695067613}"/>
              </a:ext>
            </a:extLst>
          </p:cNvPr>
          <p:cNvSpPr/>
          <p:nvPr/>
        </p:nvSpPr>
        <p:spPr>
          <a:xfrm>
            <a:off x="5236233" y="3886200"/>
            <a:ext cx="1026544" cy="147511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14C1E1C-58D6-4E5C-A0FE-DB62802F2B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111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62672" y="1313097"/>
            <a:ext cx="251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1306114" y="1828492"/>
            <a:ext cx="251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Follows</a:t>
            </a:r>
            <a:endParaRPr lang="de-DE" sz="3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2049556" y="2343887"/>
            <a:ext cx="251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de-DE" sz="3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2921618-5E6A-4535-A2E4-C9A2D986B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576" y="1539186"/>
            <a:ext cx="5004329" cy="4999099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EAC20C76-4975-4EAC-AF78-8DBAF84E97F3}"/>
              </a:ext>
            </a:extLst>
          </p:cNvPr>
          <p:cNvSpPr txBox="1"/>
          <p:nvPr/>
        </p:nvSpPr>
        <p:spPr>
          <a:xfrm>
            <a:off x="5588970" y="319715"/>
            <a:ext cx="5619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3399"/>
                </a:solidFill>
              </a:rPr>
              <a:t>The 4 </a:t>
            </a:r>
            <a:r>
              <a:rPr lang="de-DE" dirty="0">
                <a:solidFill>
                  <a:srgbClr val="A50021"/>
                </a:solidFill>
                <a:sym typeface="Wingdings"/>
              </a:rPr>
              <a:t> </a:t>
            </a:r>
            <a:r>
              <a:rPr lang="de-DE" dirty="0">
                <a:solidFill>
                  <a:srgbClr val="006699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008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FFC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003399"/>
                </a:solidFill>
              </a:rPr>
              <a:t>Functions</a:t>
            </a:r>
            <a:r>
              <a:rPr lang="de-DE" sz="2400" b="1" dirty="0">
                <a:solidFill>
                  <a:srgbClr val="003399"/>
                </a:solidFill>
              </a:rPr>
              <a:t> of </a:t>
            </a:r>
            <a:r>
              <a:rPr lang="de-DE" sz="2400" b="1" dirty="0" err="1">
                <a:solidFill>
                  <a:srgbClr val="003399"/>
                </a:solidFill>
              </a:rPr>
              <a:t>the</a:t>
            </a:r>
            <a:r>
              <a:rPr lang="de-DE" sz="2400" b="1" dirty="0">
                <a:solidFill>
                  <a:srgbClr val="003399"/>
                </a:solidFill>
              </a:rPr>
              <a:t> </a:t>
            </a:r>
          </a:p>
          <a:p>
            <a:pPr algn="ctr"/>
            <a:r>
              <a:rPr lang="de-DE" sz="2400" b="1" dirty="0">
                <a:solidFill>
                  <a:srgbClr val="003399"/>
                </a:solidFill>
              </a:rPr>
              <a:t>Programme and Innovation </a:t>
            </a:r>
          </a:p>
          <a:p>
            <a:pPr algn="ctr"/>
            <a:r>
              <a:rPr lang="de-DE" sz="2400" b="1" dirty="0">
                <a:solidFill>
                  <a:srgbClr val="003399"/>
                </a:solidFill>
              </a:rPr>
              <a:t>Management Cycle (PIMC) Model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BC6DE6B-C896-4CFD-9125-61706ECC6B86}"/>
              </a:ext>
            </a:extLst>
          </p:cNvPr>
          <p:cNvSpPr/>
          <p:nvPr/>
        </p:nvSpPr>
        <p:spPr>
          <a:xfrm>
            <a:off x="562672" y="3716586"/>
            <a:ext cx="399974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C00000"/>
                </a:solidFill>
              </a:rPr>
              <a:t>… ~ 15 </a:t>
            </a:r>
            <a:r>
              <a:rPr lang="de-DE" sz="2400" b="1" kern="0" dirty="0" err="1">
                <a:solidFill>
                  <a:srgbClr val="C00000"/>
                </a:solidFill>
              </a:rPr>
              <a:t>Coordination</a:t>
            </a:r>
            <a:r>
              <a:rPr lang="de-DE" sz="2400" b="1" kern="0" dirty="0">
                <a:solidFill>
                  <a:srgbClr val="C00000"/>
                </a:solidFill>
              </a:rPr>
              <a:t> Services of </a:t>
            </a:r>
            <a:r>
              <a:rPr lang="de-DE" sz="2400" b="1" kern="0" dirty="0" err="1">
                <a:solidFill>
                  <a:srgbClr val="C00000"/>
                </a:solidFill>
              </a:rPr>
              <a:t>the</a:t>
            </a:r>
            <a:r>
              <a:rPr lang="de-DE" sz="2400" b="1" kern="0" dirty="0">
                <a:solidFill>
                  <a:srgbClr val="C00000"/>
                </a:solidFill>
              </a:rPr>
              <a:t> AU-EU </a:t>
            </a:r>
            <a:r>
              <a:rPr lang="de-DE" sz="2400" b="1" kern="0" dirty="0" err="1">
                <a:solidFill>
                  <a:srgbClr val="C00000"/>
                </a:solidFill>
              </a:rPr>
              <a:t>Platform</a:t>
            </a:r>
            <a:r>
              <a:rPr lang="de-DE" sz="2400" b="1" kern="0" dirty="0">
                <a:solidFill>
                  <a:srgbClr val="C00000"/>
                </a:solidFill>
              </a:rPr>
              <a:t> </a:t>
            </a:r>
          </a:p>
          <a:p>
            <a:pPr algn="ctr">
              <a:spcAft>
                <a:spcPts val="600"/>
              </a:spcAft>
              <a:buClr>
                <a:prstClr val="black"/>
              </a:buClr>
              <a:defRPr/>
            </a:pPr>
            <a:r>
              <a:rPr lang="de-DE" sz="2400" b="1" kern="0" dirty="0" err="1">
                <a:solidFill>
                  <a:srgbClr val="C00000"/>
                </a:solidFill>
              </a:rPr>
              <a:t>for</a:t>
            </a:r>
            <a:r>
              <a:rPr lang="de-DE" sz="2400" b="1" kern="0" dirty="0">
                <a:solidFill>
                  <a:srgbClr val="C00000"/>
                </a:solidFill>
              </a:rPr>
              <a:t> R&amp;I on FNSSA</a:t>
            </a:r>
            <a:endParaRPr lang="de-DE" sz="2400" kern="0" dirty="0">
              <a:solidFill>
                <a:srgbClr val="C00000"/>
              </a:solidFill>
            </a:endParaRPr>
          </a:p>
        </p:txBody>
      </p:sp>
      <p:pic>
        <p:nvPicPr>
          <p:cNvPr id="14" name="Picture 5">
            <a:extLst>
              <a:ext uri="{FF2B5EF4-FFF2-40B4-BE49-F238E27FC236}">
                <a16:creationId xmlns:a16="http://schemas.microsoft.com/office/drawing/2014/main" id="{F90466A6-B22E-45B9-97C8-96CC014A8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064" y="4478003"/>
            <a:ext cx="1556906" cy="155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78AF29B-A22D-41B4-B64F-4159BB5B99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0075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349" y="1704893"/>
            <a:ext cx="3775890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hteck 13"/>
          <p:cNvSpPr/>
          <p:nvPr/>
        </p:nvSpPr>
        <p:spPr>
          <a:xfrm>
            <a:off x="1067244" y="906679"/>
            <a:ext cx="1023336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400" b="1" kern="0" cap="all" dirty="0" err="1">
                <a:solidFill>
                  <a:srgbClr val="A50021"/>
                </a:solidFill>
              </a:rPr>
              <a:t>Prioritisation</a:t>
            </a:r>
            <a:r>
              <a:rPr lang="de-DE" sz="2400" b="1" kern="0" dirty="0">
                <a:solidFill>
                  <a:srgbClr val="A50021"/>
                </a:solidFill>
              </a:rPr>
              <a:t> | </a:t>
            </a:r>
            <a:r>
              <a:rPr lang="de-DE" sz="2400" b="1" kern="0" dirty="0" err="1">
                <a:solidFill>
                  <a:srgbClr val="A50021"/>
                </a:solidFill>
              </a:rPr>
              <a:t>Sorting</a:t>
            </a:r>
            <a:r>
              <a:rPr lang="de-DE" sz="2400" b="1" kern="0" dirty="0">
                <a:solidFill>
                  <a:srgbClr val="A50021"/>
                </a:solidFill>
              </a:rPr>
              <a:t> House Network</a:t>
            </a:r>
          </a:p>
          <a:p>
            <a:pPr>
              <a:spcAft>
                <a:spcPts val="600"/>
              </a:spcAft>
              <a:defRPr/>
            </a:pPr>
            <a:r>
              <a:rPr lang="de-DE" sz="2400" b="1" kern="0" dirty="0" err="1">
                <a:solidFill>
                  <a:srgbClr val="A50021"/>
                </a:solidFill>
              </a:rPr>
              <a:t>Coordination</a:t>
            </a:r>
            <a:r>
              <a:rPr lang="de-DE" sz="2400" b="1" kern="0" dirty="0">
                <a:solidFill>
                  <a:srgbClr val="A50021"/>
                </a:solidFill>
              </a:rPr>
              <a:t> </a:t>
            </a:r>
            <a:r>
              <a:rPr lang="de-DE" sz="2400" b="1" kern="0" cap="all" dirty="0">
                <a:solidFill>
                  <a:srgbClr val="A50021"/>
                </a:solidFill>
              </a:rPr>
              <a:t>Services</a:t>
            </a:r>
          </a:p>
        </p:txBody>
      </p:sp>
      <p:sp>
        <p:nvSpPr>
          <p:cNvPr id="15" name="Rechteck 14"/>
          <p:cNvSpPr/>
          <p:nvPr/>
        </p:nvSpPr>
        <p:spPr>
          <a:xfrm>
            <a:off x="1067245" y="1917083"/>
            <a:ext cx="6989827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rgbClr val="A50021"/>
              </a:buClr>
              <a:buFont typeface="+mj-lt"/>
              <a:buAutoNum type="arabicPeriod"/>
              <a:tabLst>
                <a:tab pos="804863" algn="l"/>
              </a:tabLst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Drafting</a:t>
            </a:r>
            <a:r>
              <a:rPr lang="de-DE" sz="2400" b="1" kern="0" dirty="0">
                <a:solidFill>
                  <a:prstClr val="black"/>
                </a:solidFill>
              </a:rPr>
              <a:t> a General-TCIP </a:t>
            </a:r>
            <a:r>
              <a:rPr lang="de-DE" sz="2400" kern="0" dirty="0" err="1">
                <a:solidFill>
                  <a:prstClr val="black"/>
                </a:solidFill>
              </a:rPr>
              <a:t>for</a:t>
            </a:r>
            <a:r>
              <a:rPr lang="de-DE" sz="2400" kern="0" dirty="0">
                <a:solidFill>
                  <a:prstClr val="black"/>
                </a:solidFill>
              </a:rPr>
              <a:t> a PIMC</a:t>
            </a:r>
            <a:endParaRPr lang="de-DE" sz="2400" kern="0" dirty="0">
              <a:solidFill>
                <a:prstClr val="black"/>
              </a:solidFill>
              <a:sym typeface="Wingdings"/>
            </a:endParaRPr>
          </a:p>
          <a:p>
            <a:pPr marL="715963" indent="-268288">
              <a:spcAft>
                <a:spcPts val="600"/>
              </a:spcAft>
              <a:buClr>
                <a:srgbClr val="A50021"/>
              </a:buClr>
              <a:buFont typeface="Arial" panose="020B0604020202020204" pitchFamily="34" charset="0"/>
              <a:buChar char="•"/>
              <a:defRPr/>
            </a:pPr>
            <a:r>
              <a:rPr lang="de-DE" sz="2400" kern="0" dirty="0">
                <a:solidFill>
                  <a:prstClr val="black"/>
                </a:solidFill>
              </a:rPr>
              <a:t>Situation Analysis, </a:t>
            </a:r>
            <a:r>
              <a:rPr lang="de-DE" sz="2400" kern="0" dirty="0" err="1">
                <a:solidFill>
                  <a:prstClr val="black"/>
                </a:solidFill>
              </a:rPr>
              <a:t>including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knowledge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about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the</a:t>
            </a:r>
            <a:r>
              <a:rPr lang="de-DE" sz="2400" kern="0" dirty="0">
                <a:solidFill>
                  <a:prstClr val="black"/>
                </a:solidFill>
              </a:rPr>
              <a:t> end-users </a:t>
            </a:r>
            <a:r>
              <a:rPr lang="de-DE" sz="2400" kern="0" dirty="0" err="1">
                <a:solidFill>
                  <a:prstClr val="black"/>
                </a:solidFill>
              </a:rPr>
              <a:t>needs</a:t>
            </a:r>
            <a:endParaRPr lang="de-DE" sz="2400" kern="0" dirty="0">
              <a:solidFill>
                <a:prstClr val="black"/>
              </a:solidFill>
            </a:endParaRPr>
          </a:p>
          <a:p>
            <a:pPr marL="715963" lvl="1" indent="-268288">
              <a:spcAft>
                <a:spcPts val="600"/>
              </a:spcAft>
              <a:buClr>
                <a:srgbClr val="A50021"/>
              </a:buClr>
              <a:buFont typeface="Arial" panose="020B0604020202020204" pitchFamily="34" charset="0"/>
              <a:buChar char="•"/>
              <a:defRPr/>
            </a:pPr>
            <a:r>
              <a:rPr lang="de-DE" sz="2400" kern="0" dirty="0" err="1">
                <a:solidFill>
                  <a:prstClr val="black"/>
                </a:solidFill>
              </a:rPr>
              <a:t>Draft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Theory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of</a:t>
            </a:r>
            <a:r>
              <a:rPr lang="de-DE" sz="2400" kern="0" dirty="0">
                <a:solidFill>
                  <a:prstClr val="black"/>
                </a:solidFill>
              </a:rPr>
              <a:t> Change </a:t>
            </a:r>
            <a:r>
              <a:rPr lang="de-DE" sz="2400" kern="0" dirty="0" err="1">
                <a:solidFill>
                  <a:prstClr val="black"/>
                </a:solidFill>
              </a:rPr>
              <a:t>with</a:t>
            </a:r>
            <a:r>
              <a:rPr lang="de-DE" sz="2400" kern="0" dirty="0">
                <a:solidFill>
                  <a:prstClr val="black"/>
                </a:solidFill>
              </a:rPr>
              <a:t> R&amp;I </a:t>
            </a:r>
            <a:r>
              <a:rPr lang="de-DE" sz="2400" kern="0" dirty="0" err="1">
                <a:solidFill>
                  <a:prstClr val="black"/>
                </a:solidFill>
              </a:rPr>
              <a:t>and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capacity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building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agendas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and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impact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pathways</a:t>
            </a:r>
            <a:endParaRPr lang="de-DE" sz="2400" kern="0" dirty="0">
              <a:solidFill>
                <a:prstClr val="black"/>
              </a:solidFill>
            </a:endParaRPr>
          </a:p>
          <a:p>
            <a:pPr marL="715963" lvl="1" indent="-268288">
              <a:spcAft>
                <a:spcPts val="600"/>
              </a:spcAft>
              <a:buClr>
                <a:srgbClr val="A50021"/>
              </a:buClr>
              <a:buFont typeface="Arial" panose="020B0604020202020204" pitchFamily="34" charset="0"/>
              <a:buChar char="•"/>
              <a:defRPr/>
            </a:pPr>
            <a:r>
              <a:rPr lang="de-DE" sz="2400" kern="0" dirty="0" err="1">
                <a:solidFill>
                  <a:prstClr val="black"/>
                </a:solidFill>
              </a:rPr>
              <a:t>Draft</a:t>
            </a:r>
            <a:r>
              <a:rPr lang="de-DE" sz="2400" kern="0" dirty="0">
                <a:solidFill>
                  <a:prstClr val="black"/>
                </a:solidFill>
              </a:rPr>
              <a:t> M&amp;E </a:t>
            </a:r>
            <a:r>
              <a:rPr lang="de-DE" sz="2400" kern="0" dirty="0" err="1">
                <a:solidFill>
                  <a:prstClr val="black"/>
                </a:solidFill>
              </a:rPr>
              <a:t>Concept</a:t>
            </a:r>
            <a:r>
              <a:rPr lang="de-DE" sz="2400" kern="0" dirty="0">
                <a:solidFill>
                  <a:prstClr val="black"/>
                </a:solidFill>
              </a:rPr>
              <a:t>, </a:t>
            </a:r>
            <a:r>
              <a:rPr lang="de-DE" sz="2400" kern="0" dirty="0" err="1">
                <a:solidFill>
                  <a:prstClr val="black"/>
                </a:solidFill>
              </a:rPr>
              <a:t>including</a:t>
            </a:r>
            <a:r>
              <a:rPr lang="de-DE" sz="2400" kern="0" dirty="0">
                <a:solidFill>
                  <a:prstClr val="black"/>
                </a:solidFill>
              </a:rPr>
              <a:t> an </a:t>
            </a:r>
            <a:r>
              <a:rPr lang="de-DE" sz="2400" kern="0" dirty="0" err="1">
                <a:solidFill>
                  <a:prstClr val="black"/>
                </a:solidFill>
              </a:rPr>
              <a:t>impact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analysis</a:t>
            </a: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Clr>
                <a:srgbClr val="A50021"/>
              </a:buClr>
              <a:buFont typeface="+mj-lt"/>
              <a:buAutoNum type="arabicPeriod" startAt="2"/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Establishing</a:t>
            </a:r>
            <a:r>
              <a:rPr lang="de-DE" sz="2400" b="1" kern="0" dirty="0">
                <a:solidFill>
                  <a:prstClr val="black"/>
                </a:solidFill>
              </a:rPr>
              <a:t> an AU-EU </a:t>
            </a:r>
            <a:r>
              <a:rPr lang="de-DE" sz="2400" b="1" kern="0" dirty="0" err="1">
                <a:solidFill>
                  <a:prstClr val="black"/>
                </a:solidFill>
              </a:rPr>
              <a:t>Coordination</a:t>
            </a:r>
            <a:r>
              <a:rPr lang="de-DE" sz="2400" b="1" kern="0" dirty="0">
                <a:solidFill>
                  <a:prstClr val="black"/>
                </a:solidFill>
              </a:rPr>
              <a:t> Hub </a:t>
            </a:r>
            <a:r>
              <a:rPr lang="de-DE" sz="2400" kern="0" dirty="0" err="1">
                <a:solidFill>
                  <a:prstClr val="black"/>
                </a:solidFill>
              </a:rPr>
              <a:t>for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the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Sorting</a:t>
            </a:r>
            <a:r>
              <a:rPr lang="de-DE" sz="2400" kern="0" dirty="0">
                <a:solidFill>
                  <a:prstClr val="black"/>
                </a:solidFill>
              </a:rPr>
              <a:t> House Network </a:t>
            </a:r>
            <a:r>
              <a:rPr lang="de-DE" sz="2400" kern="0" dirty="0" err="1">
                <a:solidFill>
                  <a:prstClr val="black"/>
                </a:solidFill>
              </a:rPr>
              <a:t>and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the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whole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collaboration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platform</a:t>
            </a:r>
            <a:r>
              <a:rPr lang="de-DE" sz="2400" kern="0" dirty="0">
                <a:solidFill>
                  <a:prstClr val="black"/>
                </a:solidFill>
              </a:rPr>
              <a:t> in R&amp;I</a:t>
            </a:r>
          </a:p>
          <a:p>
            <a:pPr marL="457200" indent="-457200">
              <a:spcAft>
                <a:spcPts val="600"/>
              </a:spcAft>
              <a:buClr>
                <a:srgbClr val="A50021"/>
              </a:buClr>
              <a:buFont typeface="+mj-lt"/>
              <a:buAutoNum type="arabicPeriod" startAt="2"/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Establishing</a:t>
            </a:r>
            <a:r>
              <a:rPr lang="de-DE" sz="2400" b="1" kern="0" dirty="0">
                <a:solidFill>
                  <a:prstClr val="black"/>
                </a:solidFill>
              </a:rPr>
              <a:t> a </a:t>
            </a:r>
            <a:r>
              <a:rPr lang="de-DE" sz="2400" b="1" kern="0" dirty="0" err="1">
                <a:solidFill>
                  <a:prstClr val="black"/>
                </a:solidFill>
              </a:rPr>
              <a:t>network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of</a:t>
            </a:r>
            <a:r>
              <a:rPr lang="de-DE" sz="2400" b="1" kern="0" dirty="0">
                <a:solidFill>
                  <a:prstClr val="black"/>
                </a:solidFill>
              </a:rPr>
              <a:t> Sub-Hubs </a:t>
            </a:r>
            <a:r>
              <a:rPr lang="de-DE" sz="2400" kern="0" dirty="0" err="1">
                <a:solidFill>
                  <a:prstClr val="black"/>
                </a:solidFill>
              </a:rPr>
              <a:t>for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the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Sorting</a:t>
            </a:r>
            <a:r>
              <a:rPr lang="de-DE" sz="2400" kern="0" dirty="0">
                <a:solidFill>
                  <a:prstClr val="black"/>
                </a:solidFill>
              </a:rPr>
              <a:t> House </a:t>
            </a:r>
            <a:r>
              <a:rPr lang="de-DE" sz="2400" kern="0" dirty="0" err="1">
                <a:solidFill>
                  <a:prstClr val="black"/>
                </a:solidFill>
              </a:rPr>
              <a:t>Mechanism</a:t>
            </a: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 startAt="2"/>
              <a:defRPr/>
            </a:pP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 startAt="2"/>
              <a:defRPr/>
            </a:pPr>
            <a:endParaRPr lang="de-DE" sz="2400" kern="0" dirty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183" y="336889"/>
            <a:ext cx="780257" cy="78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FBD32306-96C1-4383-AF90-385DB36B2420}"/>
              </a:ext>
            </a:extLst>
          </p:cNvPr>
          <p:cNvSpPr/>
          <p:nvPr/>
        </p:nvSpPr>
        <p:spPr>
          <a:xfrm>
            <a:off x="7073660" y="455124"/>
            <a:ext cx="3909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~ 15 </a:t>
            </a:r>
            <a:r>
              <a:rPr lang="de-DE" sz="2400" b="1" kern="0" dirty="0" err="1">
                <a:solidFill>
                  <a:srgbClr val="003399"/>
                </a:solidFill>
              </a:rPr>
              <a:t>Platform</a:t>
            </a:r>
            <a:r>
              <a:rPr lang="de-DE" sz="2400" b="1" kern="0" dirty="0">
                <a:solidFill>
                  <a:srgbClr val="003399"/>
                </a:solidFill>
              </a:rPr>
              <a:t> Services</a:t>
            </a:r>
            <a:endParaRPr lang="de-DE" sz="2400" kern="0" dirty="0">
              <a:solidFill>
                <a:srgbClr val="003399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E701F09-1CF2-48CC-9A25-2DB0665F12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6411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1067243" y="906679"/>
            <a:ext cx="1072506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400" b="1" kern="0" cap="all" dirty="0">
                <a:solidFill>
                  <a:srgbClr val="006699"/>
                </a:solidFill>
              </a:rPr>
              <a:t>Investment</a:t>
            </a:r>
            <a:r>
              <a:rPr lang="de-DE" sz="2400" b="1" kern="0" dirty="0">
                <a:solidFill>
                  <a:srgbClr val="006699"/>
                </a:solidFill>
              </a:rPr>
              <a:t> | </a:t>
            </a:r>
            <a:r>
              <a:rPr lang="de-DE" sz="2400" b="1" kern="0" dirty="0" err="1">
                <a:solidFill>
                  <a:srgbClr val="006699"/>
                </a:solidFill>
              </a:rPr>
              <a:t>Funders</a:t>
            </a:r>
            <a:r>
              <a:rPr lang="de-DE" sz="2400" b="1" kern="0" dirty="0">
                <a:solidFill>
                  <a:srgbClr val="006699"/>
                </a:solidFill>
              </a:rPr>
              <a:t> Network and Research </a:t>
            </a:r>
            <a:r>
              <a:rPr lang="de-DE" sz="2400" b="1" kern="0" dirty="0" err="1">
                <a:solidFill>
                  <a:srgbClr val="006699"/>
                </a:solidFill>
              </a:rPr>
              <a:t>Institutions</a:t>
            </a:r>
            <a:endParaRPr lang="de-DE" sz="2400" b="1" kern="0" dirty="0">
              <a:solidFill>
                <a:srgbClr val="006699"/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de-DE" sz="2400" b="1" kern="0" dirty="0" err="1">
                <a:solidFill>
                  <a:srgbClr val="006699"/>
                </a:solidFill>
              </a:rPr>
              <a:t>Coordination</a:t>
            </a:r>
            <a:r>
              <a:rPr lang="de-DE" sz="2400" b="1" kern="0" dirty="0">
                <a:solidFill>
                  <a:srgbClr val="006699"/>
                </a:solidFill>
              </a:rPr>
              <a:t> </a:t>
            </a:r>
            <a:r>
              <a:rPr lang="de-DE" sz="2400" b="1" kern="0" cap="all" dirty="0">
                <a:solidFill>
                  <a:srgbClr val="006699"/>
                </a:solidFill>
              </a:rPr>
              <a:t>Services </a:t>
            </a:r>
          </a:p>
        </p:txBody>
      </p:sp>
      <p:sp>
        <p:nvSpPr>
          <p:cNvPr id="15" name="Rechteck 14"/>
          <p:cNvSpPr/>
          <p:nvPr/>
        </p:nvSpPr>
        <p:spPr>
          <a:xfrm>
            <a:off x="1067246" y="1908452"/>
            <a:ext cx="5856068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rgbClr val="006699"/>
              </a:buClr>
              <a:buFont typeface="+mj-lt"/>
              <a:buAutoNum type="arabicPeriod" startAt="4"/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Continuous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coordination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of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funders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networks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and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temporary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alliances</a:t>
            </a: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Clr>
                <a:srgbClr val="006699"/>
              </a:buClr>
              <a:buFont typeface="+mj-lt"/>
              <a:buAutoNum type="arabicPeriod" startAt="4"/>
              <a:defRPr/>
            </a:pPr>
            <a:r>
              <a:rPr lang="de-DE" sz="2400" b="1" kern="0" dirty="0">
                <a:solidFill>
                  <a:prstClr val="black"/>
                </a:solidFill>
              </a:rPr>
              <a:t>Adoption </a:t>
            </a:r>
            <a:r>
              <a:rPr lang="de-DE" sz="2400" b="1" kern="0" dirty="0" err="1">
                <a:solidFill>
                  <a:prstClr val="black"/>
                </a:solidFill>
              </a:rPr>
              <a:t>of</a:t>
            </a:r>
            <a:r>
              <a:rPr lang="de-DE" sz="2400" b="1" kern="0" dirty="0">
                <a:solidFill>
                  <a:prstClr val="black"/>
                </a:solidFill>
              </a:rPr>
              <a:t> a General-TCIP </a:t>
            </a:r>
            <a:r>
              <a:rPr lang="de-DE" sz="2400" kern="0" dirty="0" err="1">
                <a:solidFill>
                  <a:prstClr val="black"/>
                </a:solidFill>
              </a:rPr>
              <a:t>for</a:t>
            </a:r>
            <a:r>
              <a:rPr lang="de-DE" sz="2400" kern="0" dirty="0">
                <a:solidFill>
                  <a:prstClr val="black"/>
                </a:solidFill>
              </a:rPr>
              <a:t> a PIMC</a:t>
            </a:r>
          </a:p>
          <a:p>
            <a:pPr marL="457200" indent="-457200">
              <a:spcAft>
                <a:spcPts val="600"/>
              </a:spcAft>
              <a:buClr>
                <a:srgbClr val="006699"/>
              </a:buClr>
              <a:buFont typeface="+mj-lt"/>
              <a:buAutoNum type="arabicPeriod" startAt="4"/>
              <a:defRPr/>
            </a:pPr>
            <a:r>
              <a:rPr lang="de-DE" sz="2400" b="1" kern="0" dirty="0">
                <a:solidFill>
                  <a:prstClr val="black"/>
                </a:solidFill>
              </a:rPr>
              <a:t>Collaborative </a:t>
            </a:r>
            <a:r>
              <a:rPr lang="de-DE" sz="2400" b="1" kern="0" dirty="0" err="1">
                <a:solidFill>
                  <a:prstClr val="black"/>
                </a:solidFill>
              </a:rPr>
              <a:t>funding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of</a:t>
            </a:r>
            <a:r>
              <a:rPr lang="de-DE" sz="2400" kern="0" dirty="0">
                <a:solidFill>
                  <a:prstClr val="black"/>
                </a:solidFill>
              </a:rPr>
              <a:t> AU-EU R&amp;I </a:t>
            </a:r>
            <a:r>
              <a:rPr lang="de-DE" sz="2400" kern="0" dirty="0" err="1">
                <a:solidFill>
                  <a:prstClr val="black"/>
                </a:solidFill>
              </a:rPr>
              <a:t>and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capacity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building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projects</a:t>
            </a: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Clr>
                <a:srgbClr val="006699"/>
              </a:buClr>
              <a:buFont typeface="+mj-lt"/>
              <a:buAutoNum type="arabicPeriod" startAt="4"/>
              <a:defRPr/>
            </a:pPr>
            <a:r>
              <a:rPr lang="de-DE" sz="2400" b="1" kern="0" dirty="0">
                <a:solidFill>
                  <a:prstClr val="black"/>
                </a:solidFill>
              </a:rPr>
              <a:t>Feedback </a:t>
            </a:r>
            <a:r>
              <a:rPr lang="de-DE" sz="2400" b="1" kern="0" dirty="0" err="1">
                <a:solidFill>
                  <a:prstClr val="black"/>
                </a:solidFill>
              </a:rPr>
              <a:t>to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the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Sorting</a:t>
            </a:r>
            <a:r>
              <a:rPr lang="de-DE" sz="2400" b="1" kern="0" dirty="0">
                <a:solidFill>
                  <a:prstClr val="black"/>
                </a:solidFill>
              </a:rPr>
              <a:t> House Network </a:t>
            </a:r>
            <a:r>
              <a:rPr lang="de-DE" sz="2400" kern="0" dirty="0">
                <a:solidFill>
                  <a:prstClr val="black"/>
                </a:solidFill>
              </a:rPr>
              <a:t>in </a:t>
            </a:r>
            <a:r>
              <a:rPr lang="de-DE" sz="2400" kern="0" dirty="0" err="1">
                <a:solidFill>
                  <a:prstClr val="black"/>
                </a:solidFill>
              </a:rPr>
              <a:t>the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frame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of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their</a:t>
            </a:r>
            <a:r>
              <a:rPr lang="de-DE" sz="2400" kern="0" dirty="0">
                <a:solidFill>
                  <a:prstClr val="black"/>
                </a:solidFill>
              </a:rPr>
              <a:t> M&amp;E </a:t>
            </a:r>
            <a:r>
              <a:rPr lang="de-DE" sz="2400" kern="0" dirty="0" err="1">
                <a:solidFill>
                  <a:prstClr val="black"/>
                </a:solidFill>
              </a:rPr>
              <a:t>activities</a:t>
            </a:r>
            <a:r>
              <a:rPr lang="de-DE" sz="2400" kern="0" dirty="0">
                <a:solidFill>
                  <a:prstClr val="black"/>
                </a:solidFill>
              </a:rPr>
              <a:t> via </a:t>
            </a:r>
            <a:r>
              <a:rPr lang="de-DE" sz="2400" kern="0" dirty="0" err="1">
                <a:solidFill>
                  <a:prstClr val="black"/>
                </a:solidFill>
              </a:rPr>
              <a:t>the</a:t>
            </a:r>
            <a:r>
              <a:rPr lang="de-DE" sz="2400" kern="0" dirty="0">
                <a:solidFill>
                  <a:prstClr val="black"/>
                </a:solidFill>
              </a:rPr>
              <a:t> AU-EU </a:t>
            </a:r>
            <a:r>
              <a:rPr lang="de-DE" sz="2400" kern="0" dirty="0" err="1">
                <a:solidFill>
                  <a:prstClr val="black"/>
                </a:solidFill>
              </a:rPr>
              <a:t>Coordination</a:t>
            </a:r>
            <a:r>
              <a:rPr lang="de-DE" sz="2400" kern="0" dirty="0">
                <a:solidFill>
                  <a:prstClr val="black"/>
                </a:solidFill>
              </a:rPr>
              <a:t> Hub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 startAt="5"/>
              <a:defRPr/>
            </a:pP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 startAt="5"/>
              <a:defRPr/>
            </a:pPr>
            <a:endParaRPr lang="de-DE" sz="2400" kern="0" dirty="0">
              <a:solidFill>
                <a:prstClr val="black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349" y="1704893"/>
            <a:ext cx="3775894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674353A4-84AA-46DE-88F4-550FE0FB4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183" y="336889"/>
            <a:ext cx="780257" cy="78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40073332-6A2D-4177-9202-C9312D1B184C}"/>
              </a:ext>
            </a:extLst>
          </p:cNvPr>
          <p:cNvSpPr/>
          <p:nvPr/>
        </p:nvSpPr>
        <p:spPr>
          <a:xfrm>
            <a:off x="7073660" y="455124"/>
            <a:ext cx="3909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~ 15 </a:t>
            </a:r>
            <a:r>
              <a:rPr lang="de-DE" sz="2400" b="1" kern="0" dirty="0" err="1">
                <a:solidFill>
                  <a:srgbClr val="003399"/>
                </a:solidFill>
              </a:rPr>
              <a:t>Platform</a:t>
            </a:r>
            <a:r>
              <a:rPr lang="de-DE" sz="2400" b="1" kern="0" dirty="0">
                <a:solidFill>
                  <a:srgbClr val="003399"/>
                </a:solidFill>
              </a:rPr>
              <a:t> Services</a:t>
            </a:r>
            <a:endParaRPr lang="de-DE" sz="2400" kern="0" dirty="0">
              <a:solidFill>
                <a:srgbClr val="003399"/>
              </a:solidFill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6781FBBB-767B-45BA-980B-CFE5F08B25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486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1067244" y="906679"/>
            <a:ext cx="698345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400" b="1" kern="0" cap="all" dirty="0">
                <a:solidFill>
                  <a:srgbClr val="008000"/>
                </a:solidFill>
              </a:rPr>
              <a:t>Valorisation</a:t>
            </a:r>
            <a:r>
              <a:rPr lang="de-DE" sz="2400" b="1" kern="0" dirty="0">
                <a:solidFill>
                  <a:srgbClr val="008000"/>
                </a:solidFill>
              </a:rPr>
              <a:t> | </a:t>
            </a:r>
            <a:r>
              <a:rPr lang="de-DE" sz="2400" b="1" kern="0" dirty="0" err="1">
                <a:solidFill>
                  <a:srgbClr val="008000"/>
                </a:solidFill>
              </a:rPr>
              <a:t>Sorting</a:t>
            </a:r>
            <a:r>
              <a:rPr lang="de-DE" sz="2400" b="1" kern="0" dirty="0">
                <a:solidFill>
                  <a:srgbClr val="008000"/>
                </a:solidFill>
              </a:rPr>
              <a:t> House Network | </a:t>
            </a:r>
          </a:p>
          <a:p>
            <a:pPr>
              <a:spcAft>
                <a:spcPts val="600"/>
              </a:spcAft>
              <a:defRPr/>
            </a:pPr>
            <a:r>
              <a:rPr lang="de-DE" sz="2400" b="1" kern="0" dirty="0" err="1">
                <a:solidFill>
                  <a:srgbClr val="008000"/>
                </a:solidFill>
              </a:rPr>
              <a:t>Coordination</a:t>
            </a:r>
            <a:r>
              <a:rPr lang="de-DE" sz="2400" b="1" kern="0" cap="all" dirty="0">
                <a:solidFill>
                  <a:srgbClr val="008000"/>
                </a:solidFill>
              </a:rPr>
              <a:t> Services</a:t>
            </a:r>
            <a:r>
              <a:rPr lang="de-DE" sz="2400" b="1" kern="0" dirty="0">
                <a:solidFill>
                  <a:srgbClr val="008000"/>
                </a:solidFill>
              </a:rPr>
              <a:t>  </a:t>
            </a:r>
          </a:p>
        </p:txBody>
      </p:sp>
      <p:sp>
        <p:nvSpPr>
          <p:cNvPr id="15" name="Rechteck 14"/>
          <p:cNvSpPr/>
          <p:nvPr/>
        </p:nvSpPr>
        <p:spPr>
          <a:xfrm>
            <a:off x="1067244" y="1865323"/>
            <a:ext cx="6865473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rgbClr val="008000"/>
              </a:buClr>
              <a:buFont typeface="+mj-lt"/>
              <a:buAutoNum type="arabicPeriod" startAt="8"/>
              <a:defRPr/>
            </a:pPr>
            <a:r>
              <a:rPr lang="de-DE" sz="2400" b="1" kern="0" dirty="0">
                <a:solidFill>
                  <a:prstClr val="black"/>
                </a:solidFill>
              </a:rPr>
              <a:t>General-TCIP </a:t>
            </a:r>
            <a:r>
              <a:rPr lang="de-DE" sz="2400" b="1" kern="0" dirty="0" err="1">
                <a:solidFill>
                  <a:prstClr val="black"/>
                </a:solidFill>
              </a:rPr>
              <a:t>reflection</a:t>
            </a:r>
            <a:endParaRPr lang="de-DE" sz="2400" b="1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Clr>
                <a:srgbClr val="008000"/>
              </a:buClr>
              <a:buFont typeface="+mj-lt"/>
              <a:buAutoNum type="arabicPeriod" startAt="8"/>
              <a:defRPr/>
            </a:pPr>
            <a:r>
              <a:rPr lang="en-US" sz="2400" b="1" kern="0" dirty="0">
                <a:solidFill>
                  <a:prstClr val="black"/>
                </a:solidFill>
              </a:rPr>
              <a:t>Identifying further relevant ‘external’ knowledge </a:t>
            </a:r>
            <a:r>
              <a:rPr lang="en-US" sz="2400" kern="0" dirty="0">
                <a:solidFill>
                  <a:prstClr val="black"/>
                </a:solidFill>
              </a:rPr>
              <a:t>for the cycle &amp; cataloguing research output</a:t>
            </a: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Clr>
                <a:srgbClr val="008000"/>
              </a:buClr>
              <a:buFont typeface="+mj-lt"/>
              <a:buAutoNum type="arabicPeriod" startAt="8"/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Elaborating</a:t>
            </a:r>
            <a:r>
              <a:rPr lang="de-DE" sz="2400" b="1" kern="0" dirty="0">
                <a:solidFill>
                  <a:prstClr val="black"/>
                </a:solidFill>
              </a:rPr>
              <a:t> end-user-</a:t>
            </a:r>
            <a:r>
              <a:rPr lang="de-DE" sz="2400" b="1" kern="0" dirty="0" err="1">
                <a:solidFill>
                  <a:prstClr val="black"/>
                </a:solidFill>
              </a:rPr>
              <a:t>specific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recommendations</a:t>
            </a:r>
            <a:endParaRPr lang="de-DE" sz="2400" b="1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Clr>
                <a:srgbClr val="008000"/>
              </a:buClr>
              <a:buFont typeface="+mj-lt"/>
              <a:buAutoNum type="arabicPeriod" startAt="8"/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Developing</a:t>
            </a:r>
            <a:r>
              <a:rPr lang="de-DE" sz="2400" b="1" kern="0" dirty="0">
                <a:solidFill>
                  <a:prstClr val="black"/>
                </a:solidFill>
              </a:rPr>
              <a:t> a </a:t>
            </a:r>
            <a:r>
              <a:rPr lang="de-DE" sz="2400" b="1" kern="0" dirty="0" err="1">
                <a:solidFill>
                  <a:prstClr val="black"/>
                </a:solidFill>
              </a:rPr>
              <a:t>communication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concept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with</a:t>
            </a:r>
            <a:r>
              <a:rPr lang="de-DE" sz="2400" kern="0" dirty="0">
                <a:solidFill>
                  <a:prstClr val="black"/>
                </a:solidFill>
              </a:rPr>
              <a:t> end-users </a:t>
            </a:r>
            <a:r>
              <a:rPr lang="en-US" sz="2400" kern="0" dirty="0">
                <a:solidFill>
                  <a:prstClr val="black"/>
                </a:solidFill>
              </a:rPr>
              <a:t>(methods and technologies for a kind of Q&amp;A approach)</a:t>
            </a: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Clr>
                <a:srgbClr val="008000"/>
              </a:buClr>
              <a:buFont typeface="+mj-lt"/>
              <a:buAutoNum type="arabicPeriod" startAt="8"/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Developing</a:t>
            </a:r>
            <a:r>
              <a:rPr lang="de-DE" sz="2400" b="1" kern="0" dirty="0">
                <a:solidFill>
                  <a:prstClr val="black"/>
                </a:solidFill>
              </a:rPr>
              <a:t> a Knowledge Management </a:t>
            </a:r>
            <a:r>
              <a:rPr lang="de-DE" sz="2400" b="1" kern="0" dirty="0" err="1">
                <a:solidFill>
                  <a:prstClr val="black"/>
                </a:solidFill>
              </a:rPr>
              <a:t>and</a:t>
            </a:r>
            <a:r>
              <a:rPr lang="de-DE" sz="2400" b="1" kern="0" dirty="0">
                <a:solidFill>
                  <a:prstClr val="black"/>
                </a:solidFill>
              </a:rPr>
              <a:t> Communication Framework (KMCF)</a:t>
            </a:r>
          </a:p>
          <a:p>
            <a:pPr marL="457200" indent="-457200">
              <a:spcAft>
                <a:spcPts val="600"/>
              </a:spcAft>
              <a:buClr>
                <a:srgbClr val="008000"/>
              </a:buClr>
              <a:buFont typeface="+mj-lt"/>
              <a:buAutoNum type="arabicPeriod" startAt="8"/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Continuous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dialogue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with</a:t>
            </a:r>
            <a:r>
              <a:rPr lang="de-DE" sz="2400" kern="0" dirty="0">
                <a:solidFill>
                  <a:prstClr val="black"/>
                </a:solidFill>
              </a:rPr>
              <a:t> end-users </a:t>
            </a:r>
            <a:r>
              <a:rPr lang="de-DE" sz="2400" kern="0" dirty="0" err="1">
                <a:solidFill>
                  <a:prstClr val="black"/>
                </a:solidFill>
              </a:rPr>
              <a:t>about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recommendations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and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feedback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to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researchers</a:t>
            </a: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 startAt="5"/>
              <a:defRPr/>
            </a:pP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 startAt="5"/>
              <a:defRPr/>
            </a:pPr>
            <a:endParaRPr lang="de-DE" sz="2400" kern="0" dirty="0">
              <a:solidFill>
                <a:prstClr val="black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349" y="1704893"/>
            <a:ext cx="3775891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CC694CFB-53FD-4FB8-BC1A-A372885AC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183" y="336889"/>
            <a:ext cx="780257" cy="78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27365DD7-D10A-47CF-97B2-BAE1E570FC9F}"/>
              </a:ext>
            </a:extLst>
          </p:cNvPr>
          <p:cNvSpPr/>
          <p:nvPr/>
        </p:nvSpPr>
        <p:spPr>
          <a:xfrm>
            <a:off x="7073660" y="455124"/>
            <a:ext cx="3909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~ 15 </a:t>
            </a:r>
            <a:r>
              <a:rPr lang="de-DE" sz="2400" b="1" kern="0" dirty="0" err="1">
                <a:solidFill>
                  <a:srgbClr val="003399"/>
                </a:solidFill>
              </a:rPr>
              <a:t>Platform</a:t>
            </a:r>
            <a:r>
              <a:rPr lang="de-DE" sz="2400" b="1" kern="0" dirty="0">
                <a:solidFill>
                  <a:srgbClr val="003399"/>
                </a:solidFill>
              </a:rPr>
              <a:t> Services</a:t>
            </a:r>
            <a:endParaRPr lang="de-DE" sz="2400" kern="0" dirty="0">
              <a:solidFill>
                <a:srgbClr val="003399"/>
              </a:solidFill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D265BD13-1D51-4209-A0FE-1E3E2F23D0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3103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1067244" y="906679"/>
            <a:ext cx="98757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400" b="1" kern="0" cap="all" dirty="0" err="1">
                <a:solidFill>
                  <a:srgbClr val="E2AC00"/>
                </a:solidFill>
              </a:rPr>
              <a:t>Application</a:t>
            </a:r>
            <a:r>
              <a:rPr lang="de-DE" sz="2400" b="1" kern="0" dirty="0">
                <a:solidFill>
                  <a:srgbClr val="E2AC00"/>
                </a:solidFill>
              </a:rPr>
              <a:t> | Innovators Network | </a:t>
            </a:r>
            <a:r>
              <a:rPr lang="de-DE" sz="2400" b="1" kern="0" cap="all" dirty="0">
                <a:solidFill>
                  <a:srgbClr val="E2AC00"/>
                </a:solidFill>
              </a:rPr>
              <a:t>Services</a:t>
            </a:r>
            <a:r>
              <a:rPr lang="de-DE" sz="2400" b="1" kern="0" dirty="0">
                <a:solidFill>
                  <a:srgbClr val="E2AC00"/>
                </a:solidFill>
              </a:rPr>
              <a:t> </a:t>
            </a:r>
            <a:r>
              <a:rPr lang="de-DE" sz="2400" b="1" kern="0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15" name="Rechteck 14"/>
          <p:cNvSpPr/>
          <p:nvPr/>
        </p:nvSpPr>
        <p:spPr>
          <a:xfrm>
            <a:off x="1067245" y="1503019"/>
            <a:ext cx="70920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rgbClr val="E2AC00"/>
              </a:buClr>
              <a:buFont typeface="+mj-lt"/>
              <a:buAutoNum type="arabicPeriod" startAt="14"/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Dialogues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between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institutions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for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innovation</a:t>
            </a:r>
            <a:r>
              <a:rPr lang="de-DE" sz="2400" b="1" kern="0" dirty="0">
                <a:solidFill>
                  <a:prstClr val="black"/>
                </a:solidFill>
              </a:rPr>
              <a:t>, end-users </a:t>
            </a:r>
            <a:r>
              <a:rPr lang="de-DE" sz="2400" b="1" kern="0" dirty="0" err="1">
                <a:solidFill>
                  <a:prstClr val="black"/>
                </a:solidFill>
              </a:rPr>
              <a:t>and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science</a:t>
            </a:r>
            <a:r>
              <a:rPr lang="de-DE" sz="2400" b="1" kern="0" dirty="0">
                <a:solidFill>
                  <a:prstClr val="black"/>
                </a:solidFill>
              </a:rPr>
              <a:t> in </a:t>
            </a:r>
            <a:r>
              <a:rPr lang="de-DE" sz="2400" b="1" kern="0" dirty="0" err="1">
                <a:solidFill>
                  <a:prstClr val="black"/>
                </a:solidFill>
              </a:rPr>
              <a:t>the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frame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of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the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Sorting</a:t>
            </a:r>
            <a:r>
              <a:rPr lang="de-DE" sz="2400" b="1" kern="0" dirty="0">
                <a:solidFill>
                  <a:prstClr val="black"/>
                </a:solidFill>
              </a:rPr>
              <a:t> House </a:t>
            </a:r>
            <a:r>
              <a:rPr lang="de-DE" sz="2400" b="1" kern="0" dirty="0" err="1">
                <a:solidFill>
                  <a:prstClr val="black"/>
                </a:solidFill>
              </a:rPr>
              <a:t>Mechanism</a:t>
            </a:r>
            <a:r>
              <a:rPr lang="de-DE" sz="2400" b="1" kern="0" dirty="0">
                <a:solidFill>
                  <a:prstClr val="black"/>
                </a:solidFill>
              </a:rPr>
              <a:t> via </a:t>
            </a:r>
            <a:r>
              <a:rPr lang="de-DE" sz="2400" b="1" kern="0" dirty="0" err="1">
                <a:solidFill>
                  <a:prstClr val="black"/>
                </a:solidFill>
              </a:rPr>
              <a:t>the</a:t>
            </a:r>
            <a:r>
              <a:rPr lang="de-DE" sz="2400" b="1" kern="0" dirty="0">
                <a:solidFill>
                  <a:prstClr val="black"/>
                </a:solidFill>
              </a:rPr>
              <a:t> AU-EU </a:t>
            </a:r>
            <a:r>
              <a:rPr lang="de-DE" sz="2400" b="1" kern="0" dirty="0" err="1">
                <a:solidFill>
                  <a:prstClr val="black"/>
                </a:solidFill>
              </a:rPr>
              <a:t>Coordination</a:t>
            </a:r>
            <a:r>
              <a:rPr lang="de-DE" sz="2400" b="1" kern="0" dirty="0">
                <a:solidFill>
                  <a:prstClr val="black"/>
                </a:solidFill>
              </a:rPr>
              <a:t> Hub </a:t>
            </a:r>
            <a:r>
              <a:rPr lang="de-DE" sz="2400" b="1" kern="0" dirty="0" err="1">
                <a:solidFill>
                  <a:prstClr val="black"/>
                </a:solidFill>
              </a:rPr>
              <a:t>and</a:t>
            </a:r>
            <a:r>
              <a:rPr lang="de-DE" sz="2400" b="1" kern="0" dirty="0">
                <a:solidFill>
                  <a:prstClr val="black"/>
                </a:solidFill>
              </a:rPr>
              <a:t> Sub-Hubs </a:t>
            </a:r>
          </a:p>
          <a:p>
            <a:pPr marL="457200" indent="-457200">
              <a:spcAft>
                <a:spcPts val="600"/>
              </a:spcAft>
              <a:buClr>
                <a:srgbClr val="E2AC00"/>
              </a:buClr>
              <a:buFont typeface="+mj-lt"/>
              <a:buAutoNum type="arabicPeriod" startAt="14"/>
              <a:defRPr/>
            </a:pPr>
            <a:r>
              <a:rPr lang="de-DE" sz="2400" b="1" kern="0" dirty="0" err="1">
                <a:solidFill>
                  <a:prstClr val="black"/>
                </a:solidFill>
              </a:rPr>
              <a:t>Dialogues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between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institutions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of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innovation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and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decision</a:t>
            </a:r>
            <a:r>
              <a:rPr lang="de-DE" sz="2400" b="1" kern="0" dirty="0">
                <a:solidFill>
                  <a:prstClr val="black"/>
                </a:solidFill>
              </a:rPr>
              <a:t> </a:t>
            </a:r>
            <a:r>
              <a:rPr lang="de-DE" sz="2400" b="1" kern="0" dirty="0" err="1">
                <a:solidFill>
                  <a:prstClr val="black"/>
                </a:solidFill>
              </a:rPr>
              <a:t>makers</a:t>
            </a:r>
            <a:endParaRPr lang="de-DE" sz="2400" b="1" kern="0" dirty="0">
              <a:solidFill>
                <a:prstClr val="black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349" y="1704893"/>
            <a:ext cx="3775891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74556A6E-16F2-43DC-839D-D121F8661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183" y="336889"/>
            <a:ext cx="780257" cy="78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0BE30647-890C-4FCE-8AB9-47045ABC9564}"/>
              </a:ext>
            </a:extLst>
          </p:cNvPr>
          <p:cNvSpPr/>
          <p:nvPr/>
        </p:nvSpPr>
        <p:spPr>
          <a:xfrm>
            <a:off x="7073660" y="455124"/>
            <a:ext cx="3909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~ 15 </a:t>
            </a:r>
            <a:r>
              <a:rPr lang="de-DE" sz="2400" b="1" kern="0" dirty="0" err="1">
                <a:solidFill>
                  <a:srgbClr val="003399"/>
                </a:solidFill>
              </a:rPr>
              <a:t>Platform</a:t>
            </a:r>
            <a:r>
              <a:rPr lang="de-DE" sz="2400" b="1" kern="0" dirty="0">
                <a:solidFill>
                  <a:srgbClr val="003399"/>
                </a:solidFill>
              </a:rPr>
              <a:t> Services</a:t>
            </a:r>
            <a:endParaRPr lang="de-DE" sz="2400" kern="0" dirty="0">
              <a:solidFill>
                <a:srgbClr val="003399"/>
              </a:solidFill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47B83346-BB49-456F-B95A-CFB68BAB67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128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349" y="1704893"/>
            <a:ext cx="3775890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hteck 14"/>
          <p:cNvSpPr/>
          <p:nvPr/>
        </p:nvSpPr>
        <p:spPr>
          <a:xfrm>
            <a:off x="1067245" y="1503019"/>
            <a:ext cx="70920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rgbClr val="A50021"/>
              </a:buClr>
              <a:defRPr/>
            </a:pPr>
            <a:r>
              <a:rPr lang="de-DE" sz="2400" b="1" kern="0" dirty="0">
                <a:solidFill>
                  <a:prstClr val="black"/>
                </a:solidFill>
              </a:rPr>
              <a:t>At </a:t>
            </a:r>
            <a:r>
              <a:rPr lang="de-DE" sz="2400" b="1" kern="0" dirty="0" err="1">
                <a:solidFill>
                  <a:prstClr val="black"/>
                </a:solidFill>
              </a:rPr>
              <a:t>the</a:t>
            </a:r>
            <a:r>
              <a:rPr lang="de-DE" sz="2400" b="1" kern="0" dirty="0">
                <a:solidFill>
                  <a:prstClr val="black"/>
                </a:solidFill>
              </a:rPr>
              <a:t> End </a:t>
            </a:r>
            <a:r>
              <a:rPr lang="de-DE" sz="2400" b="1" kern="0" dirty="0" err="1">
                <a:solidFill>
                  <a:prstClr val="black"/>
                </a:solidFill>
              </a:rPr>
              <a:t>of</a:t>
            </a:r>
            <a:r>
              <a:rPr lang="de-DE" sz="2400" b="1" kern="0" dirty="0">
                <a:solidFill>
                  <a:prstClr val="black"/>
                </a:solidFill>
              </a:rPr>
              <a:t> a PIMC </a:t>
            </a:r>
          </a:p>
          <a:p>
            <a:pPr marL="342900" indent="-342900">
              <a:spcAft>
                <a:spcPts val="600"/>
              </a:spcAft>
              <a:buClr>
                <a:srgbClr val="A50021"/>
              </a:buClr>
              <a:buFont typeface="Arial" panose="020B0604020202020204" pitchFamily="34" charset="0"/>
              <a:buChar char="•"/>
              <a:defRPr/>
            </a:pPr>
            <a:r>
              <a:rPr lang="de-DE" sz="2400" kern="0" dirty="0" err="1">
                <a:solidFill>
                  <a:prstClr val="black"/>
                </a:solidFill>
              </a:rPr>
              <a:t>Reflection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about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the</a:t>
            </a:r>
            <a:r>
              <a:rPr lang="de-DE" sz="2400" kern="0" dirty="0">
                <a:solidFill>
                  <a:prstClr val="black"/>
                </a:solidFill>
              </a:rPr>
              <a:t> General-TCIP </a:t>
            </a:r>
            <a:r>
              <a:rPr lang="de-DE" sz="2400" kern="0" dirty="0" err="1">
                <a:solidFill>
                  <a:prstClr val="black"/>
                </a:solidFill>
              </a:rPr>
              <a:t>with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impact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analysis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as</a:t>
            </a:r>
            <a:r>
              <a:rPr lang="de-DE" sz="2400" kern="0" dirty="0">
                <a:solidFill>
                  <a:prstClr val="black"/>
                </a:solidFill>
              </a:rPr>
              <a:t> a </a:t>
            </a:r>
            <a:r>
              <a:rPr lang="de-DE" sz="2400" kern="0" dirty="0" err="1">
                <a:solidFill>
                  <a:prstClr val="black"/>
                </a:solidFill>
              </a:rPr>
              <a:t>part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of</a:t>
            </a:r>
            <a:r>
              <a:rPr lang="de-DE" sz="2400" kern="0" dirty="0">
                <a:solidFill>
                  <a:prstClr val="black"/>
                </a:solidFill>
              </a:rPr>
              <a:t> a </a:t>
            </a:r>
            <a:r>
              <a:rPr lang="de-DE" sz="2400" kern="0" dirty="0" err="1">
                <a:solidFill>
                  <a:prstClr val="black"/>
                </a:solidFill>
              </a:rPr>
              <a:t>situation</a:t>
            </a:r>
            <a:r>
              <a:rPr lang="de-DE" sz="2400" kern="0" dirty="0">
                <a:solidFill>
                  <a:prstClr val="black"/>
                </a:solidFill>
              </a:rPr>
              <a:t> </a:t>
            </a:r>
            <a:r>
              <a:rPr lang="de-DE" sz="2400" kern="0" dirty="0" err="1">
                <a:solidFill>
                  <a:prstClr val="black"/>
                </a:solidFill>
              </a:rPr>
              <a:t>analysis</a:t>
            </a:r>
            <a:endParaRPr lang="de-DE" sz="2400" kern="0" dirty="0">
              <a:solidFill>
                <a:prstClr val="black"/>
              </a:solidFill>
            </a:endParaRPr>
          </a:p>
          <a:p>
            <a:pPr marL="342900" indent="-342900">
              <a:spcAft>
                <a:spcPts val="600"/>
              </a:spcAft>
              <a:buClr>
                <a:srgbClr val="A50021"/>
              </a:buClr>
              <a:buFont typeface="Arial" panose="020B0604020202020204" pitchFamily="34" charset="0"/>
              <a:buChar char="•"/>
              <a:defRPr/>
            </a:pPr>
            <a:r>
              <a:rPr lang="de-DE" sz="2400" kern="0" dirty="0" err="1">
                <a:solidFill>
                  <a:prstClr val="black"/>
                </a:solidFill>
              </a:rPr>
              <a:t>Drafting</a:t>
            </a:r>
            <a:r>
              <a:rPr lang="de-DE" sz="2400" kern="0" dirty="0">
                <a:solidFill>
                  <a:prstClr val="black"/>
                </a:solidFill>
              </a:rPr>
              <a:t> a </a:t>
            </a:r>
            <a:r>
              <a:rPr lang="de-DE" sz="2400" kern="0" dirty="0" err="1">
                <a:solidFill>
                  <a:prstClr val="black"/>
                </a:solidFill>
              </a:rPr>
              <a:t>successive</a:t>
            </a:r>
            <a:r>
              <a:rPr lang="de-DE" sz="2400" kern="0" dirty="0">
                <a:solidFill>
                  <a:prstClr val="black"/>
                </a:solidFill>
              </a:rPr>
              <a:t> General TCIP </a:t>
            </a:r>
            <a:r>
              <a:rPr lang="de-DE" sz="2400" kern="0" dirty="0" err="1">
                <a:solidFill>
                  <a:prstClr val="black"/>
                </a:solidFill>
              </a:rPr>
              <a:t>for</a:t>
            </a:r>
            <a:r>
              <a:rPr lang="de-DE" sz="2400" kern="0" dirty="0">
                <a:solidFill>
                  <a:prstClr val="black"/>
                </a:solidFill>
              </a:rPr>
              <a:t> a PIMC 2</a:t>
            </a:r>
          </a:p>
          <a:p>
            <a:pPr marL="457200" indent="-457200">
              <a:spcAft>
                <a:spcPts val="600"/>
              </a:spcAft>
              <a:buClr>
                <a:srgbClr val="A50021"/>
              </a:buClr>
              <a:buFont typeface="+mj-lt"/>
              <a:buAutoNum type="arabicPeriod"/>
              <a:defRPr/>
            </a:pPr>
            <a:endParaRPr lang="de-DE" sz="2400" kern="0" dirty="0">
              <a:solidFill>
                <a:prstClr val="black"/>
              </a:solidFill>
            </a:endParaRPr>
          </a:p>
          <a:p>
            <a:pPr>
              <a:spcAft>
                <a:spcPts val="600"/>
              </a:spcAft>
              <a:defRPr/>
            </a:pP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 startAt="5"/>
              <a:defRPr/>
            </a:pPr>
            <a:endParaRPr lang="de-DE" sz="2400" kern="0" dirty="0">
              <a:solidFill>
                <a:prstClr val="black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 startAt="5"/>
              <a:defRPr/>
            </a:pPr>
            <a:endParaRPr lang="de-DE" sz="2400" kern="0" dirty="0">
              <a:solidFill>
                <a:prstClr val="black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067244" y="906679"/>
            <a:ext cx="69834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400" b="1" kern="0" cap="all" dirty="0" err="1">
                <a:solidFill>
                  <a:srgbClr val="A50021"/>
                </a:solidFill>
              </a:rPr>
              <a:t>Prioritisation</a:t>
            </a:r>
            <a:r>
              <a:rPr lang="de-DE" sz="2400" b="1" kern="0" dirty="0">
                <a:solidFill>
                  <a:srgbClr val="A50021"/>
                </a:solidFill>
              </a:rPr>
              <a:t> | </a:t>
            </a:r>
            <a:r>
              <a:rPr lang="de-DE" sz="2400" b="1" kern="0" dirty="0" err="1">
                <a:solidFill>
                  <a:srgbClr val="A50021"/>
                </a:solidFill>
              </a:rPr>
              <a:t>Sorting</a:t>
            </a:r>
            <a:r>
              <a:rPr lang="de-DE" sz="2400" b="1" kern="0" dirty="0">
                <a:solidFill>
                  <a:srgbClr val="A50021"/>
                </a:solidFill>
              </a:rPr>
              <a:t> House Network | </a:t>
            </a:r>
            <a:r>
              <a:rPr lang="de-DE" sz="2400" b="1" kern="0" cap="all" dirty="0">
                <a:solidFill>
                  <a:srgbClr val="A50021"/>
                </a:solidFill>
              </a:rPr>
              <a:t>Services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0669FF3B-BD8D-49A9-BED4-B5F9044FE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183" y="336889"/>
            <a:ext cx="780257" cy="78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89B638B6-B198-4676-8BEF-0CB5479F3A9A}"/>
              </a:ext>
            </a:extLst>
          </p:cNvPr>
          <p:cNvSpPr/>
          <p:nvPr/>
        </p:nvSpPr>
        <p:spPr>
          <a:xfrm>
            <a:off x="7073660" y="455124"/>
            <a:ext cx="3909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prstClr val="black"/>
              </a:buCl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~ 15 </a:t>
            </a:r>
            <a:r>
              <a:rPr lang="de-DE" sz="2400" b="1" kern="0" dirty="0" err="1">
                <a:solidFill>
                  <a:srgbClr val="003399"/>
                </a:solidFill>
              </a:rPr>
              <a:t>Platform</a:t>
            </a:r>
            <a:r>
              <a:rPr lang="de-DE" sz="2400" b="1" kern="0" dirty="0">
                <a:solidFill>
                  <a:srgbClr val="003399"/>
                </a:solidFill>
              </a:rPr>
              <a:t> Services</a:t>
            </a:r>
            <a:endParaRPr lang="de-DE" sz="2400" kern="0" dirty="0">
              <a:solidFill>
                <a:srgbClr val="003399"/>
              </a:solidFill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1BE3733-938E-4B2C-BCBB-6EBCD6B1B5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45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62672" y="1313097"/>
            <a:ext cx="251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1306114" y="1828492"/>
            <a:ext cx="251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Follows</a:t>
            </a:r>
            <a:endParaRPr lang="de-DE" sz="3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2049556" y="2343887"/>
            <a:ext cx="251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de-DE" sz="3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238169" y="4202498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prstClr val="black"/>
                </a:solidFill>
              </a:rPr>
              <a:t>based</a:t>
            </a:r>
            <a:r>
              <a:rPr lang="de-DE" dirty="0">
                <a:solidFill>
                  <a:prstClr val="black"/>
                </a:solidFill>
              </a:rPr>
              <a:t> on </a:t>
            </a:r>
            <a:r>
              <a:rPr lang="de-DE" dirty="0" err="1">
                <a:solidFill>
                  <a:prstClr val="black"/>
                </a:solidFill>
              </a:rPr>
              <a:t>the</a:t>
            </a:r>
            <a:r>
              <a:rPr lang="de-DE" dirty="0">
                <a:solidFill>
                  <a:prstClr val="black"/>
                </a:solidFill>
              </a:rPr>
              <a:t> Programme </a:t>
            </a:r>
            <a:r>
              <a:rPr lang="de-DE" dirty="0" err="1">
                <a:solidFill>
                  <a:prstClr val="black"/>
                </a:solidFill>
              </a:rPr>
              <a:t>and</a:t>
            </a:r>
            <a:r>
              <a:rPr lang="de-DE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1238169" y="3747727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prstClr val="black"/>
                </a:solidFill>
              </a:rPr>
              <a:t>long</a:t>
            </a:r>
            <a:r>
              <a:rPr lang="de-DE" dirty="0">
                <a:solidFill>
                  <a:prstClr val="black"/>
                </a:solidFill>
              </a:rPr>
              <a:t>-term AU-EU </a:t>
            </a:r>
            <a:r>
              <a:rPr lang="de-DE" dirty="0" err="1">
                <a:solidFill>
                  <a:prstClr val="black"/>
                </a:solidFill>
              </a:rPr>
              <a:t>Platform</a:t>
            </a:r>
            <a:r>
              <a:rPr lang="de-DE" dirty="0">
                <a:solidFill>
                  <a:prstClr val="black"/>
                </a:solidFill>
              </a:rPr>
              <a:t> on R&amp;I,</a:t>
            </a:r>
          </a:p>
        </p:txBody>
      </p:sp>
      <p:sp>
        <p:nvSpPr>
          <p:cNvPr id="53" name="Textfeld 52"/>
          <p:cNvSpPr txBox="1"/>
          <p:nvPr/>
        </p:nvSpPr>
        <p:spPr>
          <a:xfrm>
            <a:off x="1238169" y="5112040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prstClr val="black"/>
                </a:solidFill>
              </a:rPr>
              <a:t>should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lead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to</a:t>
            </a:r>
            <a:r>
              <a:rPr lang="de-DE" dirty="0">
                <a:solidFill>
                  <a:prstClr val="black"/>
                </a:solidFill>
              </a:rPr>
              <a:t> a </a:t>
            </a:r>
            <a:r>
              <a:rPr lang="de-DE" b="1" dirty="0" err="1">
                <a:solidFill>
                  <a:srgbClr val="C00000"/>
                </a:solidFill>
              </a:rPr>
              <a:t>need-oriented</a:t>
            </a:r>
            <a:r>
              <a:rPr lang="de-DE" b="1" dirty="0">
                <a:solidFill>
                  <a:srgbClr val="C00000"/>
                </a:solidFill>
              </a:rPr>
              <a:t>, flexible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1238169" y="5566812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and inclusive </a:t>
            </a:r>
            <a:r>
              <a:rPr lang="de-DE" b="1" dirty="0" err="1">
                <a:solidFill>
                  <a:srgbClr val="C00000"/>
                </a:solidFill>
              </a:rPr>
              <a:t>coordination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infrastructure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1238169" y="3292956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… </a:t>
            </a:r>
            <a:r>
              <a:rPr lang="de-DE" dirty="0" err="1">
                <a:solidFill>
                  <a:prstClr val="black"/>
                </a:solidFill>
              </a:rPr>
              <a:t>the</a:t>
            </a:r>
            <a:r>
              <a:rPr lang="de-DE" dirty="0">
                <a:solidFill>
                  <a:prstClr val="black"/>
                </a:solidFill>
              </a:rPr>
              <a:t> design </a:t>
            </a:r>
            <a:r>
              <a:rPr lang="de-DE" dirty="0" err="1">
                <a:solidFill>
                  <a:prstClr val="black"/>
                </a:solidFill>
              </a:rPr>
              <a:t>principles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of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the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238169" y="4657269"/>
            <a:ext cx="4008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Innovation Management Cycle Model,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2921618-5E6A-4535-A2E4-C9A2D986B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576" y="1539186"/>
            <a:ext cx="5004329" cy="4999099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EAC20C76-4975-4EAC-AF78-8DBAF84E97F3}"/>
              </a:ext>
            </a:extLst>
          </p:cNvPr>
          <p:cNvSpPr txBox="1"/>
          <p:nvPr/>
        </p:nvSpPr>
        <p:spPr>
          <a:xfrm>
            <a:off x="5588970" y="319715"/>
            <a:ext cx="5619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3399"/>
                </a:solidFill>
              </a:rPr>
              <a:t>The 4 </a:t>
            </a:r>
            <a:r>
              <a:rPr lang="de-DE" dirty="0">
                <a:solidFill>
                  <a:srgbClr val="A50021"/>
                </a:solidFill>
                <a:sym typeface="Wingdings"/>
              </a:rPr>
              <a:t> </a:t>
            </a:r>
            <a:r>
              <a:rPr lang="de-DE" dirty="0">
                <a:solidFill>
                  <a:srgbClr val="006699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008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FFC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003399"/>
                </a:solidFill>
              </a:rPr>
              <a:t>Functions</a:t>
            </a:r>
            <a:r>
              <a:rPr lang="de-DE" sz="2400" b="1" dirty="0">
                <a:solidFill>
                  <a:srgbClr val="003399"/>
                </a:solidFill>
              </a:rPr>
              <a:t> of </a:t>
            </a:r>
            <a:r>
              <a:rPr lang="de-DE" sz="2400" b="1" dirty="0" err="1">
                <a:solidFill>
                  <a:srgbClr val="003399"/>
                </a:solidFill>
              </a:rPr>
              <a:t>the</a:t>
            </a:r>
            <a:r>
              <a:rPr lang="de-DE" sz="2400" b="1" dirty="0">
                <a:solidFill>
                  <a:srgbClr val="003399"/>
                </a:solidFill>
              </a:rPr>
              <a:t> </a:t>
            </a:r>
          </a:p>
          <a:p>
            <a:pPr algn="ctr"/>
            <a:r>
              <a:rPr lang="de-DE" sz="2400" b="1" dirty="0">
                <a:solidFill>
                  <a:srgbClr val="003399"/>
                </a:solidFill>
              </a:rPr>
              <a:t>Programme and Innovation </a:t>
            </a:r>
          </a:p>
          <a:p>
            <a:pPr algn="ctr"/>
            <a:r>
              <a:rPr lang="de-DE" sz="2400" b="1" dirty="0">
                <a:solidFill>
                  <a:srgbClr val="003399"/>
                </a:solidFill>
              </a:rPr>
              <a:t>Management Cycle (PIMC) Model</a:t>
            </a:r>
          </a:p>
        </p:txBody>
      </p:sp>
    </p:spTree>
    <p:extLst>
      <p:ext uri="{BB962C8B-B14F-4D97-AF65-F5344CB8AC3E}">
        <p14:creationId xmlns:p14="http://schemas.microsoft.com/office/powerpoint/2010/main" val="54452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/>
        </p:nvSpPr>
        <p:spPr>
          <a:xfrm>
            <a:off x="432000" y="1280287"/>
            <a:ext cx="34352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3399"/>
                </a:solidFill>
              </a:rPr>
              <a:t>The 4 </a:t>
            </a:r>
            <a:r>
              <a:rPr lang="de-DE" dirty="0">
                <a:solidFill>
                  <a:srgbClr val="A50021"/>
                </a:solidFill>
                <a:sym typeface="Wingdings"/>
              </a:rPr>
              <a:t> </a:t>
            </a:r>
            <a:r>
              <a:rPr lang="de-DE" dirty="0">
                <a:solidFill>
                  <a:srgbClr val="006699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008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FFC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003399"/>
                </a:solidFill>
              </a:rPr>
              <a:t>Functions</a:t>
            </a:r>
            <a:r>
              <a:rPr lang="de-DE" sz="2400" b="1" dirty="0">
                <a:solidFill>
                  <a:srgbClr val="003399"/>
                </a:solidFill>
              </a:rPr>
              <a:t> </a:t>
            </a:r>
          </a:p>
          <a:p>
            <a:r>
              <a:rPr lang="de-DE" sz="2400" b="1" dirty="0">
                <a:solidFill>
                  <a:srgbClr val="003399"/>
                </a:solidFill>
              </a:rPr>
              <a:t>of </a:t>
            </a:r>
            <a:r>
              <a:rPr lang="de-DE" sz="2400" b="1" dirty="0" err="1">
                <a:solidFill>
                  <a:srgbClr val="003399"/>
                </a:solidFill>
              </a:rPr>
              <a:t>the</a:t>
            </a:r>
            <a:r>
              <a:rPr lang="de-DE" sz="2400" b="1" dirty="0">
                <a:solidFill>
                  <a:srgbClr val="003399"/>
                </a:solidFill>
              </a:rPr>
              <a:t> Programme and Innovation Management Cycle (PIMC) Model …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D3C9551F-6482-42A2-87D3-0BD3066AEF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73224D61-EA90-4FA9-B4DA-ACD07DCF1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332" y="823369"/>
            <a:ext cx="7279255" cy="509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585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hthoek 2"/>
          <p:cNvSpPr/>
          <p:nvPr/>
        </p:nvSpPr>
        <p:spPr>
          <a:xfrm>
            <a:off x="6566418" y="513040"/>
            <a:ext cx="2880000" cy="2880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6350" cap="flat" cmpd="sng" algn="ctr">
            <a:noFill/>
            <a:prstDash val="solid"/>
          </a:ln>
          <a:effectLst/>
        </p:spPr>
        <p:txBody>
          <a:bodyPr rtlCol="0" anchor="t">
            <a:normAutofit/>
          </a:bodyPr>
          <a:lstStyle/>
          <a:p>
            <a:pPr algn="ctr">
              <a:defRPr/>
            </a:pPr>
            <a:endParaRPr lang="nl-NL" b="1" kern="0" dirty="0">
              <a:solidFill>
                <a:srgbClr val="264796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3" name="Rechthoek 24"/>
          <p:cNvSpPr/>
          <p:nvPr/>
        </p:nvSpPr>
        <p:spPr>
          <a:xfrm>
            <a:off x="3685938" y="513040"/>
            <a:ext cx="2880640" cy="2880319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6350" cap="flat" cmpd="sng" algn="ctr">
            <a:noFill/>
            <a:prstDash val="solid"/>
          </a:ln>
          <a:effectLst/>
        </p:spPr>
        <p:txBody>
          <a:bodyPr rtlCol="0" anchor="t">
            <a:normAutofit/>
          </a:bodyPr>
          <a:lstStyle/>
          <a:p>
            <a:pPr algn="ctr">
              <a:defRPr/>
            </a:pPr>
            <a:endParaRPr lang="nl-NL" b="1" kern="0" dirty="0">
              <a:solidFill>
                <a:srgbClr val="264796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4" name="Kreis 73"/>
          <p:cNvSpPr>
            <a:spLocks/>
          </p:cNvSpPr>
          <p:nvPr/>
        </p:nvSpPr>
        <p:spPr>
          <a:xfrm rot="5400000" flipH="1">
            <a:off x="3686578" y="513040"/>
            <a:ext cx="5760000" cy="5760000"/>
          </a:xfrm>
          <a:prstGeom prst="pie">
            <a:avLst>
              <a:gd name="adj1" fmla="val 5403608"/>
              <a:gd name="adj2" fmla="val 16200000"/>
            </a:avLst>
          </a:prstGeom>
          <a:solidFill>
            <a:srgbClr val="264796"/>
          </a:solidFill>
          <a:ln w="25400" cap="flat" cmpd="sng" algn="ctr">
            <a:noFill/>
            <a:prstDash val="solid"/>
          </a:ln>
          <a:effectLst/>
        </p:spPr>
        <p:txBody>
          <a:bodyPr rtlCol="0" anchor="ctr">
            <a:normAutofit/>
          </a:bodyPr>
          <a:lstStyle/>
          <a:p>
            <a:pPr algn="ctr">
              <a:defRPr/>
            </a:pPr>
            <a:endParaRPr lang="de-DE" sz="1400" kern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5" name="Rechthoek 24"/>
          <p:cNvSpPr/>
          <p:nvPr/>
        </p:nvSpPr>
        <p:spPr>
          <a:xfrm>
            <a:off x="4046138" y="513040"/>
            <a:ext cx="2160240" cy="2880319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6350" cap="flat" cmpd="sng" algn="ctr">
            <a:noFill/>
            <a:prstDash val="solid"/>
          </a:ln>
          <a:effectLst/>
        </p:spPr>
        <p:txBody>
          <a:bodyPr rtlCol="0" anchor="t">
            <a:normAutofit/>
          </a:bodyPr>
          <a:lstStyle/>
          <a:p>
            <a:pPr algn="ctr">
              <a:defRPr/>
            </a:pPr>
            <a:r>
              <a:rPr lang="nl-NL" b="1" kern="0" dirty="0">
                <a:solidFill>
                  <a:srgbClr val="26479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Situation Analysis</a:t>
            </a:r>
          </a:p>
        </p:txBody>
      </p:sp>
      <p:sp>
        <p:nvSpPr>
          <p:cNvPr id="76" name="Rechthoek 67"/>
          <p:cNvSpPr>
            <a:spLocks/>
          </p:cNvSpPr>
          <p:nvPr/>
        </p:nvSpPr>
        <p:spPr>
          <a:xfrm>
            <a:off x="3899890" y="910738"/>
            <a:ext cx="2484000" cy="648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264796"/>
            </a:solidFill>
            <a:prstDash val="solid"/>
          </a:ln>
          <a:effectLst/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Problem area to be addressed</a:t>
            </a:r>
          </a:p>
        </p:txBody>
      </p:sp>
      <p:sp>
        <p:nvSpPr>
          <p:cNvPr id="78" name="Rechthoek 74"/>
          <p:cNvSpPr>
            <a:spLocks/>
          </p:cNvSpPr>
          <p:nvPr/>
        </p:nvSpPr>
        <p:spPr>
          <a:xfrm>
            <a:off x="3899889" y="1752957"/>
            <a:ext cx="2484000" cy="648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264796"/>
            </a:solidFill>
            <a:prstDash val="solid"/>
          </a:ln>
          <a:effectLst/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 Causes &amp; underlying </a:t>
            </a:r>
          </a:p>
          <a:p>
            <a:pPr algn="ctr"/>
            <a:r>
              <a:rPr lang="en-US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knowledge- and capacity-related causes</a:t>
            </a:r>
          </a:p>
        </p:txBody>
      </p:sp>
      <p:sp>
        <p:nvSpPr>
          <p:cNvPr id="80" name="Rechthoek 84"/>
          <p:cNvSpPr>
            <a:spLocks/>
          </p:cNvSpPr>
          <p:nvPr/>
        </p:nvSpPr>
        <p:spPr>
          <a:xfrm>
            <a:off x="3899890" y="2595176"/>
            <a:ext cx="2484000" cy="648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264796"/>
            </a:solidFill>
            <a:prstDash val="solid"/>
          </a:ln>
          <a:effectLst/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Context Analysis incl. Stakeholder Analysis</a:t>
            </a:r>
          </a:p>
        </p:txBody>
      </p:sp>
      <p:sp>
        <p:nvSpPr>
          <p:cNvPr id="81" name="Rechthoek 2"/>
          <p:cNvSpPr/>
          <p:nvPr/>
        </p:nvSpPr>
        <p:spPr>
          <a:xfrm>
            <a:off x="6926218" y="513041"/>
            <a:ext cx="2160401" cy="2880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6350" cap="flat" cmpd="sng" algn="ctr">
            <a:noFill/>
            <a:prstDash val="solid"/>
          </a:ln>
          <a:effectLst/>
        </p:spPr>
        <p:txBody>
          <a:bodyPr rtlCol="0" anchor="t">
            <a:normAutofit/>
          </a:bodyPr>
          <a:lstStyle/>
          <a:p>
            <a:pPr algn="ctr">
              <a:defRPr/>
            </a:pPr>
            <a:r>
              <a:rPr lang="nl-NL" b="1" kern="0" dirty="0">
                <a:solidFill>
                  <a:srgbClr val="26479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Impact Pathways</a:t>
            </a:r>
          </a:p>
        </p:txBody>
      </p:sp>
      <p:sp>
        <p:nvSpPr>
          <p:cNvPr id="82" name="PIJL-OMLAAG 65"/>
          <p:cNvSpPr/>
          <p:nvPr/>
        </p:nvSpPr>
        <p:spPr>
          <a:xfrm rot="16200000">
            <a:off x="8753087" y="3166640"/>
            <a:ext cx="373860" cy="1620000"/>
          </a:xfrm>
          <a:prstGeom prst="downArrow">
            <a:avLst/>
          </a:prstGeom>
          <a:solidFill>
            <a:srgbClr val="264796"/>
          </a:solidFill>
          <a:ln w="6350" cap="flat" cmpd="sng" algn="ctr">
            <a:noFill/>
            <a:prstDash val="solid"/>
          </a:ln>
          <a:effectLst/>
        </p:spPr>
        <p:txBody>
          <a:bodyPr rtlCol="0" anchor="ctr">
            <a:normAutofit/>
          </a:bodyPr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4" name="Rechthoek 61"/>
          <p:cNvSpPr/>
          <p:nvPr/>
        </p:nvSpPr>
        <p:spPr>
          <a:xfrm>
            <a:off x="9574527" y="4349606"/>
            <a:ext cx="2359785" cy="2009061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rgbClr val="264796"/>
            </a:solidFill>
            <a:prstDash val="solid"/>
          </a:ln>
          <a:effectLst/>
        </p:spPr>
        <p:txBody>
          <a:bodyPr wrap="square" anchor="ctr" anchorCtr="1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  <a:defRPr/>
            </a:pPr>
            <a:r>
              <a:rPr lang="en-US" sz="1600" b="1" kern="0" dirty="0">
                <a:solidFill>
                  <a:srgbClr val="26479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Concept &amp; Indicators for Monitoring, Evaluation &amp; Learning (MEL)</a:t>
            </a:r>
          </a:p>
          <a:p>
            <a:pPr marL="177800" indent="-177800">
              <a:buFont typeface="Arial" panose="020B0604020202020204" pitchFamily="34" charset="0"/>
              <a:buChar char="•"/>
              <a:defRPr/>
            </a:pPr>
            <a:r>
              <a:rPr lang="en-US" sz="1600" b="1" kern="0" dirty="0">
                <a:solidFill>
                  <a:srgbClr val="26479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Hierarchy of Objectives and Results Framework</a:t>
            </a:r>
          </a:p>
        </p:txBody>
      </p:sp>
      <p:sp>
        <p:nvSpPr>
          <p:cNvPr id="104" name="PIJL-OMLAAG 86"/>
          <p:cNvSpPr/>
          <p:nvPr/>
        </p:nvSpPr>
        <p:spPr>
          <a:xfrm>
            <a:off x="4940275" y="2382880"/>
            <a:ext cx="371966" cy="288000"/>
          </a:xfrm>
          <a:prstGeom prst="downArrow">
            <a:avLst/>
          </a:prstGeom>
          <a:solidFill>
            <a:srgbClr val="C00000"/>
          </a:solidFill>
          <a:ln w="6350" cap="flat" cmpd="sng" algn="ctr">
            <a:noFill/>
            <a:prstDash val="solid"/>
          </a:ln>
          <a:effectLst/>
        </p:spPr>
        <p:txBody>
          <a:bodyPr rtlCol="0" anchor="ctr">
            <a:noAutofit/>
          </a:bodyPr>
          <a:lstStyle/>
          <a:p>
            <a:pPr algn="ctr"/>
            <a:endParaRPr lang="en-US" sz="1400" kern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5" name="PIJL-OMLAAG 88"/>
          <p:cNvSpPr/>
          <p:nvPr/>
        </p:nvSpPr>
        <p:spPr>
          <a:xfrm>
            <a:off x="4940275" y="1514254"/>
            <a:ext cx="371966" cy="288000"/>
          </a:xfrm>
          <a:prstGeom prst="downArrow">
            <a:avLst/>
          </a:prstGeom>
          <a:solidFill>
            <a:srgbClr val="C00000"/>
          </a:solidFill>
          <a:ln w="6350" cap="flat" cmpd="sng" algn="ctr">
            <a:noFill/>
            <a:prstDash val="solid"/>
          </a:ln>
          <a:effectLst/>
        </p:spPr>
        <p:txBody>
          <a:bodyPr rtlCol="0" anchor="ctr">
            <a:noAutofit/>
          </a:bodyPr>
          <a:lstStyle/>
          <a:p>
            <a:pPr algn="ctr">
              <a:defRPr/>
            </a:pPr>
            <a:endParaRPr lang="en-US" sz="1400" kern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1" name="PIJL-OMLAAG 30"/>
          <p:cNvSpPr/>
          <p:nvPr/>
        </p:nvSpPr>
        <p:spPr>
          <a:xfrm>
            <a:off x="4939328" y="3248663"/>
            <a:ext cx="373860" cy="288000"/>
          </a:xfrm>
          <a:prstGeom prst="downArrow">
            <a:avLst/>
          </a:prstGeom>
          <a:solidFill>
            <a:srgbClr val="C00000"/>
          </a:solidFill>
          <a:ln w="6350" cap="flat" cmpd="sng" algn="ctr">
            <a:noFill/>
            <a:prstDash val="solid"/>
          </a:ln>
          <a:effectLst/>
        </p:spPr>
        <p:txBody>
          <a:bodyPr rtlCol="0" anchor="ctr">
            <a:noAutofit/>
          </a:bodyPr>
          <a:lstStyle/>
          <a:p>
            <a:pPr algn="ctr"/>
            <a:endParaRPr lang="en-US" sz="1400" kern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22" name="Gekrümmte Verbindung 121"/>
          <p:cNvCxnSpPr>
            <a:stCxn id="136" idx="6"/>
            <a:endCxn id="123" idx="4"/>
          </p:cNvCxnSpPr>
          <p:nvPr/>
        </p:nvCxnSpPr>
        <p:spPr>
          <a:xfrm flipV="1">
            <a:off x="6395414" y="1539499"/>
            <a:ext cx="667888" cy="2239499"/>
          </a:xfrm>
          <a:prstGeom prst="curvedConnector2">
            <a:avLst/>
          </a:prstGeom>
          <a:noFill/>
          <a:ln w="762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23" name="Ellipse 122"/>
          <p:cNvSpPr/>
          <p:nvPr/>
        </p:nvSpPr>
        <p:spPr>
          <a:xfrm>
            <a:off x="7039302" y="1503499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cxnSp>
        <p:nvCxnSpPr>
          <p:cNvPr id="124" name="Gekrümmte Verbindung 123"/>
          <p:cNvCxnSpPr>
            <a:stCxn id="132" idx="6"/>
            <a:endCxn id="125" idx="4"/>
          </p:cNvCxnSpPr>
          <p:nvPr/>
        </p:nvCxnSpPr>
        <p:spPr>
          <a:xfrm flipV="1">
            <a:off x="6395414" y="1539499"/>
            <a:ext cx="1062003" cy="2465495"/>
          </a:xfrm>
          <a:prstGeom prst="curvedConnector2">
            <a:avLst/>
          </a:prstGeom>
          <a:noFill/>
          <a:ln w="762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25" name="Ellipse 124"/>
          <p:cNvSpPr/>
          <p:nvPr/>
        </p:nvSpPr>
        <p:spPr>
          <a:xfrm>
            <a:off x="7433417" y="1503499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cxnSp>
        <p:nvCxnSpPr>
          <p:cNvPr id="126" name="Gekrümmte Verbindung 125"/>
          <p:cNvCxnSpPr>
            <a:stCxn id="133" idx="6"/>
            <a:endCxn id="127" idx="4"/>
          </p:cNvCxnSpPr>
          <p:nvPr/>
        </p:nvCxnSpPr>
        <p:spPr>
          <a:xfrm flipV="1">
            <a:off x="6395414" y="1539499"/>
            <a:ext cx="1456118" cy="2691491"/>
          </a:xfrm>
          <a:prstGeom prst="curvedConnector2">
            <a:avLst/>
          </a:prstGeom>
          <a:noFill/>
          <a:ln w="762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27" name="Ellipse 126"/>
          <p:cNvSpPr/>
          <p:nvPr/>
        </p:nvSpPr>
        <p:spPr>
          <a:xfrm>
            <a:off x="7827532" y="1503499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cxnSp>
        <p:nvCxnSpPr>
          <p:cNvPr id="128" name="Gekrümmte Verbindung 127"/>
          <p:cNvCxnSpPr>
            <a:stCxn id="134" idx="6"/>
            <a:endCxn id="129" idx="4"/>
          </p:cNvCxnSpPr>
          <p:nvPr/>
        </p:nvCxnSpPr>
        <p:spPr>
          <a:xfrm flipV="1">
            <a:off x="6395414" y="1539499"/>
            <a:ext cx="1850233" cy="2917487"/>
          </a:xfrm>
          <a:prstGeom prst="curvedConnector2">
            <a:avLst/>
          </a:prstGeom>
          <a:noFill/>
          <a:ln w="762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29" name="Ellipse 128"/>
          <p:cNvSpPr/>
          <p:nvPr/>
        </p:nvSpPr>
        <p:spPr>
          <a:xfrm>
            <a:off x="8221647" y="1503499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cxnSp>
        <p:nvCxnSpPr>
          <p:cNvPr id="130" name="Gekrümmte Verbindung 129"/>
          <p:cNvCxnSpPr>
            <a:stCxn id="135" idx="6"/>
            <a:endCxn id="131" idx="4"/>
          </p:cNvCxnSpPr>
          <p:nvPr/>
        </p:nvCxnSpPr>
        <p:spPr>
          <a:xfrm flipV="1">
            <a:off x="6395414" y="1539499"/>
            <a:ext cx="2244348" cy="3143483"/>
          </a:xfrm>
          <a:prstGeom prst="curvedConnector2">
            <a:avLst/>
          </a:prstGeom>
          <a:noFill/>
          <a:ln w="762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31" name="Ellipse 130"/>
          <p:cNvSpPr/>
          <p:nvPr/>
        </p:nvSpPr>
        <p:spPr>
          <a:xfrm>
            <a:off x="8615762" y="1503499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132" name="Ellipse 131"/>
          <p:cNvSpPr/>
          <p:nvPr/>
        </p:nvSpPr>
        <p:spPr>
          <a:xfrm>
            <a:off x="6347414" y="3986994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133" name="Ellipse 132"/>
          <p:cNvSpPr/>
          <p:nvPr/>
        </p:nvSpPr>
        <p:spPr>
          <a:xfrm>
            <a:off x="6347414" y="4212990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134" name="Ellipse 133"/>
          <p:cNvSpPr/>
          <p:nvPr/>
        </p:nvSpPr>
        <p:spPr>
          <a:xfrm>
            <a:off x="6347414" y="4438986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135" name="Ellipse 134"/>
          <p:cNvSpPr/>
          <p:nvPr/>
        </p:nvSpPr>
        <p:spPr>
          <a:xfrm>
            <a:off x="6347414" y="4664982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136" name="Ellipse 135"/>
          <p:cNvSpPr/>
          <p:nvPr/>
        </p:nvSpPr>
        <p:spPr>
          <a:xfrm>
            <a:off x="6347414" y="3760998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137" name="Ellipse 136"/>
          <p:cNvSpPr/>
          <p:nvPr/>
        </p:nvSpPr>
        <p:spPr>
          <a:xfrm>
            <a:off x="6347414" y="4890978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cxnSp>
        <p:nvCxnSpPr>
          <p:cNvPr id="138" name="Gekrümmte Verbindung 137"/>
          <p:cNvCxnSpPr>
            <a:stCxn id="137" idx="6"/>
            <a:endCxn id="139" idx="4"/>
          </p:cNvCxnSpPr>
          <p:nvPr/>
        </p:nvCxnSpPr>
        <p:spPr>
          <a:xfrm flipV="1">
            <a:off x="6395414" y="1539499"/>
            <a:ext cx="2638463" cy="3369479"/>
          </a:xfrm>
          <a:prstGeom prst="curvedConnector2">
            <a:avLst/>
          </a:prstGeom>
          <a:noFill/>
          <a:ln w="762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39" name="Ellipse 138"/>
          <p:cNvSpPr/>
          <p:nvPr/>
        </p:nvSpPr>
        <p:spPr>
          <a:xfrm>
            <a:off x="9009877" y="1503499"/>
            <a:ext cx="48000" cy="36000"/>
          </a:xfrm>
          <a:prstGeom prst="ellipse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de-DE" kern="0">
              <a:solidFill>
                <a:prstClr val="white"/>
              </a:solidFill>
            </a:endParaRPr>
          </a:p>
        </p:txBody>
      </p:sp>
      <p:sp>
        <p:nvSpPr>
          <p:cNvPr id="140" name="Rechthoek 61"/>
          <p:cNvSpPr>
            <a:spLocks/>
          </p:cNvSpPr>
          <p:nvPr/>
        </p:nvSpPr>
        <p:spPr>
          <a:xfrm>
            <a:off x="6780050" y="910738"/>
            <a:ext cx="2484000" cy="648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264796"/>
            </a:solidFill>
            <a:prstDash val="solid"/>
          </a:ln>
          <a:effectLst/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Impact</a:t>
            </a:r>
          </a:p>
        </p:txBody>
      </p:sp>
      <p:sp>
        <p:nvSpPr>
          <p:cNvPr id="141" name="Rechthoek 62"/>
          <p:cNvSpPr>
            <a:spLocks/>
          </p:cNvSpPr>
          <p:nvPr/>
        </p:nvSpPr>
        <p:spPr>
          <a:xfrm>
            <a:off x="6780050" y="1876782"/>
            <a:ext cx="2484000" cy="648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264796"/>
            </a:solidFill>
            <a:prstDash val="solid"/>
          </a:ln>
          <a:effectLst/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 Outcome</a:t>
            </a:r>
          </a:p>
        </p:txBody>
      </p:sp>
      <p:sp>
        <p:nvSpPr>
          <p:cNvPr id="146" name="Rechthoek 63"/>
          <p:cNvSpPr>
            <a:spLocks/>
          </p:cNvSpPr>
          <p:nvPr/>
        </p:nvSpPr>
        <p:spPr>
          <a:xfrm>
            <a:off x="6780050" y="2614226"/>
            <a:ext cx="2484000" cy="648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264796"/>
            </a:solidFill>
            <a:prstDash val="solid"/>
          </a:ln>
          <a:effectLst/>
        </p:spPr>
        <p:txBody>
          <a:bodyPr wrap="square" anchor="ctr" anchorCtr="1">
            <a:noAutofit/>
          </a:bodyPr>
          <a:lstStyle/>
          <a:p>
            <a:pPr algn="ctr"/>
            <a:r>
              <a:rPr lang="nl-NL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Output</a:t>
            </a:r>
            <a:endParaRPr lang="en-US" sz="1400" b="1" kern="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7" name="Rechthoek 1"/>
          <p:cNvSpPr/>
          <p:nvPr/>
        </p:nvSpPr>
        <p:spPr>
          <a:xfrm>
            <a:off x="6765719" y="3553906"/>
            <a:ext cx="2016000" cy="1548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264796"/>
            </a:solidFill>
            <a:prstDash val="solid"/>
          </a:ln>
          <a:effectLst/>
        </p:spPr>
        <p:txBody>
          <a:bodyPr wrap="square" anchor="ctr" anchorCtr="1">
            <a:noAutofit/>
          </a:bodyPr>
          <a:lstStyle/>
          <a:p>
            <a:pPr algn="ctr"/>
            <a:r>
              <a:rPr lang="nl-NL" b="1" kern="0" dirty="0">
                <a:solidFill>
                  <a:srgbClr val="26479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Activities</a:t>
            </a:r>
          </a:p>
          <a:p>
            <a:pPr algn="ctr"/>
            <a:endParaRPr lang="nl-NL" sz="1400" b="1" kern="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Research &amp; Innovation</a:t>
            </a:r>
          </a:p>
          <a:p>
            <a:pPr algn="ctr"/>
            <a:r>
              <a:rPr lang="nl-NL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</a:p>
          <a:p>
            <a:pPr algn="ctr"/>
            <a:r>
              <a:rPr lang="nl-NL" sz="14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Capacity Building</a:t>
            </a:r>
          </a:p>
        </p:txBody>
      </p:sp>
      <p:sp>
        <p:nvSpPr>
          <p:cNvPr id="148" name="Rechthoek 1"/>
          <p:cNvSpPr/>
          <p:nvPr/>
        </p:nvSpPr>
        <p:spPr>
          <a:xfrm>
            <a:off x="4252475" y="3513790"/>
            <a:ext cx="2160000" cy="1720129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264796"/>
            </a:solidFill>
            <a:prstDash val="solid"/>
          </a:ln>
          <a:effectLst/>
        </p:spPr>
        <p:txBody>
          <a:bodyPr wrap="square" anchor="ctr" anchorCtr="1">
            <a:noAutofit/>
          </a:bodyPr>
          <a:lstStyle/>
          <a:p>
            <a:pPr algn="ctr"/>
            <a:r>
              <a:rPr lang="nl-NL" b="1" kern="0" dirty="0">
                <a:solidFill>
                  <a:srgbClr val="264796"/>
                </a:solidFill>
                <a:ea typeface="Verdana" panose="020B0604030504040204" pitchFamily="34" charset="0"/>
              </a:rPr>
              <a:t>Development of </a:t>
            </a:r>
          </a:p>
          <a:p>
            <a:pPr algn="ctr"/>
            <a:r>
              <a:rPr lang="nl-NL" b="1" kern="0" dirty="0">
                <a:solidFill>
                  <a:srgbClr val="264796"/>
                </a:solidFill>
                <a:ea typeface="Verdana" panose="020B0604030504040204" pitchFamily="34" charset="0"/>
              </a:rPr>
              <a:t>Roadmaps</a:t>
            </a:r>
          </a:p>
          <a:p>
            <a:pPr algn="ctr"/>
            <a:r>
              <a:rPr lang="nl-NL" sz="1400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Agendas for </a:t>
            </a:r>
          </a:p>
          <a:p>
            <a:pPr algn="ctr"/>
            <a:r>
              <a:rPr lang="nl-NL" sz="1400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Research &amp; Innovation,</a:t>
            </a:r>
          </a:p>
          <a:p>
            <a:pPr algn="ctr"/>
            <a:r>
              <a:rPr lang="nl-NL" sz="1400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Capacity Building,</a:t>
            </a:r>
          </a:p>
          <a:p>
            <a:pPr algn="ctr"/>
            <a:r>
              <a:rPr lang="nl-NL" sz="1600" b="1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nl-NL" sz="1400" kern="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desired Impact Pathways</a:t>
            </a:r>
          </a:p>
        </p:txBody>
      </p:sp>
      <p:grpSp>
        <p:nvGrpSpPr>
          <p:cNvPr id="149" name="Gruppieren 148"/>
          <p:cNvGrpSpPr/>
          <p:nvPr/>
        </p:nvGrpSpPr>
        <p:grpSpPr>
          <a:xfrm>
            <a:off x="6245414" y="3628046"/>
            <a:ext cx="288000" cy="265904"/>
            <a:chOff x="2866715" y="4430094"/>
            <a:chExt cx="252000" cy="265904"/>
          </a:xfrm>
        </p:grpSpPr>
        <p:sp>
          <p:nvSpPr>
            <p:cNvPr id="150" name="Abgerundetes Rechteck 149"/>
            <p:cNvSpPr/>
            <p:nvPr/>
          </p:nvSpPr>
          <p:spPr>
            <a:xfrm>
              <a:off x="2886888" y="4452066"/>
              <a:ext cx="211654" cy="243932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de-DE" sz="1200" kern="0">
                <a:solidFill>
                  <a:prstClr val="white"/>
                </a:solidFill>
              </a:endParaRPr>
            </a:p>
          </p:txBody>
        </p:sp>
        <p:sp>
          <p:nvSpPr>
            <p:cNvPr id="151" name="Textfeld 150"/>
            <p:cNvSpPr txBox="1"/>
            <p:nvPr/>
          </p:nvSpPr>
          <p:spPr>
            <a:xfrm>
              <a:off x="2866715" y="4430094"/>
              <a:ext cx="252000" cy="234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200" b="1" kern="0" dirty="0">
                  <a:solidFill>
                    <a:prstClr val="white"/>
                  </a:solidFill>
                </a:rPr>
                <a:t>1</a:t>
              </a:r>
            </a:p>
          </p:txBody>
        </p:sp>
      </p:grpSp>
      <p:grpSp>
        <p:nvGrpSpPr>
          <p:cNvPr id="152" name="Gruppieren 151"/>
          <p:cNvGrpSpPr/>
          <p:nvPr/>
        </p:nvGrpSpPr>
        <p:grpSpPr>
          <a:xfrm>
            <a:off x="6245414" y="3861242"/>
            <a:ext cx="288000" cy="276999"/>
            <a:chOff x="2866715" y="4430094"/>
            <a:chExt cx="252000" cy="276999"/>
          </a:xfrm>
        </p:grpSpPr>
        <p:sp>
          <p:nvSpPr>
            <p:cNvPr id="153" name="Abgerundetes Rechteck 152"/>
            <p:cNvSpPr/>
            <p:nvPr/>
          </p:nvSpPr>
          <p:spPr>
            <a:xfrm>
              <a:off x="2886888" y="4452066"/>
              <a:ext cx="211654" cy="243932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de-DE" sz="1200" kern="0">
                <a:solidFill>
                  <a:prstClr val="white"/>
                </a:solidFill>
              </a:endParaRPr>
            </a:p>
          </p:txBody>
        </p:sp>
        <p:sp>
          <p:nvSpPr>
            <p:cNvPr id="154" name="Textfeld 153"/>
            <p:cNvSpPr txBox="1"/>
            <p:nvPr/>
          </p:nvSpPr>
          <p:spPr>
            <a:xfrm>
              <a:off x="2866715" y="4430094"/>
              <a:ext cx="25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200" b="1" kern="0" dirty="0">
                  <a:solidFill>
                    <a:prstClr val="white"/>
                  </a:solidFill>
                </a:rPr>
                <a:t>2</a:t>
              </a:r>
            </a:p>
          </p:txBody>
        </p:sp>
      </p:grpSp>
      <p:grpSp>
        <p:nvGrpSpPr>
          <p:cNvPr id="155" name="Gruppieren 154"/>
          <p:cNvGrpSpPr/>
          <p:nvPr/>
        </p:nvGrpSpPr>
        <p:grpSpPr>
          <a:xfrm>
            <a:off x="6245414" y="4094438"/>
            <a:ext cx="288000" cy="276999"/>
            <a:chOff x="2866715" y="4430094"/>
            <a:chExt cx="252000" cy="276999"/>
          </a:xfrm>
        </p:grpSpPr>
        <p:sp>
          <p:nvSpPr>
            <p:cNvPr id="156" name="Abgerundetes Rechteck 155"/>
            <p:cNvSpPr/>
            <p:nvPr/>
          </p:nvSpPr>
          <p:spPr>
            <a:xfrm>
              <a:off x="2886888" y="4452066"/>
              <a:ext cx="211654" cy="243932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de-DE" sz="1200" kern="0">
                <a:solidFill>
                  <a:prstClr val="white"/>
                </a:solidFill>
              </a:endParaRPr>
            </a:p>
          </p:txBody>
        </p:sp>
        <p:sp>
          <p:nvSpPr>
            <p:cNvPr id="157" name="Textfeld 156"/>
            <p:cNvSpPr txBox="1"/>
            <p:nvPr/>
          </p:nvSpPr>
          <p:spPr>
            <a:xfrm>
              <a:off x="2866715" y="4430094"/>
              <a:ext cx="25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200" b="1" kern="0" dirty="0">
                  <a:solidFill>
                    <a:prstClr val="white"/>
                  </a:solidFill>
                </a:rPr>
                <a:t>3</a:t>
              </a:r>
            </a:p>
          </p:txBody>
        </p:sp>
      </p:grpSp>
      <p:grpSp>
        <p:nvGrpSpPr>
          <p:cNvPr id="158" name="Gruppieren 157"/>
          <p:cNvGrpSpPr/>
          <p:nvPr/>
        </p:nvGrpSpPr>
        <p:grpSpPr>
          <a:xfrm>
            <a:off x="6245414" y="4327634"/>
            <a:ext cx="288000" cy="276999"/>
            <a:chOff x="2866715" y="4430094"/>
            <a:chExt cx="252000" cy="276999"/>
          </a:xfrm>
        </p:grpSpPr>
        <p:sp>
          <p:nvSpPr>
            <p:cNvPr id="159" name="Abgerundetes Rechteck 158"/>
            <p:cNvSpPr/>
            <p:nvPr/>
          </p:nvSpPr>
          <p:spPr>
            <a:xfrm>
              <a:off x="2886888" y="4452066"/>
              <a:ext cx="211654" cy="243932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de-DE" sz="1200" kern="0">
                <a:solidFill>
                  <a:prstClr val="white"/>
                </a:solidFill>
              </a:endParaRPr>
            </a:p>
          </p:txBody>
        </p:sp>
        <p:sp>
          <p:nvSpPr>
            <p:cNvPr id="160" name="Textfeld 159"/>
            <p:cNvSpPr txBox="1"/>
            <p:nvPr/>
          </p:nvSpPr>
          <p:spPr>
            <a:xfrm>
              <a:off x="2866715" y="4430094"/>
              <a:ext cx="25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200" b="1" kern="0" dirty="0">
                  <a:solidFill>
                    <a:prstClr val="white"/>
                  </a:solidFill>
                </a:rPr>
                <a:t>4</a:t>
              </a:r>
            </a:p>
          </p:txBody>
        </p:sp>
      </p:grpSp>
      <p:grpSp>
        <p:nvGrpSpPr>
          <p:cNvPr id="161" name="Gruppieren 160"/>
          <p:cNvGrpSpPr/>
          <p:nvPr/>
        </p:nvGrpSpPr>
        <p:grpSpPr>
          <a:xfrm>
            <a:off x="6245414" y="4560830"/>
            <a:ext cx="288000" cy="276999"/>
            <a:chOff x="2866715" y="4430094"/>
            <a:chExt cx="252000" cy="276999"/>
          </a:xfrm>
        </p:grpSpPr>
        <p:sp>
          <p:nvSpPr>
            <p:cNvPr id="162" name="Abgerundetes Rechteck 161"/>
            <p:cNvSpPr/>
            <p:nvPr/>
          </p:nvSpPr>
          <p:spPr>
            <a:xfrm>
              <a:off x="2886888" y="4452066"/>
              <a:ext cx="211654" cy="243932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de-DE" sz="1200" kern="0">
                <a:solidFill>
                  <a:prstClr val="white"/>
                </a:solidFill>
              </a:endParaRPr>
            </a:p>
          </p:txBody>
        </p:sp>
        <p:sp>
          <p:nvSpPr>
            <p:cNvPr id="163" name="Textfeld 162"/>
            <p:cNvSpPr txBox="1"/>
            <p:nvPr/>
          </p:nvSpPr>
          <p:spPr>
            <a:xfrm>
              <a:off x="2866715" y="4430094"/>
              <a:ext cx="25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200" b="1" kern="0" dirty="0">
                  <a:solidFill>
                    <a:prstClr val="white"/>
                  </a:solidFill>
                </a:rPr>
                <a:t>5</a:t>
              </a:r>
            </a:p>
          </p:txBody>
        </p:sp>
      </p:grpSp>
      <p:grpSp>
        <p:nvGrpSpPr>
          <p:cNvPr id="164" name="Gruppieren 163"/>
          <p:cNvGrpSpPr/>
          <p:nvPr/>
        </p:nvGrpSpPr>
        <p:grpSpPr>
          <a:xfrm>
            <a:off x="6245414" y="4794026"/>
            <a:ext cx="288000" cy="276999"/>
            <a:chOff x="2866715" y="4430094"/>
            <a:chExt cx="252000" cy="276999"/>
          </a:xfrm>
        </p:grpSpPr>
        <p:sp>
          <p:nvSpPr>
            <p:cNvPr id="165" name="Abgerundetes Rechteck 164"/>
            <p:cNvSpPr/>
            <p:nvPr/>
          </p:nvSpPr>
          <p:spPr>
            <a:xfrm>
              <a:off x="2886888" y="4452066"/>
              <a:ext cx="211654" cy="243932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de-DE" sz="1200" kern="0">
                <a:solidFill>
                  <a:prstClr val="white"/>
                </a:solidFill>
              </a:endParaRPr>
            </a:p>
          </p:txBody>
        </p:sp>
        <p:sp>
          <p:nvSpPr>
            <p:cNvPr id="166" name="Textfeld 165"/>
            <p:cNvSpPr txBox="1"/>
            <p:nvPr/>
          </p:nvSpPr>
          <p:spPr>
            <a:xfrm>
              <a:off x="2866715" y="4430094"/>
              <a:ext cx="25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200" b="1" kern="0" dirty="0">
                  <a:solidFill>
                    <a:prstClr val="white"/>
                  </a:solidFill>
                </a:rPr>
                <a:t>X</a:t>
              </a:r>
            </a:p>
          </p:txBody>
        </p:sp>
      </p:grpSp>
      <p:sp>
        <p:nvSpPr>
          <p:cNvPr id="79" name="Textfeld 78"/>
          <p:cNvSpPr txBox="1"/>
          <p:nvPr/>
        </p:nvSpPr>
        <p:spPr>
          <a:xfrm>
            <a:off x="173634" y="1217367"/>
            <a:ext cx="2952750" cy="8309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US" sz="2400" b="1" kern="0" dirty="0">
                <a:solidFill>
                  <a:srgbClr val="003399"/>
                </a:solidFill>
              </a:rPr>
              <a:t>Theory of Change &amp; </a:t>
            </a:r>
          </a:p>
          <a:p>
            <a:pPr>
              <a:defRPr/>
            </a:pPr>
            <a:r>
              <a:rPr lang="en-US" sz="2400" b="1" kern="0" dirty="0">
                <a:solidFill>
                  <a:srgbClr val="003399"/>
                </a:solidFill>
              </a:rPr>
              <a:t>Impact Pathways </a:t>
            </a:r>
          </a:p>
        </p:txBody>
      </p:sp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47" y="2127163"/>
            <a:ext cx="1908175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Rechthoek 61"/>
          <p:cNvSpPr/>
          <p:nvPr/>
        </p:nvSpPr>
        <p:spPr>
          <a:xfrm>
            <a:off x="9713790" y="3476303"/>
            <a:ext cx="1008000" cy="1008000"/>
          </a:xfrm>
          <a:prstGeom prst="ellipse">
            <a:avLst/>
          </a:prstGeom>
          <a:solidFill>
            <a:srgbClr val="264796"/>
          </a:solidFill>
          <a:ln w="25400" cap="flat" cmpd="sng" algn="ctr">
            <a:noFill/>
            <a:prstDash val="solid"/>
          </a:ln>
          <a:effectLst/>
        </p:spPr>
        <p:txBody>
          <a:bodyPr wrap="square" anchor="ctr" anchorCtr="1">
            <a:spAutoFit/>
          </a:bodyPr>
          <a:lstStyle/>
          <a:p>
            <a:pPr algn="ctr">
              <a:defRPr/>
            </a:pPr>
            <a:r>
              <a:rPr lang="en-US" sz="1600" b="1" kern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MEL</a:t>
            </a:r>
            <a:endParaRPr lang="en-US" sz="1600" kern="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5D99DB8C-FBF7-40F3-8921-E566084833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sp>
        <p:nvSpPr>
          <p:cNvPr id="91" name="Textfeld 90">
            <a:extLst>
              <a:ext uri="{FF2B5EF4-FFF2-40B4-BE49-F238E27FC236}">
                <a16:creationId xmlns:a16="http://schemas.microsoft.com/office/drawing/2014/main" id="{27AA5DD7-5176-4C7E-B567-59C07002857B}"/>
              </a:ext>
            </a:extLst>
          </p:cNvPr>
          <p:cNvSpPr txBox="1"/>
          <p:nvPr/>
        </p:nvSpPr>
        <p:spPr>
          <a:xfrm>
            <a:off x="1243266" y="4664982"/>
            <a:ext cx="2191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… the starting point of a Cycle</a:t>
            </a:r>
          </a:p>
        </p:txBody>
      </p:sp>
    </p:spTree>
    <p:extLst>
      <p:ext uri="{BB962C8B-B14F-4D97-AF65-F5344CB8AC3E}">
        <p14:creationId xmlns:p14="http://schemas.microsoft.com/office/powerpoint/2010/main" val="2917279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1C90E199-7CD2-4319-BAE0-D9F51AA1351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052642" y="507564"/>
            <a:ext cx="8088313" cy="592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78A75AC2-FE23-4A87-BE2F-C3C30311B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651" y="2597245"/>
            <a:ext cx="1663510" cy="1663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53DDDF7C-E59F-48C5-9978-9AFF7390180F}"/>
              </a:ext>
            </a:extLst>
          </p:cNvPr>
          <p:cNvSpPr txBox="1"/>
          <p:nvPr/>
        </p:nvSpPr>
        <p:spPr>
          <a:xfrm>
            <a:off x="817680" y="248107"/>
            <a:ext cx="10823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>
                <a:solidFill>
                  <a:srgbClr val="C00000"/>
                </a:solidFill>
              </a:rPr>
              <a:t>What‘s</a:t>
            </a:r>
            <a:r>
              <a:rPr lang="de-DE" sz="2400" b="1" dirty="0">
                <a:solidFill>
                  <a:srgbClr val="C00000"/>
                </a:solidFill>
              </a:rPr>
              <a:t> in a Theory of Change and Impact </a:t>
            </a:r>
            <a:r>
              <a:rPr lang="de-DE" sz="2400" b="1" dirty="0" err="1">
                <a:solidFill>
                  <a:srgbClr val="C00000"/>
                </a:solidFill>
              </a:rPr>
              <a:t>Pathways</a:t>
            </a:r>
            <a:r>
              <a:rPr lang="de-DE" sz="2400" b="1" dirty="0">
                <a:solidFill>
                  <a:srgbClr val="C00000"/>
                </a:solidFill>
              </a:rPr>
              <a:t> (TCIP) …  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957EE1A0-FA28-4ED6-9E3A-97FF84B1C1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149"/>
          <a:stretch/>
        </p:blipFill>
        <p:spPr>
          <a:xfrm>
            <a:off x="3487320" y="962870"/>
            <a:ext cx="6459493" cy="547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388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D3C9551F-6482-42A2-87D3-0BD3066AEF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73224D61-EA90-4FA9-B4DA-ACD07DCF1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332" y="823369"/>
            <a:ext cx="7279255" cy="509060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A752B5D-D71D-4F3A-AE6D-69CB2CCE3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2386" y="3941262"/>
            <a:ext cx="1188830" cy="118883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F4C29C8-AC53-4698-9B67-7DFD524C874B}"/>
              </a:ext>
            </a:extLst>
          </p:cNvPr>
          <p:cNvSpPr txBox="1"/>
          <p:nvPr/>
        </p:nvSpPr>
        <p:spPr>
          <a:xfrm>
            <a:off x="1031552" y="3368669"/>
            <a:ext cx="34352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</a:rPr>
              <a:t>… and </a:t>
            </a:r>
            <a:r>
              <a:rPr lang="de-DE" sz="2400" b="1" dirty="0" err="1">
                <a:solidFill>
                  <a:srgbClr val="C00000"/>
                </a:solidFill>
              </a:rPr>
              <a:t>the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Theories</a:t>
            </a:r>
            <a:r>
              <a:rPr lang="de-DE" sz="2400" b="1" dirty="0">
                <a:solidFill>
                  <a:srgbClr val="C00000"/>
                </a:solidFill>
              </a:rPr>
              <a:t> of Change and Impact </a:t>
            </a:r>
            <a:r>
              <a:rPr lang="de-DE" sz="2400" b="1" dirty="0" err="1">
                <a:solidFill>
                  <a:srgbClr val="C00000"/>
                </a:solidFill>
              </a:rPr>
              <a:t>Pathways</a:t>
            </a:r>
            <a:r>
              <a:rPr lang="de-DE" sz="2400" b="1" dirty="0">
                <a:solidFill>
                  <a:srgbClr val="C00000"/>
                </a:solidFill>
              </a:rPr>
              <a:t> (TCIP) Instrument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F141E77-788F-4198-8B39-D7B509ABADA1}"/>
              </a:ext>
            </a:extLst>
          </p:cNvPr>
          <p:cNvSpPr txBox="1"/>
          <p:nvPr/>
        </p:nvSpPr>
        <p:spPr>
          <a:xfrm>
            <a:off x="432000" y="1280287"/>
            <a:ext cx="34352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3399"/>
                </a:solidFill>
              </a:rPr>
              <a:t>The 4 </a:t>
            </a:r>
            <a:r>
              <a:rPr lang="de-DE" dirty="0">
                <a:solidFill>
                  <a:srgbClr val="A50021"/>
                </a:solidFill>
                <a:sym typeface="Wingdings"/>
              </a:rPr>
              <a:t> </a:t>
            </a:r>
            <a:r>
              <a:rPr lang="de-DE" dirty="0">
                <a:solidFill>
                  <a:srgbClr val="006699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008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FFC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003399"/>
                </a:solidFill>
              </a:rPr>
              <a:t>Functions</a:t>
            </a:r>
            <a:r>
              <a:rPr lang="de-DE" sz="2400" b="1" dirty="0">
                <a:solidFill>
                  <a:srgbClr val="003399"/>
                </a:solidFill>
              </a:rPr>
              <a:t> </a:t>
            </a:r>
          </a:p>
          <a:p>
            <a:r>
              <a:rPr lang="de-DE" sz="2400" b="1" dirty="0">
                <a:solidFill>
                  <a:srgbClr val="003399"/>
                </a:solidFill>
              </a:rPr>
              <a:t>of </a:t>
            </a:r>
            <a:r>
              <a:rPr lang="de-DE" sz="2400" b="1" dirty="0" err="1">
                <a:solidFill>
                  <a:srgbClr val="003399"/>
                </a:solidFill>
              </a:rPr>
              <a:t>the</a:t>
            </a:r>
            <a:r>
              <a:rPr lang="de-DE" sz="2400" b="1" dirty="0">
                <a:solidFill>
                  <a:srgbClr val="003399"/>
                </a:solidFill>
              </a:rPr>
              <a:t> Programme and Innovation Management Cycle (PIMC) Model …</a:t>
            </a:r>
          </a:p>
        </p:txBody>
      </p:sp>
    </p:spTree>
    <p:extLst>
      <p:ext uri="{BB962C8B-B14F-4D97-AF65-F5344CB8AC3E}">
        <p14:creationId xmlns:p14="http://schemas.microsoft.com/office/powerpoint/2010/main" val="2758144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feld 109"/>
          <p:cNvSpPr txBox="1"/>
          <p:nvPr/>
        </p:nvSpPr>
        <p:spPr>
          <a:xfrm>
            <a:off x="1476749" y="214642"/>
            <a:ext cx="8742784" cy="98488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/>
          </a:lstStyle>
          <a:p>
            <a:pPr algn="l">
              <a:spcAft>
                <a:spcPts val="1200"/>
              </a:spcAft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Learning &amp; Efficiency </a:t>
            </a:r>
            <a:r>
              <a:rPr lang="de-DE" sz="2400" b="1" kern="0" dirty="0" err="1">
                <a:solidFill>
                  <a:srgbClr val="003399"/>
                </a:solidFill>
              </a:rPr>
              <a:t>through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Cyclic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Programming</a:t>
            </a:r>
            <a:r>
              <a:rPr lang="de-DE" sz="2400" b="1" kern="0" dirty="0">
                <a:solidFill>
                  <a:srgbClr val="003399"/>
                </a:solidFill>
              </a:rPr>
              <a:t> …</a:t>
            </a:r>
          </a:p>
          <a:p>
            <a:pPr algn="r"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… </a:t>
            </a:r>
            <a:r>
              <a:rPr lang="de-DE" sz="2400" b="1" kern="0" dirty="0" err="1">
                <a:solidFill>
                  <a:srgbClr val="003399"/>
                </a:solidFill>
              </a:rPr>
              <a:t>the</a:t>
            </a:r>
            <a:r>
              <a:rPr lang="de-DE" sz="2400" b="1" kern="0" dirty="0">
                <a:solidFill>
                  <a:srgbClr val="003399"/>
                </a:solidFill>
              </a:rPr>
              <a:t> Long-term Vision of </a:t>
            </a:r>
            <a:r>
              <a:rPr lang="de-DE" sz="2400" b="1" kern="0" dirty="0" err="1">
                <a:solidFill>
                  <a:srgbClr val="003399"/>
                </a:solidFill>
              </a:rPr>
              <a:t>the</a:t>
            </a:r>
            <a:r>
              <a:rPr lang="de-DE" sz="2400" b="1" kern="0" dirty="0">
                <a:solidFill>
                  <a:srgbClr val="003399"/>
                </a:solidFill>
              </a:rPr>
              <a:t> PIMC Model …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0FF0799-226B-470D-A43A-50B4BBFFF250}"/>
              </a:ext>
            </a:extLst>
          </p:cNvPr>
          <p:cNvSpPr txBox="1"/>
          <p:nvPr/>
        </p:nvSpPr>
        <p:spPr>
          <a:xfrm>
            <a:off x="9329633" y="2763203"/>
            <a:ext cx="2088130" cy="120032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/>
          </a:lstStyle>
          <a:p>
            <a:pPr>
              <a:defRPr/>
            </a:pPr>
            <a:r>
              <a:rPr lang="de-DE" sz="2400" b="1" kern="0" dirty="0">
                <a:solidFill>
                  <a:srgbClr val="003399"/>
                </a:solidFill>
              </a:rPr>
              <a:t>… a </a:t>
            </a:r>
            <a:r>
              <a:rPr lang="de-DE" sz="2400" b="1" kern="0" dirty="0" err="1">
                <a:solidFill>
                  <a:srgbClr val="003399"/>
                </a:solidFill>
              </a:rPr>
              <a:t>succession</a:t>
            </a:r>
            <a:r>
              <a:rPr lang="de-DE" sz="2400" b="1" kern="0" dirty="0">
                <a:solidFill>
                  <a:srgbClr val="003399"/>
                </a:solidFill>
              </a:rPr>
              <a:t> of </a:t>
            </a:r>
            <a:r>
              <a:rPr lang="de-DE" sz="2400" b="1" kern="0" dirty="0" err="1">
                <a:solidFill>
                  <a:srgbClr val="003399"/>
                </a:solidFill>
              </a:rPr>
              <a:t>coordinated</a:t>
            </a:r>
            <a:r>
              <a:rPr lang="de-DE" sz="2400" b="1" kern="0" dirty="0">
                <a:solidFill>
                  <a:srgbClr val="003399"/>
                </a:solidFill>
              </a:rPr>
              <a:t> </a:t>
            </a:r>
            <a:r>
              <a:rPr lang="de-DE" sz="2400" b="1" kern="0" dirty="0" err="1">
                <a:solidFill>
                  <a:srgbClr val="003399"/>
                </a:solidFill>
              </a:rPr>
              <a:t>cycles</a:t>
            </a:r>
            <a:endParaRPr lang="de-DE" sz="2400" b="1" kern="0" dirty="0">
              <a:solidFill>
                <a:srgbClr val="003399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49DE6D3-8D88-475F-BC28-5A02C65E60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8181"/>
            <a:ext cx="864000" cy="864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EF44323-7DDD-4BEC-9D4E-9EB0298E538A}"/>
              </a:ext>
            </a:extLst>
          </p:cNvPr>
          <p:cNvGrpSpPr/>
          <p:nvPr/>
        </p:nvGrpSpPr>
        <p:grpSpPr>
          <a:xfrm>
            <a:off x="4671379" y="1535847"/>
            <a:ext cx="4571137" cy="4975025"/>
            <a:chOff x="5669048" y="1915074"/>
            <a:chExt cx="4571137" cy="4975025"/>
          </a:xfrm>
        </p:grpSpPr>
        <p:graphicFrame>
          <p:nvGraphicFramePr>
            <p:cNvPr id="29" name="Diagramm 28"/>
            <p:cNvGraphicFramePr>
              <a:graphicFrameLocks/>
            </p:cNvGraphicFramePr>
            <p:nvPr>
              <p:extLst/>
            </p:nvPr>
          </p:nvGraphicFramePr>
          <p:xfrm>
            <a:off x="5669048" y="4225803"/>
            <a:ext cx="4161526" cy="26642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pic>
          <p:nvPicPr>
            <p:cNvPr id="31" name="Grafik 30"/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68" b="14728"/>
            <a:stretch/>
          </p:blipFill>
          <p:spPr>
            <a:xfrm flipH="1">
              <a:off x="6209106" y="2345908"/>
              <a:ext cx="3276000" cy="3490007"/>
            </a:xfrm>
            <a:prstGeom prst="rect">
              <a:avLst/>
            </a:prstGeom>
          </p:spPr>
        </p:pic>
        <p:cxnSp>
          <p:nvCxnSpPr>
            <p:cNvPr id="35" name="Gerade Verbindung mit Pfeil 34"/>
            <p:cNvCxnSpPr/>
            <p:nvPr/>
          </p:nvCxnSpPr>
          <p:spPr>
            <a:xfrm flipV="1">
              <a:off x="6263292" y="2302225"/>
              <a:ext cx="0" cy="216000"/>
            </a:xfrm>
            <a:prstGeom prst="straightConnector1">
              <a:avLst/>
            </a:prstGeom>
            <a:noFill/>
            <a:ln w="76200" cap="flat" cmpd="sng" algn="ctr">
              <a:solidFill>
                <a:srgbClr val="003399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6" name="Gerade Verbindung mit Pfeil 35"/>
            <p:cNvCxnSpPr/>
            <p:nvPr/>
          </p:nvCxnSpPr>
          <p:spPr>
            <a:xfrm flipV="1">
              <a:off x="9642316" y="2491405"/>
              <a:ext cx="0" cy="3744000"/>
            </a:xfrm>
            <a:prstGeom prst="straightConnector1">
              <a:avLst/>
            </a:prstGeom>
            <a:noFill/>
            <a:ln w="76200" cap="flat" cmpd="sng" algn="ctr">
              <a:solidFill>
                <a:srgbClr val="003399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37" name="Textfeld 36"/>
            <p:cNvSpPr txBox="1"/>
            <p:nvPr/>
          </p:nvSpPr>
          <p:spPr>
            <a:xfrm>
              <a:off x="9146252" y="1915074"/>
              <a:ext cx="1093933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3200" b="1" kern="0" dirty="0">
                  <a:solidFill>
                    <a:srgbClr val="003399"/>
                  </a:solidFill>
                </a:rPr>
                <a:t>Time</a:t>
              </a:r>
              <a:endParaRPr lang="de-DE" b="1" kern="0" dirty="0">
                <a:solidFill>
                  <a:srgbClr val="003399"/>
                </a:solidFill>
              </a:endParaRPr>
            </a:p>
          </p:txBody>
        </p:sp>
      </p:grpSp>
      <p:sp>
        <p:nvSpPr>
          <p:cNvPr id="20" name="Textfeld 19">
            <a:extLst>
              <a:ext uri="{FF2B5EF4-FFF2-40B4-BE49-F238E27FC236}">
                <a16:creationId xmlns:a16="http://schemas.microsoft.com/office/drawing/2014/main" id="{06298DE1-3987-43BD-9487-972FCB3856B8}"/>
              </a:ext>
            </a:extLst>
          </p:cNvPr>
          <p:cNvSpPr txBox="1"/>
          <p:nvPr/>
        </p:nvSpPr>
        <p:spPr>
          <a:xfrm rot="721890">
            <a:off x="8998173" y="4487192"/>
            <a:ext cx="29839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… the PIMC </a:t>
            </a:r>
            <a:r>
              <a:rPr lang="en-US" sz="2000" b="1" dirty="0" err="1">
                <a:solidFill>
                  <a:srgbClr val="C00000"/>
                </a:solidFill>
              </a:rPr>
              <a:t>Metagovernance</a:t>
            </a:r>
            <a:r>
              <a:rPr lang="en-US" sz="2000" b="1" dirty="0">
                <a:solidFill>
                  <a:srgbClr val="C00000"/>
                </a:solidFill>
              </a:rPr>
              <a:t> Model serves the development of the Platform’s coordination infrastructure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37FD848-86BF-4FDF-9BA5-E862C32E2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765" y="1845486"/>
            <a:ext cx="4037510" cy="437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662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62672" y="1313097"/>
            <a:ext cx="251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1306114" y="1828492"/>
            <a:ext cx="251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Follows</a:t>
            </a:r>
            <a:endParaRPr lang="de-DE" sz="3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2049556" y="2343887"/>
            <a:ext cx="251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de-DE" sz="3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238169" y="4202498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prstClr val="black"/>
                </a:solidFill>
              </a:rPr>
              <a:t>based</a:t>
            </a:r>
            <a:r>
              <a:rPr lang="de-DE" dirty="0">
                <a:solidFill>
                  <a:prstClr val="black"/>
                </a:solidFill>
              </a:rPr>
              <a:t> on </a:t>
            </a:r>
            <a:r>
              <a:rPr lang="de-DE" dirty="0" err="1">
                <a:solidFill>
                  <a:prstClr val="black"/>
                </a:solidFill>
              </a:rPr>
              <a:t>the</a:t>
            </a:r>
            <a:r>
              <a:rPr lang="de-DE" dirty="0">
                <a:solidFill>
                  <a:prstClr val="black"/>
                </a:solidFill>
              </a:rPr>
              <a:t> Programme </a:t>
            </a:r>
            <a:r>
              <a:rPr lang="de-DE" dirty="0" err="1">
                <a:solidFill>
                  <a:prstClr val="black"/>
                </a:solidFill>
              </a:rPr>
              <a:t>and</a:t>
            </a:r>
            <a:r>
              <a:rPr lang="de-DE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1238169" y="3747727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prstClr val="black"/>
                </a:solidFill>
              </a:rPr>
              <a:t>long</a:t>
            </a:r>
            <a:r>
              <a:rPr lang="de-DE" dirty="0">
                <a:solidFill>
                  <a:prstClr val="black"/>
                </a:solidFill>
              </a:rPr>
              <a:t>-term AU-EU </a:t>
            </a:r>
            <a:r>
              <a:rPr lang="de-DE" dirty="0" err="1">
                <a:solidFill>
                  <a:prstClr val="black"/>
                </a:solidFill>
              </a:rPr>
              <a:t>Platform</a:t>
            </a:r>
            <a:r>
              <a:rPr lang="de-DE" dirty="0">
                <a:solidFill>
                  <a:prstClr val="black"/>
                </a:solidFill>
              </a:rPr>
              <a:t> on R&amp;I,</a:t>
            </a:r>
          </a:p>
        </p:txBody>
      </p:sp>
      <p:sp>
        <p:nvSpPr>
          <p:cNvPr id="53" name="Textfeld 52"/>
          <p:cNvSpPr txBox="1"/>
          <p:nvPr/>
        </p:nvSpPr>
        <p:spPr>
          <a:xfrm>
            <a:off x="1238169" y="5112040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prstClr val="black"/>
                </a:solidFill>
              </a:rPr>
              <a:t>should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lead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to</a:t>
            </a:r>
            <a:r>
              <a:rPr lang="de-DE" dirty="0">
                <a:solidFill>
                  <a:prstClr val="black"/>
                </a:solidFill>
              </a:rPr>
              <a:t> a </a:t>
            </a:r>
            <a:r>
              <a:rPr lang="de-DE" dirty="0" err="1">
                <a:solidFill>
                  <a:prstClr val="black"/>
                </a:solidFill>
              </a:rPr>
              <a:t>need-oriented</a:t>
            </a:r>
            <a:r>
              <a:rPr lang="de-DE" dirty="0">
                <a:solidFill>
                  <a:prstClr val="black"/>
                </a:solidFill>
              </a:rPr>
              <a:t>, flexible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1238169" y="5566812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and inclusive </a:t>
            </a:r>
            <a:r>
              <a:rPr lang="de-DE" dirty="0" err="1">
                <a:solidFill>
                  <a:prstClr val="black"/>
                </a:solidFill>
              </a:rPr>
              <a:t>coordination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infrastructure</a:t>
            </a:r>
            <a:r>
              <a:rPr lang="de-DE" dirty="0">
                <a:solidFill>
                  <a:prstClr val="black"/>
                </a:solidFill>
              </a:rPr>
              <a:t> …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1238169" y="3292956"/>
            <a:ext cx="442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… </a:t>
            </a:r>
            <a:r>
              <a:rPr lang="de-DE" dirty="0" err="1">
                <a:solidFill>
                  <a:prstClr val="black"/>
                </a:solidFill>
              </a:rPr>
              <a:t>the</a:t>
            </a:r>
            <a:r>
              <a:rPr lang="de-DE" dirty="0">
                <a:solidFill>
                  <a:prstClr val="black"/>
                </a:solidFill>
              </a:rPr>
              <a:t> design </a:t>
            </a:r>
            <a:r>
              <a:rPr lang="de-DE" dirty="0" err="1">
                <a:solidFill>
                  <a:prstClr val="black"/>
                </a:solidFill>
              </a:rPr>
              <a:t>principles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of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the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238169" y="4657269"/>
            <a:ext cx="4008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Innovation Management Cycle Model,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2921618-5E6A-4535-A2E4-C9A2D986B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576" y="1539186"/>
            <a:ext cx="5004329" cy="4999099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EAC20C76-4975-4EAC-AF78-8DBAF84E97F3}"/>
              </a:ext>
            </a:extLst>
          </p:cNvPr>
          <p:cNvSpPr txBox="1"/>
          <p:nvPr/>
        </p:nvSpPr>
        <p:spPr>
          <a:xfrm>
            <a:off x="5588970" y="319715"/>
            <a:ext cx="5619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prstClr val="black"/>
                </a:solidFill>
              </a:rPr>
              <a:t>The 4 </a:t>
            </a:r>
            <a:r>
              <a:rPr lang="de-DE" dirty="0">
                <a:solidFill>
                  <a:srgbClr val="A50021"/>
                </a:solidFill>
                <a:sym typeface="Wingdings"/>
              </a:rPr>
              <a:t> </a:t>
            </a:r>
            <a:r>
              <a:rPr lang="de-DE" dirty="0">
                <a:solidFill>
                  <a:srgbClr val="006699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008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dirty="0">
                <a:solidFill>
                  <a:srgbClr val="FFC000"/>
                </a:solidFill>
                <a:sym typeface="Wingdings"/>
              </a:rPr>
              <a:t></a:t>
            </a:r>
            <a:r>
              <a:rPr lang="de-DE" dirty="0">
                <a:solidFill>
                  <a:prstClr val="black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prstClr val="black"/>
                </a:solidFill>
              </a:rPr>
              <a:t>Functions</a:t>
            </a:r>
            <a:r>
              <a:rPr lang="de-DE" sz="2400" b="1" dirty="0">
                <a:solidFill>
                  <a:prstClr val="black"/>
                </a:solidFill>
              </a:rPr>
              <a:t> of </a:t>
            </a:r>
            <a:r>
              <a:rPr lang="de-DE" sz="2400" b="1" dirty="0" err="1">
                <a:solidFill>
                  <a:prstClr val="black"/>
                </a:solidFill>
              </a:rPr>
              <a:t>the</a:t>
            </a:r>
            <a:r>
              <a:rPr lang="de-DE" sz="2400" b="1" dirty="0">
                <a:solidFill>
                  <a:prstClr val="black"/>
                </a:solidFill>
              </a:rPr>
              <a:t> </a:t>
            </a:r>
          </a:p>
          <a:p>
            <a:pPr algn="ctr"/>
            <a:r>
              <a:rPr lang="de-DE" sz="2400" b="1" dirty="0">
                <a:solidFill>
                  <a:prstClr val="black"/>
                </a:solidFill>
              </a:rPr>
              <a:t>Programme and Innovation </a:t>
            </a:r>
          </a:p>
          <a:p>
            <a:pPr algn="ctr"/>
            <a:r>
              <a:rPr lang="de-DE" sz="2400" b="1" dirty="0">
                <a:solidFill>
                  <a:prstClr val="black"/>
                </a:solidFill>
              </a:rPr>
              <a:t>Management Cycle (PIMC) Model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34429421-E0A7-4094-8960-E38AC7CEF50D}"/>
              </a:ext>
            </a:extLst>
          </p:cNvPr>
          <p:cNvSpPr/>
          <p:nvPr/>
        </p:nvSpPr>
        <p:spPr>
          <a:xfrm>
            <a:off x="1017254" y="1281484"/>
            <a:ext cx="1620000" cy="648000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9CDF049-3C24-4B18-ABF3-F499265157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000"/>
            <a:ext cx="864000" cy="864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5D8D02E0-F4DB-4C98-8004-D434D079031A}"/>
              </a:ext>
            </a:extLst>
          </p:cNvPr>
          <p:cNvSpPr txBox="1"/>
          <p:nvPr/>
        </p:nvSpPr>
        <p:spPr>
          <a:xfrm>
            <a:off x="277033" y="128724"/>
            <a:ext cx="5619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61950" algn="l"/>
              </a:tabLst>
            </a:pPr>
            <a:r>
              <a:rPr lang="de-DE" sz="2400" b="1" dirty="0">
                <a:solidFill>
                  <a:srgbClr val="C00000"/>
                </a:solidFill>
              </a:rPr>
              <a:t>…	</a:t>
            </a:r>
            <a:r>
              <a:rPr lang="de-DE" sz="2400" b="1" dirty="0" err="1">
                <a:solidFill>
                  <a:srgbClr val="C00000"/>
                </a:solidFill>
              </a:rPr>
              <a:t>which</a:t>
            </a:r>
            <a:r>
              <a:rPr lang="de-DE" sz="2400" b="1" dirty="0">
                <a:solidFill>
                  <a:srgbClr val="C00000"/>
                </a:solidFill>
              </a:rPr>
              <a:t> Form/Infrastructure </a:t>
            </a:r>
            <a:r>
              <a:rPr lang="de-DE" sz="2400" b="1" dirty="0" err="1">
                <a:solidFill>
                  <a:srgbClr val="C00000"/>
                </a:solidFill>
              </a:rPr>
              <a:t>elements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could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be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deduced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from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the</a:t>
            </a:r>
            <a:r>
              <a:rPr lang="de-DE" sz="2400" b="1" dirty="0">
                <a:solidFill>
                  <a:srgbClr val="C00000"/>
                </a:solidFill>
              </a:rPr>
              <a:t> PIMC Model?</a:t>
            </a:r>
          </a:p>
        </p:txBody>
      </p:sp>
    </p:spTree>
    <p:extLst>
      <p:ext uri="{BB962C8B-B14F-4D97-AF65-F5344CB8AC3E}">
        <p14:creationId xmlns:p14="http://schemas.microsoft.com/office/powerpoint/2010/main" val="2962567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1701</Words>
  <Application>Microsoft Office PowerPoint</Application>
  <PresentationFormat>Breitbild</PresentationFormat>
  <Paragraphs>354</Paragraphs>
  <Slides>28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8" baseType="lpstr">
      <vt:lpstr>Arial</vt:lpstr>
      <vt:lpstr>Arial Black</vt:lpstr>
      <vt:lpstr>Calibri</vt:lpstr>
      <vt:lpstr>Calibri Light</vt:lpstr>
      <vt:lpstr>Courier New</vt:lpstr>
      <vt:lpstr>Times New Roman</vt:lpstr>
      <vt:lpstr>Verdana</vt:lpstr>
      <vt:lpstr>Wingdings</vt:lpstr>
      <vt:lpstr>Wingdings 3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PRE-LEAP-RE PowerPoint template</dc:title>
  <dc:creator>Motunrayo Shafau</dc:creator>
  <cp:lastModifiedBy>Haffner, Stefan Alexander</cp:lastModifiedBy>
  <cp:revision>1190</cp:revision>
  <cp:lastPrinted>2021-02-18T13:47:16Z</cp:lastPrinted>
  <dcterms:created xsi:type="dcterms:W3CDTF">2018-07-10T08:29:01Z</dcterms:created>
  <dcterms:modified xsi:type="dcterms:W3CDTF">2021-06-28T21:36:22Z</dcterms:modified>
</cp:coreProperties>
</file>