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xml" ContentType="application/vnd.openxmlformats-officedocument.themeOverr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3.xml" ContentType="application/vnd.openxmlformats-officedocument.themeOverr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4.xml" ContentType="application/vnd.openxmlformats-officedocument.themeOverr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5.xml" ContentType="application/vnd.openxmlformats-officedocument.themeOverr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357" r:id="rId3"/>
    <p:sldId id="358"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6923D2-532F-45AD-9FA9-25AE83DF9594}" v="6" dt="2021-06-25T08:44:00.700"/>
    <p1510:client id="{A91F6045-43CE-4267-8ACB-59675A8D4DCE}" v="47" dt="2021-06-25T10:19:13.519"/>
    <p1510:client id="{B18F923E-CC7C-4250-AB7A-2F37272D861C}" v="30" dt="2021-06-25T08:46:56.921"/>
    <p1510:client id="{DE93BA57-7494-42B1-AFBD-6929ECA176AF}" v="1" dt="2021-06-28T15:45:37.3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59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 Sansiviero" userId="5a2fcacb239bce14" providerId="Windows Live" clId="Web-{DE93BA57-7494-42B1-AFBD-6929ECA176AF}"/>
    <pc:docChg chg="modSld">
      <pc:chgData name="Carlo Sansiviero" userId="5a2fcacb239bce14" providerId="Windows Live" clId="Web-{DE93BA57-7494-42B1-AFBD-6929ECA176AF}" dt="2021-06-28T15:45:37.344" v="0" actId="1076"/>
      <pc:docMkLst>
        <pc:docMk/>
      </pc:docMkLst>
      <pc:sldChg chg="modSp">
        <pc:chgData name="Carlo Sansiviero" userId="5a2fcacb239bce14" providerId="Windows Live" clId="Web-{DE93BA57-7494-42B1-AFBD-6929ECA176AF}" dt="2021-06-28T15:45:37.344" v="0" actId="1076"/>
        <pc:sldMkLst>
          <pc:docMk/>
          <pc:sldMk cId="318593339" sldId="360"/>
        </pc:sldMkLst>
        <pc:spChg chg="mod">
          <ac:chgData name="Carlo Sansiviero" userId="5a2fcacb239bce14" providerId="Windows Live" clId="Web-{DE93BA57-7494-42B1-AFBD-6929ECA176AF}" dt="2021-06-28T15:45:37.344" v="0" actId="1076"/>
          <ac:spMkLst>
            <pc:docMk/>
            <pc:sldMk cId="318593339" sldId="360"/>
            <ac:spMk id="3" creationId="{A6D7B96D-89BF-4CE5-8394-7FA2AF484712}"/>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embeddings/oleObject9.bin"/><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embeddings/oleObject10.bin"/></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embeddings/oleObject11.bin"/></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embeddings/oleObject12.bin"/></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embeddings/oleObject13.bin"/></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embeddings/oleObject14.bin"/></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6.bin"/><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d.docs.live.net/df78265f14174077/CIHEAM/LEAP4FNSSA/Survey%20IRC%20Platform/Questionari/Wider%20public.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embeddings/oleObject7.bin"/><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embeddings/oleObject8.bin"/><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F0"/>
              </a:solidFill>
              <a:ln w="19050">
                <a:solidFill>
                  <a:schemeClr val="lt1"/>
                </a:solidFill>
              </a:ln>
              <a:effectLst/>
            </c:spPr>
            <c:extLst>
              <c:ext xmlns:c16="http://schemas.microsoft.com/office/drawing/2014/chart" uri="{C3380CC4-5D6E-409C-BE32-E72D297353CC}">
                <c16:uniqueId val="{00000001-DD68-4DE2-B322-FE129F0A3BF9}"/>
              </c:ext>
            </c:extLst>
          </c:dPt>
          <c:dPt>
            <c:idx val="1"/>
            <c:bubble3D val="0"/>
            <c:spPr>
              <a:solidFill>
                <a:srgbClr val="FF66FF"/>
              </a:solidFill>
              <a:ln w="19050">
                <a:solidFill>
                  <a:schemeClr val="lt1"/>
                </a:solidFill>
              </a:ln>
              <a:effectLst/>
            </c:spPr>
            <c:extLst>
              <c:ext xmlns:c16="http://schemas.microsoft.com/office/drawing/2014/chart" uri="{C3380CC4-5D6E-409C-BE32-E72D297353CC}">
                <c16:uniqueId val="{00000003-DD68-4DE2-B322-FE129F0A3BF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D68-4DE2-B322-FE129F0A3BF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D68-4DE2-B322-FE129F0A3BF9}"/>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'[Wider public.xlsx]profile'!$A$2:$A$5</c:f>
              <c:strCache>
                <c:ptCount val="4"/>
                <c:pt idx="0">
                  <c:v>MALE</c:v>
                </c:pt>
                <c:pt idx="1">
                  <c:v>FEMALE</c:v>
                </c:pt>
                <c:pt idx="2">
                  <c:v>NO ANWER</c:v>
                </c:pt>
                <c:pt idx="3">
                  <c:v>EMPTY</c:v>
                </c:pt>
              </c:strCache>
            </c:strRef>
          </c:cat>
          <c:val>
            <c:numRef>
              <c:f>'[Wider public.xlsx]profile'!$B$2,'[Wider public.xlsx]profile'!$B$3,'[Wider public.xlsx]profile'!$B$6</c:f>
              <c:numCache>
                <c:formatCode>General</c:formatCode>
                <c:ptCount val="3"/>
                <c:pt idx="0">
                  <c:v>276</c:v>
                </c:pt>
                <c:pt idx="1">
                  <c:v>151</c:v>
                </c:pt>
                <c:pt idx="2">
                  <c:v>79</c:v>
                </c:pt>
              </c:numCache>
            </c:numRef>
          </c:val>
          <c:extLst>
            <c:ext xmlns:c16="http://schemas.microsoft.com/office/drawing/2014/chart" uri="{C3380CC4-5D6E-409C-BE32-E72D297353CC}">
              <c16:uniqueId val="{00000008-FD16-4837-9C2A-792FC4DC64CC}"/>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it-IT" sz="2000"/>
              <a:t>DECISION MAKERS</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'[Wider public.xlsx]comparazione'!$A$3</c:f>
              <c:strCache>
                <c:ptCount val="1"/>
                <c:pt idx="0">
                  <c:v>wider public</c:v>
                </c:pt>
              </c:strCache>
            </c:strRef>
          </c:tx>
          <c:spPr>
            <a:solidFill>
              <a:schemeClr val="accent1"/>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1C84-47F0-8181-E2DD863976BD}"/>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1C84-47F0-8181-E2DD863976BD}"/>
              </c:ext>
            </c:extLst>
          </c:dPt>
          <c:dLbls>
            <c:dLbl>
              <c:idx val="0"/>
              <c:delete val="1"/>
              <c:extLst>
                <c:ext xmlns:c15="http://schemas.microsoft.com/office/drawing/2012/chart" uri="{CE6537A1-D6FC-4f65-9D91-7224C49458BB}"/>
                <c:ext xmlns:c16="http://schemas.microsoft.com/office/drawing/2014/chart" uri="{C3380CC4-5D6E-409C-BE32-E72D297353CC}">
                  <c16:uniqueId val="{00000014-289B-4BA0-95F4-16AC33FA9450}"/>
                </c:ext>
              </c:extLst>
            </c:dLbl>
            <c:dLbl>
              <c:idx val="1"/>
              <c:delete val="1"/>
              <c:extLst>
                <c:ext xmlns:c15="http://schemas.microsoft.com/office/drawing/2012/chart" uri="{CE6537A1-D6FC-4f65-9D91-7224C49458BB}"/>
                <c:ext xmlns:c16="http://schemas.microsoft.com/office/drawing/2014/chart" uri="{C3380CC4-5D6E-409C-BE32-E72D297353CC}">
                  <c16:uniqueId val="{00000012-289B-4BA0-95F4-16AC33FA9450}"/>
                </c:ext>
              </c:extLst>
            </c:dLbl>
            <c:dLbl>
              <c:idx val="2"/>
              <c:delete val="1"/>
              <c:extLst>
                <c:ext xmlns:c15="http://schemas.microsoft.com/office/drawing/2012/chart" uri="{CE6537A1-D6FC-4f65-9D91-7224C49458BB}"/>
                <c:ext xmlns:c16="http://schemas.microsoft.com/office/drawing/2014/chart" uri="{C3380CC4-5D6E-409C-BE32-E72D297353CC}">
                  <c16:uniqueId val="{00000010-289B-4BA0-95F4-16AC33FA9450}"/>
                </c:ext>
              </c:extLst>
            </c:dLbl>
            <c:dLbl>
              <c:idx val="3"/>
              <c:delete val="1"/>
              <c:extLst>
                <c:ext xmlns:c15="http://schemas.microsoft.com/office/drawing/2012/chart" uri="{CE6537A1-D6FC-4f65-9D91-7224C49458BB}"/>
                <c:ext xmlns:c16="http://schemas.microsoft.com/office/drawing/2014/chart" uri="{C3380CC4-5D6E-409C-BE32-E72D297353CC}">
                  <c16:uniqueId val="{0000000E-289B-4BA0-95F4-16AC33FA9450}"/>
                </c:ext>
              </c:extLst>
            </c:dLbl>
            <c:dLbl>
              <c:idx val="4"/>
              <c:delete val="1"/>
              <c:extLst>
                <c:ext xmlns:c15="http://schemas.microsoft.com/office/drawing/2012/chart" uri="{CE6537A1-D6FC-4f65-9D91-7224C49458BB}"/>
                <c:ext xmlns:c16="http://schemas.microsoft.com/office/drawing/2014/chart" uri="{C3380CC4-5D6E-409C-BE32-E72D297353CC}">
                  <c16:uniqueId val="{00000001-1C84-47F0-8181-E2DD863976BD}"/>
                </c:ext>
              </c:extLst>
            </c:dLbl>
            <c:dLbl>
              <c:idx val="5"/>
              <c:delete val="1"/>
              <c:extLst>
                <c:ext xmlns:c15="http://schemas.microsoft.com/office/drawing/2012/chart" uri="{CE6537A1-D6FC-4f65-9D91-7224C49458BB}"/>
                <c:ext xmlns:c16="http://schemas.microsoft.com/office/drawing/2014/chart" uri="{C3380CC4-5D6E-409C-BE32-E72D297353CC}">
                  <c16:uniqueId val="{0000000A-289B-4BA0-95F4-16AC33FA9450}"/>
                </c:ext>
              </c:extLst>
            </c:dLbl>
            <c:dLbl>
              <c:idx val="6"/>
              <c:delete val="1"/>
              <c:extLst>
                <c:ext xmlns:c15="http://schemas.microsoft.com/office/drawing/2012/chart" uri="{CE6537A1-D6FC-4f65-9D91-7224C49458BB}"/>
                <c:ext xmlns:c16="http://schemas.microsoft.com/office/drawing/2014/chart" uri="{C3380CC4-5D6E-409C-BE32-E72D297353CC}">
                  <c16:uniqueId val="{00000009-289B-4BA0-95F4-16AC33FA9450}"/>
                </c:ext>
              </c:extLst>
            </c:dLbl>
            <c:dLbl>
              <c:idx val="7"/>
              <c:delete val="1"/>
              <c:extLst>
                <c:ext xmlns:c15="http://schemas.microsoft.com/office/drawing/2012/chart" uri="{CE6537A1-D6FC-4f65-9D91-7224C49458BB}"/>
                <c:ext xmlns:c16="http://schemas.microsoft.com/office/drawing/2014/chart" uri="{C3380CC4-5D6E-409C-BE32-E72D297353CC}">
                  <c16:uniqueId val="{00000004-1C84-47F0-8181-E2DD863976BD}"/>
                </c:ext>
              </c:extLst>
            </c:dLbl>
            <c:dLbl>
              <c:idx val="8"/>
              <c:delete val="1"/>
              <c:extLst>
                <c:ext xmlns:c15="http://schemas.microsoft.com/office/drawing/2012/chart" uri="{CE6537A1-D6FC-4f65-9D91-7224C49458BB}"/>
                <c:ext xmlns:c16="http://schemas.microsoft.com/office/drawing/2014/chart" uri="{C3380CC4-5D6E-409C-BE32-E72D297353CC}">
                  <c16:uniqueId val="{00000005-1C84-47F0-8181-E2DD863976BD}"/>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public.xlsx]comparazione'!$P$2:$Y$2</c:f>
              <c:strCache>
                <c:ptCount val="10"/>
                <c:pt idx="0">
                  <c:v>Need-oriented coordination infrastructure for multi-actors’ networks </c:v>
                </c:pt>
                <c:pt idx="1">
                  <c:v>Multistakeholder communication mechanism </c:v>
                </c:pt>
                <c:pt idx="2">
                  <c:v>Information for priority setting in R&amp;I programmes</c:v>
                </c:pt>
                <c:pt idx="3">
                  <c:v>Monitoring, evaluation and learning of R&amp;I programmes</c:v>
                </c:pt>
                <c:pt idx="4">
                  <c:v>Easy access to different actors’ profiles in R&amp;I</c:v>
                </c:pt>
                <c:pt idx="5">
                  <c:v>Partnership-building and match making (social network principles)</c:v>
                </c:pt>
                <c:pt idx="6">
                  <c:v>Situation Analysis and foresight</c:v>
                </c:pt>
                <c:pt idx="7">
                  <c:v>Access to contacts of research inst. &amp; matchmaking</c:v>
                </c:pt>
                <c:pt idx="8">
                  <c:v>Updated FNSSA country profiles</c:v>
                </c:pt>
                <c:pt idx="9">
                  <c:v>Access to catalogue of funding opportunities</c:v>
                </c:pt>
              </c:strCache>
            </c:strRef>
          </c:cat>
          <c:val>
            <c:numRef>
              <c:f>'[Wider public.xlsx]comparazione'!$P$3:$Y$3</c:f>
              <c:numCache>
                <c:formatCode>0.0</c:formatCode>
                <c:ptCount val="10"/>
                <c:pt idx="0">
                  <c:v>3.75</c:v>
                </c:pt>
                <c:pt idx="1">
                  <c:v>3.9464285714285716</c:v>
                </c:pt>
                <c:pt idx="2">
                  <c:v>4.0357142857142856</c:v>
                </c:pt>
                <c:pt idx="3">
                  <c:v>4.0178571428571432</c:v>
                </c:pt>
                <c:pt idx="4">
                  <c:v>3.9642857142857144</c:v>
                </c:pt>
                <c:pt idx="5">
                  <c:v>4.125</c:v>
                </c:pt>
                <c:pt idx="6">
                  <c:v>4.0892857142857144</c:v>
                </c:pt>
                <c:pt idx="7">
                  <c:v>3.9642857142857144</c:v>
                </c:pt>
                <c:pt idx="8">
                  <c:v>3.8392857142857144</c:v>
                </c:pt>
                <c:pt idx="9">
                  <c:v>4.1785714285714288</c:v>
                </c:pt>
              </c:numCache>
            </c:numRef>
          </c:val>
          <c:extLst>
            <c:ext xmlns:c16="http://schemas.microsoft.com/office/drawing/2014/chart" uri="{C3380CC4-5D6E-409C-BE32-E72D297353CC}">
              <c16:uniqueId val="{00000006-1C84-47F0-8181-E2DD863976BD}"/>
            </c:ext>
          </c:extLst>
        </c:ser>
        <c:ser>
          <c:idx val="1"/>
          <c:order val="1"/>
          <c:tx>
            <c:strRef>
              <c:f>'[Wider public.xlsx]comparazione'!$A$4</c:f>
              <c:strCache>
                <c:ptCount val="1"/>
                <c:pt idx="0">
                  <c:v>key respondents</c:v>
                </c:pt>
              </c:strCache>
            </c:strRef>
          </c:tx>
          <c:spPr>
            <a:solidFill>
              <a:schemeClr val="accent2"/>
            </a:solidFill>
            <a:ln>
              <a:noFill/>
            </a:ln>
            <a:effectLst/>
          </c:spPr>
          <c:invertIfNegative val="0"/>
          <c:dPt>
            <c:idx val="7"/>
            <c:invertIfNegative val="0"/>
            <c:bubble3D val="0"/>
            <c:spPr>
              <a:solidFill>
                <a:schemeClr val="accent2"/>
              </a:solidFill>
              <a:ln>
                <a:noFill/>
              </a:ln>
              <a:effectLst/>
            </c:spPr>
            <c:extLst>
              <c:ext xmlns:c16="http://schemas.microsoft.com/office/drawing/2014/chart" uri="{C3380CC4-5D6E-409C-BE32-E72D297353CC}">
                <c16:uniqueId val="{00000008-1C84-47F0-8181-E2DD863976BD}"/>
              </c:ext>
            </c:extLst>
          </c:dPt>
          <c:dPt>
            <c:idx val="8"/>
            <c:invertIfNegative val="0"/>
            <c:bubble3D val="0"/>
            <c:spPr>
              <a:solidFill>
                <a:schemeClr val="accent2"/>
              </a:solidFill>
              <a:ln>
                <a:noFill/>
              </a:ln>
              <a:effectLst/>
            </c:spPr>
            <c:extLst>
              <c:ext xmlns:c16="http://schemas.microsoft.com/office/drawing/2014/chart" uri="{C3380CC4-5D6E-409C-BE32-E72D297353CC}">
                <c16:uniqueId val="{0000000A-1C84-47F0-8181-E2DD863976BD}"/>
              </c:ext>
            </c:extLst>
          </c:dPt>
          <c:dLbls>
            <c:dLbl>
              <c:idx val="0"/>
              <c:delete val="1"/>
              <c:extLst>
                <c:ext xmlns:c15="http://schemas.microsoft.com/office/drawing/2012/chart" uri="{CE6537A1-D6FC-4f65-9D91-7224C49458BB}"/>
                <c:ext xmlns:c16="http://schemas.microsoft.com/office/drawing/2014/chart" uri="{C3380CC4-5D6E-409C-BE32-E72D297353CC}">
                  <c16:uniqueId val="{00000013-289B-4BA0-95F4-16AC33FA9450}"/>
                </c:ext>
              </c:extLst>
            </c:dLbl>
            <c:dLbl>
              <c:idx val="1"/>
              <c:delete val="1"/>
              <c:extLst>
                <c:ext xmlns:c15="http://schemas.microsoft.com/office/drawing/2012/chart" uri="{CE6537A1-D6FC-4f65-9D91-7224C49458BB}"/>
                <c:ext xmlns:c16="http://schemas.microsoft.com/office/drawing/2014/chart" uri="{C3380CC4-5D6E-409C-BE32-E72D297353CC}">
                  <c16:uniqueId val="{00000011-289B-4BA0-95F4-16AC33FA9450}"/>
                </c:ext>
              </c:extLst>
            </c:dLbl>
            <c:dLbl>
              <c:idx val="2"/>
              <c:delete val="1"/>
              <c:extLst>
                <c:ext xmlns:c15="http://schemas.microsoft.com/office/drawing/2012/chart" uri="{CE6537A1-D6FC-4f65-9D91-7224C49458BB}"/>
                <c:ext xmlns:c16="http://schemas.microsoft.com/office/drawing/2014/chart" uri="{C3380CC4-5D6E-409C-BE32-E72D297353CC}">
                  <c16:uniqueId val="{0000000F-289B-4BA0-95F4-16AC33FA9450}"/>
                </c:ext>
              </c:extLst>
            </c:dLbl>
            <c:dLbl>
              <c:idx val="3"/>
              <c:delete val="1"/>
              <c:extLst>
                <c:ext xmlns:c15="http://schemas.microsoft.com/office/drawing/2012/chart" uri="{CE6537A1-D6FC-4f65-9D91-7224C49458BB}"/>
                <c:ext xmlns:c16="http://schemas.microsoft.com/office/drawing/2014/chart" uri="{C3380CC4-5D6E-409C-BE32-E72D297353CC}">
                  <c16:uniqueId val="{0000000D-289B-4BA0-95F4-16AC33FA9450}"/>
                </c:ext>
              </c:extLst>
            </c:dLbl>
            <c:dLbl>
              <c:idx val="4"/>
              <c:delete val="1"/>
              <c:extLst>
                <c:ext xmlns:c15="http://schemas.microsoft.com/office/drawing/2012/chart" uri="{CE6537A1-D6FC-4f65-9D91-7224C49458BB}"/>
                <c:ext xmlns:c16="http://schemas.microsoft.com/office/drawing/2014/chart" uri="{C3380CC4-5D6E-409C-BE32-E72D297353CC}">
                  <c16:uniqueId val="{0000000C-289B-4BA0-95F4-16AC33FA9450}"/>
                </c:ext>
              </c:extLst>
            </c:dLbl>
            <c:dLbl>
              <c:idx val="5"/>
              <c:delete val="1"/>
              <c:extLst>
                <c:ext xmlns:c15="http://schemas.microsoft.com/office/drawing/2012/chart" uri="{CE6537A1-D6FC-4f65-9D91-7224C49458BB}"/>
                <c:ext xmlns:c16="http://schemas.microsoft.com/office/drawing/2014/chart" uri="{C3380CC4-5D6E-409C-BE32-E72D297353CC}">
                  <c16:uniqueId val="{0000000B-289B-4BA0-95F4-16AC33FA9450}"/>
                </c:ext>
              </c:extLst>
            </c:dLbl>
            <c:dLbl>
              <c:idx val="6"/>
              <c:delete val="1"/>
              <c:extLst>
                <c:ext xmlns:c15="http://schemas.microsoft.com/office/drawing/2012/chart" uri="{CE6537A1-D6FC-4f65-9D91-7224C49458BB}"/>
                <c:ext xmlns:c16="http://schemas.microsoft.com/office/drawing/2014/chart" uri="{C3380CC4-5D6E-409C-BE32-E72D297353CC}">
                  <c16:uniqueId val="{00000008-289B-4BA0-95F4-16AC33FA9450}"/>
                </c:ext>
              </c:extLst>
            </c:dLbl>
            <c:dLbl>
              <c:idx val="7"/>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1C84-47F0-8181-E2DD863976BD}"/>
                </c:ext>
              </c:extLst>
            </c:dLbl>
            <c:dLbl>
              <c:idx val="9"/>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B-1C84-47F0-8181-E2DD863976B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'[Wider public.xlsx]comparazione'!$P$2:$Y$2</c:f>
              <c:strCache>
                <c:ptCount val="10"/>
                <c:pt idx="0">
                  <c:v>Need-oriented coordination infrastructure for multi-actors’ networks </c:v>
                </c:pt>
                <c:pt idx="1">
                  <c:v>Multistakeholder communication mechanism </c:v>
                </c:pt>
                <c:pt idx="2">
                  <c:v>Information for priority setting in R&amp;I programmes</c:v>
                </c:pt>
                <c:pt idx="3">
                  <c:v>Monitoring, evaluation and learning of R&amp;I programmes</c:v>
                </c:pt>
                <c:pt idx="4">
                  <c:v>Easy access to different actors’ profiles in R&amp;I</c:v>
                </c:pt>
                <c:pt idx="5">
                  <c:v>Partnership-building and match making (social network principles)</c:v>
                </c:pt>
                <c:pt idx="6">
                  <c:v>Situation Analysis and foresight</c:v>
                </c:pt>
                <c:pt idx="7">
                  <c:v>Access to contacts of research inst. &amp; matchmaking</c:v>
                </c:pt>
                <c:pt idx="8">
                  <c:v>Updated FNSSA country profiles</c:v>
                </c:pt>
                <c:pt idx="9">
                  <c:v>Access to catalogue of funding opportunities</c:v>
                </c:pt>
              </c:strCache>
            </c:strRef>
          </c:cat>
          <c:val>
            <c:numRef>
              <c:f>'[Wider public.xlsx]comparazione'!$P$4:$Y$4</c:f>
              <c:numCache>
                <c:formatCode>0.0</c:formatCode>
                <c:ptCount val="10"/>
                <c:pt idx="0">
                  <c:v>4</c:v>
                </c:pt>
                <c:pt idx="1">
                  <c:v>4</c:v>
                </c:pt>
                <c:pt idx="2">
                  <c:v>3.8</c:v>
                </c:pt>
                <c:pt idx="3">
                  <c:v>3.8</c:v>
                </c:pt>
                <c:pt idx="4">
                  <c:v>4</c:v>
                </c:pt>
                <c:pt idx="5">
                  <c:v>4</c:v>
                </c:pt>
                <c:pt idx="6">
                  <c:v>4</c:v>
                </c:pt>
                <c:pt idx="7">
                  <c:v>4</c:v>
                </c:pt>
                <c:pt idx="8">
                  <c:v>4.2</c:v>
                </c:pt>
                <c:pt idx="9">
                  <c:v>4</c:v>
                </c:pt>
              </c:numCache>
            </c:numRef>
          </c:val>
          <c:extLst>
            <c:ext xmlns:c16="http://schemas.microsoft.com/office/drawing/2014/chart" uri="{C3380CC4-5D6E-409C-BE32-E72D297353CC}">
              <c16:uniqueId val="{0000000C-1C84-47F0-8181-E2DD863976BD}"/>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min val="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it-IT" sz="2000" dirty="0"/>
              <a:t>RESEARCH &amp; INNOVATION INSTITUTIONS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'[Wider public.xlsx]comparazione'!$A$34</c:f>
              <c:strCache>
                <c:ptCount val="1"/>
                <c:pt idx="0">
                  <c:v>wider public</c:v>
                </c:pt>
              </c:strCache>
            </c:strRef>
          </c:tx>
          <c:spPr>
            <a:solidFill>
              <a:srgbClr val="4472C4"/>
            </a:solidFill>
            <a:ln>
              <a:noFill/>
            </a:ln>
            <a:effectLst/>
          </c:spPr>
          <c:invertIfNegative val="0"/>
          <c:dPt>
            <c:idx val="4"/>
            <c:invertIfNegative val="0"/>
            <c:bubble3D val="0"/>
            <c:spPr>
              <a:solidFill>
                <a:srgbClr val="4472C4"/>
              </a:solidFill>
              <a:ln>
                <a:noFill/>
              </a:ln>
              <a:effectLst/>
            </c:spPr>
            <c:extLst>
              <c:ext xmlns:c16="http://schemas.microsoft.com/office/drawing/2014/chart" uri="{C3380CC4-5D6E-409C-BE32-E72D297353CC}">
                <c16:uniqueId val="{00000001-C1EA-4794-9462-7DC76639875E}"/>
              </c:ext>
            </c:extLst>
          </c:dPt>
          <c:dLbls>
            <c:dLbl>
              <c:idx val="0"/>
              <c:delete val="1"/>
              <c:extLst>
                <c:ext xmlns:c15="http://schemas.microsoft.com/office/drawing/2012/chart" uri="{CE6537A1-D6FC-4f65-9D91-7224C49458BB}"/>
                <c:ext xmlns:c16="http://schemas.microsoft.com/office/drawing/2014/chart" uri="{C3380CC4-5D6E-409C-BE32-E72D297353CC}">
                  <c16:uniqueId val="{00000012-9A3A-409C-8157-7D8386527057}"/>
                </c:ext>
              </c:extLst>
            </c:dLbl>
            <c:dLbl>
              <c:idx val="1"/>
              <c:delete val="1"/>
              <c:extLst>
                <c:ext xmlns:c15="http://schemas.microsoft.com/office/drawing/2012/chart" uri="{CE6537A1-D6FC-4f65-9D91-7224C49458BB}"/>
                <c:ext xmlns:c16="http://schemas.microsoft.com/office/drawing/2014/chart" uri="{C3380CC4-5D6E-409C-BE32-E72D297353CC}">
                  <c16:uniqueId val="{00000010-9A3A-409C-8157-7D8386527057}"/>
                </c:ext>
              </c:extLst>
            </c:dLbl>
            <c:dLbl>
              <c:idx val="2"/>
              <c:delete val="1"/>
              <c:extLst>
                <c:ext xmlns:c15="http://schemas.microsoft.com/office/drawing/2012/chart" uri="{CE6537A1-D6FC-4f65-9D91-7224C49458BB}"/>
                <c:ext xmlns:c16="http://schemas.microsoft.com/office/drawing/2014/chart" uri="{C3380CC4-5D6E-409C-BE32-E72D297353CC}">
                  <c16:uniqueId val="{0000000D-9A3A-409C-8157-7D8386527057}"/>
                </c:ext>
              </c:extLst>
            </c:dLbl>
            <c:dLbl>
              <c:idx val="3"/>
              <c:delete val="1"/>
              <c:extLst>
                <c:ext xmlns:c15="http://schemas.microsoft.com/office/drawing/2012/chart" uri="{CE6537A1-D6FC-4f65-9D91-7224C49458BB}"/>
                <c:ext xmlns:c16="http://schemas.microsoft.com/office/drawing/2014/chart" uri="{C3380CC4-5D6E-409C-BE32-E72D297353CC}">
                  <c16:uniqueId val="{0000000C-9A3A-409C-8157-7D8386527057}"/>
                </c:ext>
              </c:extLst>
            </c:dLbl>
            <c:dLbl>
              <c:idx val="4"/>
              <c:delete val="1"/>
              <c:extLst>
                <c:ext xmlns:c15="http://schemas.microsoft.com/office/drawing/2012/chart" uri="{CE6537A1-D6FC-4f65-9D91-7224C49458BB}"/>
                <c:ext xmlns:c16="http://schemas.microsoft.com/office/drawing/2014/chart" uri="{C3380CC4-5D6E-409C-BE32-E72D297353CC}">
                  <c16:uniqueId val="{00000001-C1EA-4794-9462-7DC76639875E}"/>
                </c:ext>
              </c:extLst>
            </c:dLbl>
            <c:dLbl>
              <c:idx val="5"/>
              <c:delete val="1"/>
              <c:extLst>
                <c:ext xmlns:c15="http://schemas.microsoft.com/office/drawing/2012/chart" uri="{CE6537A1-D6FC-4f65-9D91-7224C49458BB}"/>
                <c:ext xmlns:c16="http://schemas.microsoft.com/office/drawing/2014/chart" uri="{C3380CC4-5D6E-409C-BE32-E72D297353CC}">
                  <c16:uniqueId val="{0000000A-9A3A-409C-8157-7D8386527057}"/>
                </c:ext>
              </c:extLst>
            </c:dLbl>
            <c:dLbl>
              <c:idx val="6"/>
              <c:delete val="1"/>
              <c:extLst>
                <c:ext xmlns:c15="http://schemas.microsoft.com/office/drawing/2012/chart" uri="{CE6537A1-D6FC-4f65-9D91-7224C49458BB}"/>
                <c:ext xmlns:c16="http://schemas.microsoft.com/office/drawing/2014/chart" uri="{C3380CC4-5D6E-409C-BE32-E72D297353CC}">
                  <c16:uniqueId val="{00000008-9A3A-409C-8157-7D8386527057}"/>
                </c:ext>
              </c:extLst>
            </c:dLbl>
            <c:dLbl>
              <c:idx val="7"/>
              <c:delete val="1"/>
              <c:extLst>
                <c:ext xmlns:c15="http://schemas.microsoft.com/office/drawing/2012/chart" uri="{CE6537A1-D6FC-4f65-9D91-7224C49458BB}"/>
                <c:ext xmlns:c16="http://schemas.microsoft.com/office/drawing/2014/chart" uri="{C3380CC4-5D6E-409C-BE32-E72D297353CC}">
                  <c16:uniqueId val="{00000007-9A3A-409C-8157-7D8386527057}"/>
                </c:ext>
              </c:extLst>
            </c:dLbl>
            <c:dLbl>
              <c:idx val="8"/>
              <c:delete val="1"/>
              <c:extLst>
                <c:ext xmlns:c15="http://schemas.microsoft.com/office/drawing/2012/chart" uri="{CE6537A1-D6FC-4f65-9D91-7224C49458BB}"/>
                <c:ext xmlns:c16="http://schemas.microsoft.com/office/drawing/2014/chart" uri="{C3380CC4-5D6E-409C-BE32-E72D297353CC}">
                  <c16:uniqueId val="{00000005-9A3A-409C-8157-7D8386527057}"/>
                </c:ext>
              </c:extLst>
            </c:dLbl>
            <c:dLbl>
              <c:idx val="9"/>
              <c:delete val="1"/>
              <c:extLst>
                <c:ext xmlns:c15="http://schemas.microsoft.com/office/drawing/2012/chart" uri="{CE6537A1-D6FC-4f65-9D91-7224C49458BB}"/>
                <c:ext xmlns:c16="http://schemas.microsoft.com/office/drawing/2014/chart" uri="{C3380CC4-5D6E-409C-BE32-E72D297353CC}">
                  <c16:uniqueId val="{00000004-9A3A-409C-8157-7D8386527057}"/>
                </c:ext>
              </c:extLst>
            </c:dLbl>
            <c:dLbl>
              <c:idx val="10"/>
              <c:layout>
                <c:manualLayout>
                  <c:x val="-1.1008541071104947E-16"/>
                  <c:y val="2.922765350271563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9A3A-409C-8157-7D8386527057}"/>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public.xlsx]comparazione'!$B$33:$L$33</c:f>
              <c:strCache>
                <c:ptCount val="11"/>
                <c:pt idx="0">
                  <c:v>Need-oriented coordination infrastructure for multi-actors’ networks</c:v>
                </c:pt>
                <c:pt idx="1">
                  <c:v>Multistakeholder communication mechanism</c:v>
                </c:pt>
                <c:pt idx="2">
                  <c:v>Facilitating contacts with industrial investors and producers </c:v>
                </c:pt>
                <c:pt idx="3">
                  <c:v>Data and Knowledge management for science-end-user dialogues</c:v>
                </c:pt>
                <c:pt idx="4">
                  <c:v>Innovation Hub for partnership-building, match making and science-end-user dialogues for collaboration</c:v>
                </c:pt>
                <c:pt idx="5">
                  <c:v>Monitoring, evaluation and learning mechanism of R&amp;I programmes</c:v>
                </c:pt>
                <c:pt idx="6">
                  <c:v>Catalogue of calls/applications for research project</c:v>
                </c:pt>
                <c:pt idx="7">
                  <c:v>Directory of main players in FNSSA research’s domain</c:v>
                </c:pt>
                <c:pt idx="8">
                  <c:v>Repository of research results (e.g., publications)</c:v>
                </c:pt>
                <c:pt idx="9">
                  <c:v>Capacity building on access to research funds (including proposal development)</c:v>
                </c:pt>
                <c:pt idx="10">
                  <c:v>Offers and opportunities for mobility and connectivity</c:v>
                </c:pt>
              </c:strCache>
            </c:strRef>
          </c:cat>
          <c:val>
            <c:numRef>
              <c:f>'[Wider public.xlsx]comparazione'!$B$34:$L$34</c:f>
              <c:numCache>
                <c:formatCode>0.0</c:formatCode>
                <c:ptCount val="11"/>
                <c:pt idx="0">
                  <c:v>3.8491379310344827</c:v>
                </c:pt>
                <c:pt idx="1">
                  <c:v>3.9267241379310347</c:v>
                </c:pt>
                <c:pt idx="2">
                  <c:v>4.0259740259740262</c:v>
                </c:pt>
                <c:pt idx="3">
                  <c:v>3.9134199134199132</c:v>
                </c:pt>
                <c:pt idx="4">
                  <c:v>4.0346320346320343</c:v>
                </c:pt>
                <c:pt idx="5">
                  <c:v>3.9783549783549783</c:v>
                </c:pt>
                <c:pt idx="6">
                  <c:v>4.0476190476190474</c:v>
                </c:pt>
                <c:pt idx="7">
                  <c:v>3.7835497835497836</c:v>
                </c:pt>
                <c:pt idx="8">
                  <c:v>3.8354978354978355</c:v>
                </c:pt>
                <c:pt idx="9">
                  <c:v>4.0476190476190474</c:v>
                </c:pt>
                <c:pt idx="10">
                  <c:v>4.2164502164502169</c:v>
                </c:pt>
              </c:numCache>
            </c:numRef>
          </c:val>
          <c:extLst>
            <c:ext xmlns:c16="http://schemas.microsoft.com/office/drawing/2014/chart" uri="{C3380CC4-5D6E-409C-BE32-E72D297353CC}">
              <c16:uniqueId val="{00000002-C1EA-4794-9462-7DC76639875E}"/>
            </c:ext>
          </c:extLst>
        </c:ser>
        <c:ser>
          <c:idx val="1"/>
          <c:order val="1"/>
          <c:tx>
            <c:strRef>
              <c:f>'[Wider public.xlsx]comparazione'!$A$35</c:f>
              <c:strCache>
                <c:ptCount val="1"/>
                <c:pt idx="0">
                  <c:v>key respondents</c:v>
                </c:pt>
              </c:strCache>
            </c:strRef>
          </c:tx>
          <c:spPr>
            <a:solidFill>
              <a:srgbClr val="ED7D31"/>
            </a:solidFill>
            <a:ln>
              <a:noFill/>
            </a:ln>
            <a:effectLst/>
          </c:spPr>
          <c:invertIfNegative val="0"/>
          <c:dPt>
            <c:idx val="7"/>
            <c:invertIfNegative val="0"/>
            <c:bubble3D val="0"/>
            <c:spPr>
              <a:solidFill>
                <a:srgbClr val="ED7D31"/>
              </a:solidFill>
              <a:ln>
                <a:noFill/>
              </a:ln>
              <a:effectLst/>
            </c:spPr>
            <c:extLst>
              <c:ext xmlns:c16="http://schemas.microsoft.com/office/drawing/2014/chart" uri="{C3380CC4-5D6E-409C-BE32-E72D297353CC}">
                <c16:uniqueId val="{00000004-C1EA-4794-9462-7DC76639875E}"/>
              </c:ext>
            </c:extLst>
          </c:dPt>
          <c:dLbls>
            <c:dLbl>
              <c:idx val="0"/>
              <c:delete val="1"/>
              <c:extLst>
                <c:ext xmlns:c15="http://schemas.microsoft.com/office/drawing/2012/chart" uri="{CE6537A1-D6FC-4f65-9D91-7224C49458BB}"/>
                <c:ext xmlns:c16="http://schemas.microsoft.com/office/drawing/2014/chart" uri="{C3380CC4-5D6E-409C-BE32-E72D297353CC}">
                  <c16:uniqueId val="{00000011-9A3A-409C-8157-7D8386527057}"/>
                </c:ext>
              </c:extLst>
            </c:dLbl>
            <c:dLbl>
              <c:idx val="1"/>
              <c:delete val="1"/>
              <c:extLst>
                <c:ext xmlns:c15="http://schemas.microsoft.com/office/drawing/2012/chart" uri="{CE6537A1-D6FC-4f65-9D91-7224C49458BB}"/>
                <c:ext xmlns:c16="http://schemas.microsoft.com/office/drawing/2014/chart" uri="{C3380CC4-5D6E-409C-BE32-E72D297353CC}">
                  <c16:uniqueId val="{0000000E-9A3A-409C-8157-7D8386527057}"/>
                </c:ext>
              </c:extLst>
            </c:dLbl>
            <c:dLbl>
              <c:idx val="2"/>
              <c:delete val="1"/>
              <c:extLst>
                <c:ext xmlns:c15="http://schemas.microsoft.com/office/drawing/2012/chart" uri="{CE6537A1-D6FC-4f65-9D91-7224C49458BB}"/>
                <c:ext xmlns:c16="http://schemas.microsoft.com/office/drawing/2014/chart" uri="{C3380CC4-5D6E-409C-BE32-E72D297353CC}">
                  <c16:uniqueId val="{0000000F-9A3A-409C-8157-7D8386527057}"/>
                </c:ext>
              </c:extLst>
            </c:dLbl>
            <c:dLbl>
              <c:idx val="3"/>
              <c:delete val="1"/>
              <c:extLst>
                <c:ext xmlns:c15="http://schemas.microsoft.com/office/drawing/2012/chart" uri="{CE6537A1-D6FC-4f65-9D91-7224C49458BB}"/>
                <c:ext xmlns:c16="http://schemas.microsoft.com/office/drawing/2014/chart" uri="{C3380CC4-5D6E-409C-BE32-E72D297353CC}">
                  <c16:uniqueId val="{0000000B-9A3A-409C-8157-7D8386527057}"/>
                </c:ext>
              </c:extLst>
            </c:dLbl>
            <c:dLbl>
              <c:idx val="5"/>
              <c:delete val="1"/>
              <c:extLst>
                <c:ext xmlns:c15="http://schemas.microsoft.com/office/drawing/2012/chart" uri="{CE6537A1-D6FC-4f65-9D91-7224C49458BB}"/>
                <c:ext xmlns:c16="http://schemas.microsoft.com/office/drawing/2014/chart" uri="{C3380CC4-5D6E-409C-BE32-E72D297353CC}">
                  <c16:uniqueId val="{00000009-9A3A-409C-8157-7D8386527057}"/>
                </c:ext>
              </c:extLst>
            </c:dLbl>
            <c:dLbl>
              <c:idx val="7"/>
              <c:delete val="1"/>
              <c:extLst>
                <c:ext xmlns:c15="http://schemas.microsoft.com/office/drawing/2012/chart" uri="{CE6537A1-D6FC-4f65-9D91-7224C49458BB}"/>
                <c:ext xmlns:c16="http://schemas.microsoft.com/office/drawing/2014/chart" uri="{C3380CC4-5D6E-409C-BE32-E72D297353CC}">
                  <c16:uniqueId val="{00000004-C1EA-4794-9462-7DC76639875E}"/>
                </c:ext>
              </c:extLst>
            </c:dLbl>
            <c:dLbl>
              <c:idx val="8"/>
              <c:delete val="1"/>
              <c:extLst>
                <c:ext xmlns:c15="http://schemas.microsoft.com/office/drawing/2012/chart" uri="{CE6537A1-D6FC-4f65-9D91-7224C49458BB}"/>
                <c:ext xmlns:c16="http://schemas.microsoft.com/office/drawing/2014/chart" uri="{C3380CC4-5D6E-409C-BE32-E72D297353CC}">
                  <c16:uniqueId val="{00000006-9A3A-409C-8157-7D8386527057}"/>
                </c:ext>
              </c:extLst>
            </c:dLbl>
            <c:dLbl>
              <c:idx val="9"/>
              <c:layout>
                <c:manualLayout>
                  <c:x val="-3.0023640661939635E-3"/>
                  <c:y val="1.75365921016293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9A3A-409C-8157-7D8386527057}"/>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public.xlsx]comparazione'!$B$33:$L$33</c:f>
              <c:strCache>
                <c:ptCount val="11"/>
                <c:pt idx="0">
                  <c:v>Need-oriented coordination infrastructure for multi-actors’ networks</c:v>
                </c:pt>
                <c:pt idx="1">
                  <c:v>Multistakeholder communication mechanism</c:v>
                </c:pt>
                <c:pt idx="2">
                  <c:v>Facilitating contacts with industrial investors and producers </c:v>
                </c:pt>
                <c:pt idx="3">
                  <c:v>Data and Knowledge management for science-end-user dialogues</c:v>
                </c:pt>
                <c:pt idx="4">
                  <c:v>Innovation Hub for partnership-building, match making and science-end-user dialogues for collaboration</c:v>
                </c:pt>
                <c:pt idx="5">
                  <c:v>Monitoring, evaluation and learning mechanism of R&amp;I programmes</c:v>
                </c:pt>
                <c:pt idx="6">
                  <c:v>Catalogue of calls/applications for research project</c:v>
                </c:pt>
                <c:pt idx="7">
                  <c:v>Directory of main players in FNSSA research’s domain</c:v>
                </c:pt>
                <c:pt idx="8">
                  <c:v>Repository of research results (e.g., publications)</c:v>
                </c:pt>
                <c:pt idx="9">
                  <c:v>Capacity building on access to research funds (including proposal development)</c:v>
                </c:pt>
                <c:pt idx="10">
                  <c:v>Offers and opportunities for mobility and connectivity</c:v>
                </c:pt>
              </c:strCache>
            </c:strRef>
          </c:cat>
          <c:val>
            <c:numRef>
              <c:f>'[Wider public.xlsx]comparazione'!$B$35:$L$35</c:f>
              <c:numCache>
                <c:formatCode>0.0</c:formatCode>
                <c:ptCount val="11"/>
                <c:pt idx="0">
                  <c:v>4.1063829787234045</c:v>
                </c:pt>
                <c:pt idx="1">
                  <c:v>4.0851063829787231</c:v>
                </c:pt>
                <c:pt idx="2">
                  <c:v>4.0638297872340425</c:v>
                </c:pt>
                <c:pt idx="3">
                  <c:v>4.2340425531914896</c:v>
                </c:pt>
                <c:pt idx="4">
                  <c:v>4.3404255319148932</c:v>
                </c:pt>
                <c:pt idx="5">
                  <c:v>4.1914893617021276</c:v>
                </c:pt>
                <c:pt idx="6">
                  <c:v>4.2765957446808507</c:v>
                </c:pt>
                <c:pt idx="7">
                  <c:v>3.8936170212765959</c:v>
                </c:pt>
                <c:pt idx="8">
                  <c:v>4.1276595744680851</c:v>
                </c:pt>
                <c:pt idx="9">
                  <c:v>4.2765957446808507</c:v>
                </c:pt>
                <c:pt idx="10">
                  <c:v>4.3404255319148932</c:v>
                </c:pt>
              </c:numCache>
            </c:numRef>
          </c:val>
          <c:extLst>
            <c:ext xmlns:c16="http://schemas.microsoft.com/office/drawing/2014/chart" uri="{C3380CC4-5D6E-409C-BE32-E72D297353CC}">
              <c16:uniqueId val="{00000005-C1EA-4794-9462-7DC76639875E}"/>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At val="1"/>
        <c:auto val="1"/>
        <c:lblAlgn val="ctr"/>
        <c:lblOffset val="100"/>
        <c:noMultiLvlLbl val="0"/>
      </c:catAx>
      <c:valAx>
        <c:axId val="1789033359"/>
        <c:scaling>
          <c:orientation val="minMax"/>
          <c:min val="1"/>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lgn="ctr">
        <a:defRPr/>
      </a:pPr>
      <a:endParaRPr lang="it-IT"/>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it-IT" sz="2000" dirty="0"/>
              <a:t>CAPACITY</a:t>
            </a:r>
            <a:r>
              <a:rPr lang="it-IT" sz="2000" baseline="0" dirty="0"/>
              <a:t> BUILDING INSTITUTIONS</a:t>
            </a:r>
            <a:endParaRPr lang="it-IT" sz="2000" dirty="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'[Wider public.xlsx]comparazione'!$O$35</c:f>
              <c:strCache>
                <c:ptCount val="1"/>
                <c:pt idx="0">
                  <c:v>wider public</c:v>
                </c:pt>
              </c:strCache>
            </c:strRef>
          </c:tx>
          <c:spPr>
            <a:solidFill>
              <a:srgbClr val="4472C4"/>
            </a:solidFill>
            <a:ln>
              <a:noFill/>
            </a:ln>
            <a:effectLst/>
          </c:spPr>
          <c:invertIfNegative val="0"/>
          <c:dPt>
            <c:idx val="4"/>
            <c:invertIfNegative val="0"/>
            <c:bubble3D val="0"/>
            <c:spPr>
              <a:solidFill>
                <a:srgbClr val="4472C4"/>
              </a:solidFill>
              <a:ln>
                <a:noFill/>
              </a:ln>
              <a:effectLst/>
            </c:spPr>
            <c:extLst>
              <c:ext xmlns:c16="http://schemas.microsoft.com/office/drawing/2014/chart" uri="{C3380CC4-5D6E-409C-BE32-E72D297353CC}">
                <c16:uniqueId val="{00000001-A0BB-43C9-B0D7-54A731E1C8B3}"/>
              </c:ext>
            </c:extLst>
          </c:dPt>
          <c:dLbls>
            <c:dLbl>
              <c:idx val="0"/>
              <c:delete val="1"/>
              <c:extLst>
                <c:ext xmlns:c15="http://schemas.microsoft.com/office/drawing/2012/chart" uri="{CE6537A1-D6FC-4f65-9D91-7224C49458BB}"/>
                <c:ext xmlns:c16="http://schemas.microsoft.com/office/drawing/2014/chart" uri="{C3380CC4-5D6E-409C-BE32-E72D297353CC}">
                  <c16:uniqueId val="{00000010-65C9-44F9-94CE-91EC9BC7A8DB}"/>
                </c:ext>
              </c:extLst>
            </c:dLbl>
            <c:dLbl>
              <c:idx val="2"/>
              <c:delete val="1"/>
              <c:extLst>
                <c:ext xmlns:c15="http://schemas.microsoft.com/office/drawing/2012/chart" uri="{CE6537A1-D6FC-4f65-9D91-7224C49458BB}"/>
                <c:ext xmlns:c16="http://schemas.microsoft.com/office/drawing/2014/chart" uri="{C3380CC4-5D6E-409C-BE32-E72D297353CC}">
                  <c16:uniqueId val="{0000000E-65C9-44F9-94CE-91EC9BC7A8DB}"/>
                </c:ext>
              </c:extLst>
            </c:dLbl>
            <c:dLbl>
              <c:idx val="3"/>
              <c:delete val="1"/>
              <c:extLst>
                <c:ext xmlns:c15="http://schemas.microsoft.com/office/drawing/2012/chart" uri="{CE6537A1-D6FC-4f65-9D91-7224C49458BB}"/>
                <c:ext xmlns:c16="http://schemas.microsoft.com/office/drawing/2014/chart" uri="{C3380CC4-5D6E-409C-BE32-E72D297353CC}">
                  <c16:uniqueId val="{0000000C-65C9-44F9-94CE-91EC9BC7A8DB}"/>
                </c:ext>
              </c:extLst>
            </c:dLbl>
            <c:dLbl>
              <c:idx val="4"/>
              <c:delete val="1"/>
              <c:extLst>
                <c:ext xmlns:c15="http://schemas.microsoft.com/office/drawing/2012/chart" uri="{CE6537A1-D6FC-4f65-9D91-7224C49458BB}"/>
                <c:ext xmlns:c16="http://schemas.microsoft.com/office/drawing/2014/chart" uri="{C3380CC4-5D6E-409C-BE32-E72D297353CC}">
                  <c16:uniqueId val="{00000001-A0BB-43C9-B0D7-54A731E1C8B3}"/>
                </c:ext>
              </c:extLst>
            </c:dLbl>
            <c:dLbl>
              <c:idx val="5"/>
              <c:delete val="1"/>
              <c:extLst>
                <c:ext xmlns:c15="http://schemas.microsoft.com/office/drawing/2012/chart" uri="{CE6537A1-D6FC-4f65-9D91-7224C49458BB}"/>
                <c:ext xmlns:c16="http://schemas.microsoft.com/office/drawing/2014/chart" uri="{C3380CC4-5D6E-409C-BE32-E72D297353CC}">
                  <c16:uniqueId val="{0000000A-65C9-44F9-94CE-91EC9BC7A8DB}"/>
                </c:ext>
              </c:extLst>
            </c:dLbl>
            <c:dLbl>
              <c:idx val="8"/>
              <c:delete val="1"/>
              <c:extLst>
                <c:ext xmlns:c15="http://schemas.microsoft.com/office/drawing/2012/chart" uri="{CE6537A1-D6FC-4f65-9D91-7224C49458BB}"/>
                <c:ext xmlns:c16="http://schemas.microsoft.com/office/drawing/2014/chart" uri="{C3380CC4-5D6E-409C-BE32-E72D297353CC}">
                  <c16:uniqueId val="{00000007-65C9-44F9-94CE-91EC9BC7A8DB}"/>
                </c:ext>
              </c:extLst>
            </c:dLbl>
            <c:dLbl>
              <c:idx val="9"/>
              <c:delete val="1"/>
              <c:extLst>
                <c:ext xmlns:c15="http://schemas.microsoft.com/office/drawing/2012/chart" uri="{CE6537A1-D6FC-4f65-9D91-7224C49458BB}"/>
                <c:ext xmlns:c16="http://schemas.microsoft.com/office/drawing/2014/chart" uri="{C3380CC4-5D6E-409C-BE32-E72D297353CC}">
                  <c16:uniqueId val="{00000005-65C9-44F9-94CE-91EC9BC7A8DB}"/>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public.xlsx]comparazione'!$P$34:$Y$34</c:f>
              <c:strCache>
                <c:ptCount val="10"/>
                <c:pt idx="0">
                  <c:v>Need-oriented coordination infrastructure for multi-actor’s networks </c:v>
                </c:pt>
                <c:pt idx="1">
                  <c:v>Multistakeholder communication mechanism </c:v>
                </c:pt>
                <c:pt idx="2">
                  <c:v>Directory of training expert in different sectors</c:v>
                </c:pt>
                <c:pt idx="3">
                  <c:v>Promoting your institution’s services</c:v>
                </c:pt>
                <c:pt idx="4">
                  <c:v>Upload education material of your institution for dissemination</c:v>
                </c:pt>
                <c:pt idx="5">
                  <c:v>Monitoring, evaluation and learning mechanism of R&amp;I programmes</c:v>
                </c:pt>
                <c:pt idx="6">
                  <c:v>Situation Analysis and foresight</c:v>
                </c:pt>
                <c:pt idx="7">
                  <c:v>Trainings requests and opportunities</c:v>
                </c:pt>
                <c:pt idx="8">
                  <c:v>Support for education curricula building</c:v>
                </c:pt>
                <c:pt idx="9">
                  <c:v>E-learning services</c:v>
                </c:pt>
              </c:strCache>
            </c:strRef>
          </c:cat>
          <c:val>
            <c:numRef>
              <c:f>'[Wider public.xlsx]comparazione'!$P$35:$Y$35</c:f>
              <c:numCache>
                <c:formatCode>0.0</c:formatCode>
                <c:ptCount val="10"/>
                <c:pt idx="0">
                  <c:v>3.8526315789473684</c:v>
                </c:pt>
                <c:pt idx="1">
                  <c:v>4.0526315789473681</c:v>
                </c:pt>
                <c:pt idx="2">
                  <c:v>3.9894736842105263</c:v>
                </c:pt>
                <c:pt idx="3">
                  <c:v>3.905263157894737</c:v>
                </c:pt>
                <c:pt idx="4">
                  <c:v>3.831578947368421</c:v>
                </c:pt>
                <c:pt idx="5">
                  <c:v>3.9473684210526314</c:v>
                </c:pt>
                <c:pt idx="6">
                  <c:v>4.0631578947368423</c:v>
                </c:pt>
                <c:pt idx="7">
                  <c:v>4.0631578947368423</c:v>
                </c:pt>
                <c:pt idx="8">
                  <c:v>3.9473684210526314</c:v>
                </c:pt>
                <c:pt idx="9">
                  <c:v>3.9368421052631577</c:v>
                </c:pt>
              </c:numCache>
            </c:numRef>
          </c:val>
          <c:extLst>
            <c:ext xmlns:c16="http://schemas.microsoft.com/office/drawing/2014/chart" uri="{C3380CC4-5D6E-409C-BE32-E72D297353CC}">
              <c16:uniqueId val="{00000002-A0BB-43C9-B0D7-54A731E1C8B3}"/>
            </c:ext>
          </c:extLst>
        </c:ser>
        <c:ser>
          <c:idx val="1"/>
          <c:order val="1"/>
          <c:tx>
            <c:strRef>
              <c:f>'[Wider public.xlsx]comparazione'!$O$36</c:f>
              <c:strCache>
                <c:ptCount val="1"/>
                <c:pt idx="0">
                  <c:v>key respondents</c:v>
                </c:pt>
              </c:strCache>
            </c:strRef>
          </c:tx>
          <c:spPr>
            <a:solidFill>
              <a:srgbClr val="ED7D31"/>
            </a:solidFill>
            <a:ln>
              <a:noFill/>
            </a:ln>
            <a:effectLst/>
          </c:spPr>
          <c:invertIfNegative val="0"/>
          <c:dPt>
            <c:idx val="7"/>
            <c:invertIfNegative val="0"/>
            <c:bubble3D val="0"/>
            <c:spPr>
              <a:solidFill>
                <a:srgbClr val="ED7D31"/>
              </a:solidFill>
              <a:ln>
                <a:noFill/>
              </a:ln>
              <a:effectLst/>
            </c:spPr>
            <c:extLst>
              <c:ext xmlns:c16="http://schemas.microsoft.com/office/drawing/2014/chart" uri="{C3380CC4-5D6E-409C-BE32-E72D297353CC}">
                <c16:uniqueId val="{00000004-A0BB-43C9-B0D7-54A731E1C8B3}"/>
              </c:ext>
            </c:extLst>
          </c:dPt>
          <c:dLbls>
            <c:dLbl>
              <c:idx val="0"/>
              <c:delete val="1"/>
              <c:extLst>
                <c:ext xmlns:c15="http://schemas.microsoft.com/office/drawing/2012/chart" uri="{CE6537A1-D6FC-4f65-9D91-7224C49458BB}"/>
                <c:ext xmlns:c16="http://schemas.microsoft.com/office/drawing/2014/chart" uri="{C3380CC4-5D6E-409C-BE32-E72D297353CC}">
                  <c16:uniqueId val="{00000011-65C9-44F9-94CE-91EC9BC7A8DB}"/>
                </c:ext>
              </c:extLst>
            </c:dLbl>
            <c:dLbl>
              <c:idx val="1"/>
              <c:delete val="1"/>
              <c:extLst>
                <c:ext xmlns:c15="http://schemas.microsoft.com/office/drawing/2012/chart" uri="{CE6537A1-D6FC-4f65-9D91-7224C49458BB}"/>
                <c:ext xmlns:c16="http://schemas.microsoft.com/office/drawing/2014/chart" uri="{C3380CC4-5D6E-409C-BE32-E72D297353CC}">
                  <c16:uniqueId val="{0000000F-65C9-44F9-94CE-91EC9BC7A8DB}"/>
                </c:ext>
              </c:extLst>
            </c:dLbl>
            <c:dLbl>
              <c:idx val="2"/>
              <c:delete val="1"/>
              <c:extLst>
                <c:ext xmlns:c15="http://schemas.microsoft.com/office/drawing/2012/chart" uri="{CE6537A1-D6FC-4f65-9D91-7224C49458BB}"/>
                <c:ext xmlns:c16="http://schemas.microsoft.com/office/drawing/2014/chart" uri="{C3380CC4-5D6E-409C-BE32-E72D297353CC}">
                  <c16:uniqueId val="{0000000D-65C9-44F9-94CE-91EC9BC7A8DB}"/>
                </c:ext>
              </c:extLst>
            </c:dLbl>
            <c:dLbl>
              <c:idx val="3"/>
              <c:delete val="1"/>
              <c:extLst>
                <c:ext xmlns:c15="http://schemas.microsoft.com/office/drawing/2012/chart" uri="{CE6537A1-D6FC-4f65-9D91-7224C49458BB}"/>
                <c:ext xmlns:c16="http://schemas.microsoft.com/office/drawing/2014/chart" uri="{C3380CC4-5D6E-409C-BE32-E72D297353CC}">
                  <c16:uniqueId val="{00000012-65C9-44F9-94CE-91EC9BC7A8DB}"/>
                </c:ext>
              </c:extLst>
            </c:dLbl>
            <c:dLbl>
              <c:idx val="4"/>
              <c:delete val="1"/>
              <c:extLst>
                <c:ext xmlns:c15="http://schemas.microsoft.com/office/drawing/2012/chart" uri="{CE6537A1-D6FC-4f65-9D91-7224C49458BB}"/>
                <c:ext xmlns:c16="http://schemas.microsoft.com/office/drawing/2014/chart" uri="{C3380CC4-5D6E-409C-BE32-E72D297353CC}">
                  <c16:uniqueId val="{0000000B-65C9-44F9-94CE-91EC9BC7A8DB}"/>
                </c:ext>
              </c:extLst>
            </c:dLbl>
            <c:dLbl>
              <c:idx val="5"/>
              <c:delete val="1"/>
              <c:extLst>
                <c:ext xmlns:c15="http://schemas.microsoft.com/office/drawing/2012/chart" uri="{CE6537A1-D6FC-4f65-9D91-7224C49458BB}"/>
                <c:ext xmlns:c16="http://schemas.microsoft.com/office/drawing/2014/chart" uri="{C3380CC4-5D6E-409C-BE32-E72D297353CC}">
                  <c16:uniqueId val="{00000009-65C9-44F9-94CE-91EC9BC7A8DB}"/>
                </c:ext>
              </c:extLst>
            </c:dLbl>
            <c:dLbl>
              <c:idx val="6"/>
              <c:delete val="1"/>
              <c:extLst>
                <c:ext xmlns:c15="http://schemas.microsoft.com/office/drawing/2012/chart" uri="{CE6537A1-D6FC-4f65-9D91-7224C49458BB}"/>
                <c:ext xmlns:c16="http://schemas.microsoft.com/office/drawing/2014/chart" uri="{C3380CC4-5D6E-409C-BE32-E72D297353CC}">
                  <c16:uniqueId val="{00000008-65C9-44F9-94CE-91EC9BC7A8DB}"/>
                </c:ext>
              </c:extLst>
            </c:dLbl>
            <c:dLbl>
              <c:idx val="8"/>
              <c:delete val="1"/>
              <c:extLst>
                <c:ext xmlns:c15="http://schemas.microsoft.com/office/drawing/2012/chart" uri="{CE6537A1-D6FC-4f65-9D91-7224C49458BB}"/>
                <c:ext xmlns:c16="http://schemas.microsoft.com/office/drawing/2014/chart" uri="{C3380CC4-5D6E-409C-BE32-E72D297353CC}">
                  <c16:uniqueId val="{00000006-65C9-44F9-94CE-91EC9BC7A8DB}"/>
                </c:ext>
              </c:extLst>
            </c:dLbl>
            <c:dLbl>
              <c:idx val="9"/>
              <c:delete val="1"/>
              <c:extLst>
                <c:ext xmlns:c15="http://schemas.microsoft.com/office/drawing/2012/chart" uri="{CE6537A1-D6FC-4f65-9D91-7224C49458BB}"/>
                <c:ext xmlns:c16="http://schemas.microsoft.com/office/drawing/2014/chart" uri="{C3380CC4-5D6E-409C-BE32-E72D297353CC}">
                  <c16:uniqueId val="{00000004-65C9-44F9-94CE-91EC9BC7A8D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public.xlsx]comparazione'!$P$34:$Y$34</c:f>
              <c:strCache>
                <c:ptCount val="10"/>
                <c:pt idx="0">
                  <c:v>Need-oriented coordination infrastructure for multi-actor’s networks </c:v>
                </c:pt>
                <c:pt idx="1">
                  <c:v>Multistakeholder communication mechanism </c:v>
                </c:pt>
                <c:pt idx="2">
                  <c:v>Directory of training expert in different sectors</c:v>
                </c:pt>
                <c:pt idx="3">
                  <c:v>Promoting your institution’s services</c:v>
                </c:pt>
                <c:pt idx="4">
                  <c:v>Upload education material of your institution for dissemination</c:v>
                </c:pt>
                <c:pt idx="5">
                  <c:v>Monitoring, evaluation and learning mechanism of R&amp;I programmes</c:v>
                </c:pt>
                <c:pt idx="6">
                  <c:v>Situation Analysis and foresight</c:v>
                </c:pt>
                <c:pt idx="7">
                  <c:v>Trainings requests and opportunities</c:v>
                </c:pt>
                <c:pt idx="8">
                  <c:v>Support for education curricula building</c:v>
                </c:pt>
                <c:pt idx="9">
                  <c:v>E-learning services</c:v>
                </c:pt>
              </c:strCache>
            </c:strRef>
          </c:cat>
          <c:val>
            <c:numRef>
              <c:f>'[Wider public.xlsx]comparazione'!$P$36:$Y$36</c:f>
              <c:numCache>
                <c:formatCode>0.0</c:formatCode>
                <c:ptCount val="10"/>
                <c:pt idx="0">
                  <c:v>3.9523809523809526</c:v>
                </c:pt>
                <c:pt idx="1">
                  <c:v>3.8571428571428572</c:v>
                </c:pt>
                <c:pt idx="2">
                  <c:v>4</c:v>
                </c:pt>
                <c:pt idx="3">
                  <c:v>4.2380952380952381</c:v>
                </c:pt>
                <c:pt idx="4">
                  <c:v>3.8571428571428572</c:v>
                </c:pt>
                <c:pt idx="5">
                  <c:v>3.7619047619047619</c:v>
                </c:pt>
                <c:pt idx="6">
                  <c:v>4</c:v>
                </c:pt>
                <c:pt idx="7">
                  <c:v>4.2857142857142856</c:v>
                </c:pt>
                <c:pt idx="8">
                  <c:v>4.0476190476190474</c:v>
                </c:pt>
                <c:pt idx="9">
                  <c:v>4.0952380952380949</c:v>
                </c:pt>
              </c:numCache>
            </c:numRef>
          </c:val>
          <c:extLst>
            <c:ext xmlns:c16="http://schemas.microsoft.com/office/drawing/2014/chart" uri="{C3380CC4-5D6E-409C-BE32-E72D297353CC}">
              <c16:uniqueId val="{00000005-A0BB-43C9-B0D7-54A731E1C8B3}"/>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min val="1"/>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it-IT" sz="2000" dirty="0"/>
              <a:t>FARMERS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'[Wider public.xlsx]comparazione'!$A$66</c:f>
              <c:strCache>
                <c:ptCount val="1"/>
                <c:pt idx="0">
                  <c:v>wider public</c:v>
                </c:pt>
              </c:strCache>
            </c:strRef>
          </c:tx>
          <c:spPr>
            <a:solidFill>
              <a:srgbClr val="4472C4"/>
            </a:solidFill>
            <a:ln>
              <a:noFill/>
            </a:ln>
            <a:effectLst/>
          </c:spPr>
          <c:invertIfNegative val="0"/>
          <c:dPt>
            <c:idx val="4"/>
            <c:invertIfNegative val="0"/>
            <c:bubble3D val="0"/>
            <c:spPr>
              <a:solidFill>
                <a:srgbClr val="4472C4"/>
              </a:solidFill>
              <a:ln>
                <a:noFill/>
              </a:ln>
              <a:effectLst/>
            </c:spPr>
            <c:extLst>
              <c:ext xmlns:c16="http://schemas.microsoft.com/office/drawing/2014/chart" uri="{C3380CC4-5D6E-409C-BE32-E72D297353CC}">
                <c16:uniqueId val="{00000001-DD4B-4E86-A878-36077A7594B9}"/>
              </c:ext>
            </c:extLst>
          </c:dPt>
          <c:dLbls>
            <c:dLbl>
              <c:idx val="0"/>
              <c:delete val="1"/>
              <c:extLst>
                <c:ext xmlns:c15="http://schemas.microsoft.com/office/drawing/2012/chart" uri="{CE6537A1-D6FC-4f65-9D91-7224C49458BB}"/>
                <c:ext xmlns:c16="http://schemas.microsoft.com/office/drawing/2014/chart" uri="{C3380CC4-5D6E-409C-BE32-E72D297353CC}">
                  <c16:uniqueId val="{00000013-D639-4DA6-A5A0-FF35D419D05E}"/>
                </c:ext>
              </c:extLst>
            </c:dLbl>
            <c:dLbl>
              <c:idx val="1"/>
              <c:delete val="1"/>
              <c:extLst>
                <c:ext xmlns:c15="http://schemas.microsoft.com/office/drawing/2012/chart" uri="{CE6537A1-D6FC-4f65-9D91-7224C49458BB}"/>
                <c:ext xmlns:c16="http://schemas.microsoft.com/office/drawing/2014/chart" uri="{C3380CC4-5D6E-409C-BE32-E72D297353CC}">
                  <c16:uniqueId val="{0000000F-D639-4DA6-A5A0-FF35D419D05E}"/>
                </c:ext>
              </c:extLst>
            </c:dLbl>
            <c:dLbl>
              <c:idx val="2"/>
              <c:delete val="1"/>
              <c:extLst>
                <c:ext xmlns:c15="http://schemas.microsoft.com/office/drawing/2012/chart" uri="{CE6537A1-D6FC-4f65-9D91-7224C49458BB}"/>
                <c:ext xmlns:c16="http://schemas.microsoft.com/office/drawing/2014/chart" uri="{C3380CC4-5D6E-409C-BE32-E72D297353CC}">
                  <c16:uniqueId val="{00000011-D639-4DA6-A5A0-FF35D419D05E}"/>
                </c:ext>
              </c:extLst>
            </c:dLbl>
            <c:dLbl>
              <c:idx val="3"/>
              <c:delete val="1"/>
              <c:extLst>
                <c:ext xmlns:c15="http://schemas.microsoft.com/office/drawing/2012/chart" uri="{CE6537A1-D6FC-4f65-9D91-7224C49458BB}"/>
                <c:ext xmlns:c16="http://schemas.microsoft.com/office/drawing/2014/chart" uri="{C3380CC4-5D6E-409C-BE32-E72D297353CC}">
                  <c16:uniqueId val="{0000000D-D639-4DA6-A5A0-FF35D419D05E}"/>
                </c:ext>
              </c:extLst>
            </c:dLbl>
            <c:dLbl>
              <c:idx val="4"/>
              <c:delete val="1"/>
              <c:extLst>
                <c:ext xmlns:c15="http://schemas.microsoft.com/office/drawing/2012/chart" uri="{CE6537A1-D6FC-4f65-9D91-7224C49458BB}"/>
                <c:ext xmlns:c16="http://schemas.microsoft.com/office/drawing/2014/chart" uri="{C3380CC4-5D6E-409C-BE32-E72D297353CC}">
                  <c16:uniqueId val="{00000001-DD4B-4E86-A878-36077A7594B9}"/>
                </c:ext>
              </c:extLst>
            </c:dLbl>
            <c:dLbl>
              <c:idx val="5"/>
              <c:delete val="1"/>
              <c:extLst>
                <c:ext xmlns:c15="http://schemas.microsoft.com/office/drawing/2012/chart" uri="{CE6537A1-D6FC-4f65-9D91-7224C49458BB}"/>
                <c:ext xmlns:c16="http://schemas.microsoft.com/office/drawing/2014/chart" uri="{C3380CC4-5D6E-409C-BE32-E72D297353CC}">
                  <c16:uniqueId val="{0000000A-D639-4DA6-A5A0-FF35D419D05E}"/>
                </c:ext>
              </c:extLst>
            </c:dLbl>
            <c:dLbl>
              <c:idx val="6"/>
              <c:delete val="1"/>
              <c:extLst>
                <c:ext xmlns:c15="http://schemas.microsoft.com/office/drawing/2012/chart" uri="{CE6537A1-D6FC-4f65-9D91-7224C49458BB}"/>
                <c:ext xmlns:c16="http://schemas.microsoft.com/office/drawing/2014/chart" uri="{C3380CC4-5D6E-409C-BE32-E72D297353CC}">
                  <c16:uniqueId val="{00000008-D639-4DA6-A5A0-FF35D419D05E}"/>
                </c:ext>
              </c:extLst>
            </c:dLbl>
            <c:dLbl>
              <c:idx val="8"/>
              <c:delete val="1"/>
              <c:extLst>
                <c:ext xmlns:c15="http://schemas.microsoft.com/office/drawing/2012/chart" uri="{CE6537A1-D6FC-4f65-9D91-7224C49458BB}"/>
                <c:ext xmlns:c16="http://schemas.microsoft.com/office/drawing/2014/chart" uri="{C3380CC4-5D6E-409C-BE32-E72D297353CC}">
                  <c16:uniqueId val="{00000007-D639-4DA6-A5A0-FF35D419D05E}"/>
                </c:ext>
              </c:extLst>
            </c:dLbl>
            <c:dLbl>
              <c:idx val="9"/>
              <c:delete val="1"/>
              <c:extLst>
                <c:ext xmlns:c15="http://schemas.microsoft.com/office/drawing/2012/chart" uri="{CE6537A1-D6FC-4f65-9D91-7224C49458BB}"/>
                <c:ext xmlns:c16="http://schemas.microsoft.com/office/drawing/2014/chart" uri="{C3380CC4-5D6E-409C-BE32-E72D297353CC}">
                  <c16:uniqueId val="{00000005-D639-4DA6-A5A0-FF35D419D05E}"/>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public.xlsx]comparazione'!$B$65:$K$65</c:f>
              <c:strCache>
                <c:ptCount val="10"/>
                <c:pt idx="0">
                  <c:v>Need-oriented coordination infrastructure for networking </c:v>
                </c:pt>
                <c:pt idx="1">
                  <c:v>Multistakeholder communication mechanism</c:v>
                </c:pt>
                <c:pt idx="2">
                  <c:v>Information on new technologies and agro-inputs</c:v>
                </c:pt>
                <c:pt idx="3">
                  <c:v>Partnership-building and matchmaking</c:v>
                </c:pt>
                <c:pt idx="4">
                  <c:v>Monitoring, evaluation and learning mechanism of R&amp;I programmes</c:v>
                </c:pt>
                <c:pt idx="5">
                  <c:v>Situation Analysis and foresight and marketing information</c:v>
                </c:pt>
                <c:pt idx="6">
                  <c:v>Information on agricultural practices, new technologies</c:v>
                </c:pt>
                <c:pt idx="7">
                  <c:v>Information on funding opportunities</c:v>
                </c:pt>
                <c:pt idx="8">
                  <c:v>Regional weather and agricultural forecast</c:v>
                </c:pt>
                <c:pt idx="9">
                  <c:v>Information on disease outbreaks</c:v>
                </c:pt>
              </c:strCache>
            </c:strRef>
          </c:cat>
          <c:val>
            <c:numRef>
              <c:f>'[Wider public.xlsx]comparazione'!$B$66:$K$66</c:f>
              <c:numCache>
                <c:formatCode>0.0</c:formatCode>
                <c:ptCount val="10"/>
                <c:pt idx="0">
                  <c:v>4.1384615384615389</c:v>
                </c:pt>
                <c:pt idx="1">
                  <c:v>4.1384615384615389</c:v>
                </c:pt>
                <c:pt idx="2">
                  <c:v>4.2923076923076922</c:v>
                </c:pt>
                <c:pt idx="3">
                  <c:v>4.1384615384615389</c:v>
                </c:pt>
                <c:pt idx="4">
                  <c:v>4.2307692307692308</c:v>
                </c:pt>
                <c:pt idx="5">
                  <c:v>4.1230769230769226</c:v>
                </c:pt>
                <c:pt idx="6">
                  <c:v>4.2923076923076922</c:v>
                </c:pt>
                <c:pt idx="7">
                  <c:v>4.384615384615385</c:v>
                </c:pt>
                <c:pt idx="8">
                  <c:v>4.046153846153846</c:v>
                </c:pt>
                <c:pt idx="9">
                  <c:v>4.0615384615384613</c:v>
                </c:pt>
              </c:numCache>
            </c:numRef>
          </c:val>
          <c:extLst>
            <c:ext xmlns:c16="http://schemas.microsoft.com/office/drawing/2014/chart" uri="{C3380CC4-5D6E-409C-BE32-E72D297353CC}">
              <c16:uniqueId val="{00000002-DD4B-4E86-A878-36077A7594B9}"/>
            </c:ext>
          </c:extLst>
        </c:ser>
        <c:ser>
          <c:idx val="1"/>
          <c:order val="1"/>
          <c:tx>
            <c:strRef>
              <c:f>'[Wider public.xlsx]comparazione'!$A$67</c:f>
              <c:strCache>
                <c:ptCount val="1"/>
                <c:pt idx="0">
                  <c:v>key respondents</c:v>
                </c:pt>
              </c:strCache>
            </c:strRef>
          </c:tx>
          <c:spPr>
            <a:solidFill>
              <a:srgbClr val="ED7D31"/>
            </a:solidFill>
            <a:ln>
              <a:noFill/>
            </a:ln>
            <a:effectLst/>
          </c:spPr>
          <c:invertIfNegative val="0"/>
          <c:dPt>
            <c:idx val="7"/>
            <c:invertIfNegative val="0"/>
            <c:bubble3D val="0"/>
            <c:spPr>
              <a:solidFill>
                <a:srgbClr val="ED7D31"/>
              </a:solidFill>
              <a:ln>
                <a:noFill/>
              </a:ln>
              <a:effectLst/>
            </c:spPr>
            <c:extLst>
              <c:ext xmlns:c16="http://schemas.microsoft.com/office/drawing/2014/chart" uri="{C3380CC4-5D6E-409C-BE32-E72D297353CC}">
                <c16:uniqueId val="{00000004-DD4B-4E86-A878-36077A7594B9}"/>
              </c:ext>
            </c:extLst>
          </c:dPt>
          <c:dLbls>
            <c:dLbl>
              <c:idx val="0"/>
              <c:delete val="1"/>
              <c:extLst>
                <c:ext xmlns:c15="http://schemas.microsoft.com/office/drawing/2012/chart" uri="{CE6537A1-D6FC-4f65-9D91-7224C49458BB}"/>
                <c:ext xmlns:c16="http://schemas.microsoft.com/office/drawing/2014/chart" uri="{C3380CC4-5D6E-409C-BE32-E72D297353CC}">
                  <c16:uniqueId val="{00000010-D639-4DA6-A5A0-FF35D419D05E}"/>
                </c:ext>
              </c:extLst>
            </c:dLbl>
            <c:dLbl>
              <c:idx val="1"/>
              <c:delete val="1"/>
              <c:extLst>
                <c:ext xmlns:c15="http://schemas.microsoft.com/office/drawing/2012/chart" uri="{CE6537A1-D6FC-4f65-9D91-7224C49458BB}"/>
                <c:ext xmlns:c16="http://schemas.microsoft.com/office/drawing/2014/chart" uri="{C3380CC4-5D6E-409C-BE32-E72D297353CC}">
                  <c16:uniqueId val="{0000000E-D639-4DA6-A5A0-FF35D419D05E}"/>
                </c:ext>
              </c:extLst>
            </c:dLbl>
            <c:dLbl>
              <c:idx val="2"/>
              <c:delete val="1"/>
              <c:extLst>
                <c:ext xmlns:c15="http://schemas.microsoft.com/office/drawing/2012/chart" uri="{CE6537A1-D6FC-4f65-9D91-7224C49458BB}"/>
                <c:ext xmlns:c16="http://schemas.microsoft.com/office/drawing/2014/chart" uri="{C3380CC4-5D6E-409C-BE32-E72D297353CC}">
                  <c16:uniqueId val="{00000012-D639-4DA6-A5A0-FF35D419D05E}"/>
                </c:ext>
              </c:extLst>
            </c:dLbl>
            <c:dLbl>
              <c:idx val="3"/>
              <c:delete val="1"/>
              <c:extLst>
                <c:ext xmlns:c15="http://schemas.microsoft.com/office/drawing/2012/chart" uri="{CE6537A1-D6FC-4f65-9D91-7224C49458BB}"/>
                <c:ext xmlns:c16="http://schemas.microsoft.com/office/drawing/2014/chart" uri="{C3380CC4-5D6E-409C-BE32-E72D297353CC}">
                  <c16:uniqueId val="{0000000C-D639-4DA6-A5A0-FF35D419D05E}"/>
                </c:ext>
              </c:extLst>
            </c:dLbl>
            <c:dLbl>
              <c:idx val="4"/>
              <c:delete val="1"/>
              <c:extLst>
                <c:ext xmlns:c15="http://schemas.microsoft.com/office/drawing/2012/chart" uri="{CE6537A1-D6FC-4f65-9D91-7224C49458BB}"/>
                <c:ext xmlns:c16="http://schemas.microsoft.com/office/drawing/2014/chart" uri="{C3380CC4-5D6E-409C-BE32-E72D297353CC}">
                  <c16:uniqueId val="{0000000B-D639-4DA6-A5A0-FF35D419D05E}"/>
                </c:ext>
              </c:extLst>
            </c:dLbl>
            <c:dLbl>
              <c:idx val="5"/>
              <c:delete val="1"/>
              <c:extLst>
                <c:ext xmlns:c15="http://schemas.microsoft.com/office/drawing/2012/chart" uri="{CE6537A1-D6FC-4f65-9D91-7224C49458BB}"/>
                <c:ext xmlns:c16="http://schemas.microsoft.com/office/drawing/2014/chart" uri="{C3380CC4-5D6E-409C-BE32-E72D297353CC}">
                  <c16:uniqueId val="{00000009-D639-4DA6-A5A0-FF35D419D05E}"/>
                </c:ext>
              </c:extLst>
            </c:dLbl>
            <c:dLbl>
              <c:idx val="7"/>
              <c:layout>
                <c:manualLayout>
                  <c:x val="-1.1008541071104947E-16"/>
                  <c:y val="-2.04593574519009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D4B-4E86-A878-36077A7594B9}"/>
                </c:ext>
              </c:extLst>
            </c:dLbl>
            <c:dLbl>
              <c:idx val="8"/>
              <c:delete val="1"/>
              <c:extLst>
                <c:ext xmlns:c15="http://schemas.microsoft.com/office/drawing/2012/chart" uri="{CE6537A1-D6FC-4f65-9D91-7224C49458BB}"/>
                <c:ext xmlns:c16="http://schemas.microsoft.com/office/drawing/2014/chart" uri="{C3380CC4-5D6E-409C-BE32-E72D297353CC}">
                  <c16:uniqueId val="{00000006-D639-4DA6-A5A0-FF35D419D05E}"/>
                </c:ext>
              </c:extLst>
            </c:dLbl>
            <c:dLbl>
              <c:idx val="9"/>
              <c:delete val="1"/>
              <c:extLst>
                <c:ext xmlns:c15="http://schemas.microsoft.com/office/drawing/2012/chart" uri="{CE6537A1-D6FC-4f65-9D91-7224C49458BB}"/>
                <c:ext xmlns:c16="http://schemas.microsoft.com/office/drawing/2014/chart" uri="{C3380CC4-5D6E-409C-BE32-E72D297353CC}">
                  <c16:uniqueId val="{00000004-D639-4DA6-A5A0-FF35D419D05E}"/>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public.xlsx]comparazione'!$B$65:$K$65</c:f>
              <c:strCache>
                <c:ptCount val="10"/>
                <c:pt idx="0">
                  <c:v>Need-oriented coordination infrastructure for networking </c:v>
                </c:pt>
                <c:pt idx="1">
                  <c:v>Multistakeholder communication mechanism</c:v>
                </c:pt>
                <c:pt idx="2">
                  <c:v>Information on new technologies and agro-inputs</c:v>
                </c:pt>
                <c:pt idx="3">
                  <c:v>Partnership-building and matchmaking</c:v>
                </c:pt>
                <c:pt idx="4">
                  <c:v>Monitoring, evaluation and learning mechanism of R&amp;I programmes</c:v>
                </c:pt>
                <c:pt idx="5">
                  <c:v>Situation Analysis and foresight and marketing information</c:v>
                </c:pt>
                <c:pt idx="6">
                  <c:v>Information on agricultural practices, new technologies</c:v>
                </c:pt>
                <c:pt idx="7">
                  <c:v>Information on funding opportunities</c:v>
                </c:pt>
                <c:pt idx="8">
                  <c:v>Regional weather and agricultural forecast</c:v>
                </c:pt>
                <c:pt idx="9">
                  <c:v>Information on disease outbreaks</c:v>
                </c:pt>
              </c:strCache>
            </c:strRef>
          </c:cat>
          <c:val>
            <c:numRef>
              <c:f>'[Wider public.xlsx]comparazione'!$B$67:$K$67</c:f>
              <c:numCache>
                <c:formatCode>0.0</c:formatCode>
                <c:ptCount val="10"/>
                <c:pt idx="0">
                  <c:v>4.1578947368421053</c:v>
                </c:pt>
                <c:pt idx="1">
                  <c:v>4.1578947368421053</c:v>
                </c:pt>
                <c:pt idx="2">
                  <c:v>4.3157894736842106</c:v>
                </c:pt>
                <c:pt idx="3">
                  <c:v>4.1578947368421053</c:v>
                </c:pt>
                <c:pt idx="4">
                  <c:v>3.736842105263158</c:v>
                </c:pt>
                <c:pt idx="5">
                  <c:v>4.2105263157894735</c:v>
                </c:pt>
                <c:pt idx="6">
                  <c:v>4.4210526315789478</c:v>
                </c:pt>
                <c:pt idx="7">
                  <c:v>4.3684210526315788</c:v>
                </c:pt>
                <c:pt idx="8">
                  <c:v>4.1052631578947372</c:v>
                </c:pt>
                <c:pt idx="9">
                  <c:v>4.2631578947368425</c:v>
                </c:pt>
              </c:numCache>
            </c:numRef>
          </c:val>
          <c:extLst>
            <c:ext xmlns:c16="http://schemas.microsoft.com/office/drawing/2014/chart" uri="{C3380CC4-5D6E-409C-BE32-E72D297353CC}">
              <c16:uniqueId val="{00000005-DD4B-4E86-A878-36077A7594B9}"/>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min val="1"/>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it-IT" sz="2000" dirty="0"/>
              <a:t>CONSUMERS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clustered"/>
        <c:varyColors val="0"/>
        <c:ser>
          <c:idx val="0"/>
          <c:order val="0"/>
          <c:tx>
            <c:strRef>
              <c:f>'[Wider public.xlsx]comparazione'!$P$65</c:f>
              <c:strCache>
                <c:ptCount val="1"/>
                <c:pt idx="0">
                  <c:v>wider public</c:v>
                </c:pt>
              </c:strCache>
            </c:strRef>
          </c:tx>
          <c:spPr>
            <a:solidFill>
              <a:srgbClr val="4472C4"/>
            </a:solidFill>
            <a:ln>
              <a:noFill/>
            </a:ln>
            <a:effectLst/>
          </c:spPr>
          <c:invertIfNegative val="0"/>
          <c:dPt>
            <c:idx val="4"/>
            <c:invertIfNegative val="0"/>
            <c:bubble3D val="0"/>
            <c:spPr>
              <a:solidFill>
                <a:srgbClr val="4472C4"/>
              </a:solidFill>
              <a:ln>
                <a:noFill/>
              </a:ln>
              <a:effectLst/>
            </c:spPr>
            <c:extLst>
              <c:ext xmlns:c16="http://schemas.microsoft.com/office/drawing/2014/chart" uri="{C3380CC4-5D6E-409C-BE32-E72D297353CC}">
                <c16:uniqueId val="{00000001-7DDB-4582-9AE7-7950D98D0E55}"/>
              </c:ext>
            </c:extLst>
          </c:dPt>
          <c:dLbls>
            <c:dLbl>
              <c:idx val="1"/>
              <c:delete val="1"/>
              <c:extLst>
                <c:ext xmlns:c15="http://schemas.microsoft.com/office/drawing/2012/chart" uri="{CE6537A1-D6FC-4f65-9D91-7224C49458BB}"/>
                <c:ext xmlns:c16="http://schemas.microsoft.com/office/drawing/2014/chart" uri="{C3380CC4-5D6E-409C-BE32-E72D297353CC}">
                  <c16:uniqueId val="{0000000C-567C-4923-87FC-17FED1C74128}"/>
                </c:ext>
              </c:extLst>
            </c:dLbl>
            <c:dLbl>
              <c:idx val="3"/>
              <c:delete val="1"/>
              <c:extLst>
                <c:ext xmlns:c15="http://schemas.microsoft.com/office/drawing/2012/chart" uri="{CE6537A1-D6FC-4f65-9D91-7224C49458BB}"/>
                <c:ext xmlns:c16="http://schemas.microsoft.com/office/drawing/2014/chart" uri="{C3380CC4-5D6E-409C-BE32-E72D297353CC}">
                  <c16:uniqueId val="{0000000A-567C-4923-87FC-17FED1C74128}"/>
                </c:ext>
              </c:extLst>
            </c:dLbl>
            <c:dLbl>
              <c:idx val="4"/>
              <c:delete val="1"/>
              <c:extLst>
                <c:ext xmlns:c15="http://schemas.microsoft.com/office/drawing/2012/chart" uri="{CE6537A1-D6FC-4f65-9D91-7224C49458BB}"/>
                <c:ext xmlns:c16="http://schemas.microsoft.com/office/drawing/2014/chart" uri="{C3380CC4-5D6E-409C-BE32-E72D297353CC}">
                  <c16:uniqueId val="{00000001-7DDB-4582-9AE7-7950D98D0E55}"/>
                </c:ext>
              </c:extLst>
            </c:dLbl>
            <c:dLbl>
              <c:idx val="5"/>
              <c:delete val="1"/>
              <c:extLst>
                <c:ext xmlns:c15="http://schemas.microsoft.com/office/drawing/2012/chart" uri="{CE6537A1-D6FC-4f65-9D91-7224C49458BB}"/>
                <c:ext xmlns:c16="http://schemas.microsoft.com/office/drawing/2014/chart" uri="{C3380CC4-5D6E-409C-BE32-E72D297353CC}">
                  <c16:uniqueId val="{00000007-567C-4923-87FC-17FED1C74128}"/>
                </c:ext>
              </c:extLst>
            </c:dLbl>
            <c:dLbl>
              <c:idx val="6"/>
              <c:delete val="1"/>
              <c:extLst>
                <c:ext xmlns:c15="http://schemas.microsoft.com/office/drawing/2012/chart" uri="{CE6537A1-D6FC-4f65-9D91-7224C49458BB}"/>
                <c:ext xmlns:c16="http://schemas.microsoft.com/office/drawing/2014/chart" uri="{C3380CC4-5D6E-409C-BE32-E72D297353CC}">
                  <c16:uniqueId val="{00000005-567C-4923-87FC-17FED1C74128}"/>
                </c:ext>
              </c:extLst>
            </c:dLbl>
            <c:dLbl>
              <c:idx val="7"/>
              <c:delete val="1"/>
              <c:extLst>
                <c:ext xmlns:c15="http://schemas.microsoft.com/office/drawing/2012/chart" uri="{CE6537A1-D6FC-4f65-9D91-7224C49458BB}"/>
                <c:ext xmlns:c16="http://schemas.microsoft.com/office/drawing/2014/chart" uri="{C3380CC4-5D6E-409C-BE32-E72D297353CC}">
                  <c16:uniqueId val="{00000004-567C-4923-87FC-17FED1C74128}"/>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public.xlsx]comparazione'!$Q$64:$X$64</c:f>
              <c:strCache>
                <c:ptCount val="8"/>
                <c:pt idx="0">
                  <c:v>Disseminating research outputs on FNSSA</c:v>
                </c:pt>
                <c:pt idx="1">
                  <c:v>Services about scientific information via modern channels</c:v>
                </c:pt>
                <c:pt idx="2">
                  <c:v>Access to healthy food at low price on neighbour markets</c:v>
                </c:pt>
                <c:pt idx="3">
                  <c:v>Marketing information (e.g., prices, market trends)</c:v>
                </c:pt>
                <c:pt idx="4">
                  <c:v>Questions/answers services from consumers to scientists</c:v>
                </c:pt>
                <c:pt idx="5">
                  <c:v>Information on food labelling/certification</c:v>
                </c:pt>
                <c:pt idx="6">
                  <c:v>Repository of information on local foods</c:v>
                </c:pt>
                <c:pt idx="7">
                  <c:v>App to find food products at low prices</c:v>
                </c:pt>
              </c:strCache>
            </c:strRef>
          </c:cat>
          <c:val>
            <c:numRef>
              <c:f>'[Wider public.xlsx]comparazione'!$Q$65:$X$65</c:f>
              <c:numCache>
                <c:formatCode>0.0</c:formatCode>
                <c:ptCount val="8"/>
                <c:pt idx="0">
                  <c:v>4.15625</c:v>
                </c:pt>
                <c:pt idx="1">
                  <c:v>4.09375</c:v>
                </c:pt>
                <c:pt idx="2">
                  <c:v>4.21875</c:v>
                </c:pt>
                <c:pt idx="3">
                  <c:v>4.0625</c:v>
                </c:pt>
                <c:pt idx="4">
                  <c:v>4.0625</c:v>
                </c:pt>
                <c:pt idx="5">
                  <c:v>4.09375</c:v>
                </c:pt>
                <c:pt idx="6">
                  <c:v>4.125</c:v>
                </c:pt>
                <c:pt idx="7">
                  <c:v>3.84375</c:v>
                </c:pt>
              </c:numCache>
            </c:numRef>
          </c:val>
          <c:extLst>
            <c:ext xmlns:c16="http://schemas.microsoft.com/office/drawing/2014/chart" uri="{C3380CC4-5D6E-409C-BE32-E72D297353CC}">
              <c16:uniqueId val="{00000002-7DDB-4582-9AE7-7950D98D0E55}"/>
            </c:ext>
          </c:extLst>
        </c:ser>
        <c:ser>
          <c:idx val="1"/>
          <c:order val="1"/>
          <c:tx>
            <c:strRef>
              <c:f>'[Wider public.xlsx]comparazione'!$P$66</c:f>
              <c:strCache>
                <c:ptCount val="1"/>
                <c:pt idx="0">
                  <c:v>key respondents</c:v>
                </c:pt>
              </c:strCache>
            </c:strRef>
          </c:tx>
          <c:spPr>
            <a:solidFill>
              <a:srgbClr val="ED7D31"/>
            </a:solidFill>
            <a:ln>
              <a:noFill/>
            </a:ln>
            <a:effectLst/>
          </c:spPr>
          <c:invertIfNegative val="0"/>
          <c:dPt>
            <c:idx val="7"/>
            <c:invertIfNegative val="0"/>
            <c:bubble3D val="0"/>
            <c:spPr>
              <a:solidFill>
                <a:srgbClr val="ED7D31"/>
              </a:solidFill>
              <a:ln>
                <a:noFill/>
              </a:ln>
              <a:effectLst/>
            </c:spPr>
            <c:extLst>
              <c:ext xmlns:c16="http://schemas.microsoft.com/office/drawing/2014/chart" uri="{C3380CC4-5D6E-409C-BE32-E72D297353CC}">
                <c16:uniqueId val="{00000004-7DDB-4582-9AE7-7950D98D0E55}"/>
              </c:ext>
            </c:extLst>
          </c:dPt>
          <c:dLbls>
            <c:dLbl>
              <c:idx val="0"/>
              <c:delete val="1"/>
              <c:extLst>
                <c:ext xmlns:c15="http://schemas.microsoft.com/office/drawing/2012/chart" uri="{CE6537A1-D6FC-4f65-9D91-7224C49458BB}"/>
                <c:ext xmlns:c16="http://schemas.microsoft.com/office/drawing/2014/chart" uri="{C3380CC4-5D6E-409C-BE32-E72D297353CC}">
                  <c16:uniqueId val="{0000000E-567C-4923-87FC-17FED1C74128}"/>
                </c:ext>
              </c:extLst>
            </c:dLbl>
            <c:dLbl>
              <c:idx val="1"/>
              <c:delete val="1"/>
              <c:extLst>
                <c:ext xmlns:c15="http://schemas.microsoft.com/office/drawing/2012/chart" uri="{CE6537A1-D6FC-4f65-9D91-7224C49458BB}"/>
                <c:ext xmlns:c16="http://schemas.microsoft.com/office/drawing/2014/chart" uri="{C3380CC4-5D6E-409C-BE32-E72D297353CC}">
                  <c16:uniqueId val="{0000000D-567C-4923-87FC-17FED1C74128}"/>
                </c:ext>
              </c:extLst>
            </c:dLbl>
            <c:dLbl>
              <c:idx val="2"/>
              <c:delete val="1"/>
              <c:extLst>
                <c:ext xmlns:c15="http://schemas.microsoft.com/office/drawing/2012/chart" uri="{CE6537A1-D6FC-4f65-9D91-7224C49458BB}"/>
                <c:ext xmlns:c16="http://schemas.microsoft.com/office/drawing/2014/chart" uri="{C3380CC4-5D6E-409C-BE32-E72D297353CC}">
                  <c16:uniqueId val="{0000000B-567C-4923-87FC-17FED1C74128}"/>
                </c:ext>
              </c:extLst>
            </c:dLbl>
            <c:dLbl>
              <c:idx val="3"/>
              <c:delete val="1"/>
              <c:extLst>
                <c:ext xmlns:c15="http://schemas.microsoft.com/office/drawing/2012/chart" uri="{CE6537A1-D6FC-4f65-9D91-7224C49458BB}"/>
                <c:ext xmlns:c16="http://schemas.microsoft.com/office/drawing/2014/chart" uri="{C3380CC4-5D6E-409C-BE32-E72D297353CC}">
                  <c16:uniqueId val="{00000009-567C-4923-87FC-17FED1C74128}"/>
                </c:ext>
              </c:extLst>
            </c:dLbl>
            <c:dLbl>
              <c:idx val="4"/>
              <c:delete val="1"/>
              <c:extLst>
                <c:ext xmlns:c15="http://schemas.microsoft.com/office/drawing/2012/chart" uri="{CE6537A1-D6FC-4f65-9D91-7224C49458BB}"/>
                <c:ext xmlns:c16="http://schemas.microsoft.com/office/drawing/2014/chart" uri="{C3380CC4-5D6E-409C-BE32-E72D297353CC}">
                  <c16:uniqueId val="{00000008-567C-4923-87FC-17FED1C74128}"/>
                </c:ext>
              </c:extLst>
            </c:dLbl>
            <c:dLbl>
              <c:idx val="5"/>
              <c:delete val="1"/>
              <c:extLst>
                <c:ext xmlns:c15="http://schemas.microsoft.com/office/drawing/2012/chart" uri="{CE6537A1-D6FC-4f65-9D91-7224C49458BB}"/>
                <c:ext xmlns:c16="http://schemas.microsoft.com/office/drawing/2014/chart" uri="{C3380CC4-5D6E-409C-BE32-E72D297353CC}">
                  <c16:uniqueId val="{00000006-567C-4923-87FC-17FED1C74128}"/>
                </c:ext>
              </c:extLst>
            </c:dLbl>
            <c:dLbl>
              <c:idx val="7"/>
              <c:delete val="1"/>
              <c:extLst>
                <c:ext xmlns:c15="http://schemas.microsoft.com/office/drawing/2012/chart" uri="{CE6537A1-D6FC-4f65-9D91-7224C49458BB}"/>
                <c:ext xmlns:c16="http://schemas.microsoft.com/office/drawing/2014/chart" uri="{C3380CC4-5D6E-409C-BE32-E72D297353CC}">
                  <c16:uniqueId val="{00000004-7DDB-4582-9AE7-7950D98D0E55}"/>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public.xlsx]comparazione'!$Q$64:$X$64</c:f>
              <c:strCache>
                <c:ptCount val="8"/>
                <c:pt idx="0">
                  <c:v>Disseminating research outputs on FNSSA</c:v>
                </c:pt>
                <c:pt idx="1">
                  <c:v>Services about scientific information via modern channels</c:v>
                </c:pt>
                <c:pt idx="2">
                  <c:v>Access to healthy food at low price on neighbour markets</c:v>
                </c:pt>
                <c:pt idx="3">
                  <c:v>Marketing information (e.g., prices, market trends)</c:v>
                </c:pt>
                <c:pt idx="4">
                  <c:v>Questions/answers services from consumers to scientists</c:v>
                </c:pt>
                <c:pt idx="5">
                  <c:v>Information on food labelling/certification</c:v>
                </c:pt>
                <c:pt idx="6">
                  <c:v>Repository of information on local foods</c:v>
                </c:pt>
                <c:pt idx="7">
                  <c:v>App to find food products at low prices</c:v>
                </c:pt>
              </c:strCache>
            </c:strRef>
          </c:cat>
          <c:val>
            <c:numRef>
              <c:f>'[Wider public.xlsx]comparazione'!$Q$66:$X$66</c:f>
              <c:numCache>
                <c:formatCode>0.0</c:formatCode>
                <c:ptCount val="8"/>
                <c:pt idx="0">
                  <c:v>4.4285714285714288</c:v>
                </c:pt>
                <c:pt idx="1">
                  <c:v>4.5714285714285712</c:v>
                </c:pt>
                <c:pt idx="2">
                  <c:v>4.5714285714285712</c:v>
                </c:pt>
                <c:pt idx="3">
                  <c:v>4.5714285714285712</c:v>
                </c:pt>
                <c:pt idx="4">
                  <c:v>4.1428571428571432</c:v>
                </c:pt>
                <c:pt idx="5">
                  <c:v>4.5714285714285712</c:v>
                </c:pt>
                <c:pt idx="6">
                  <c:v>4.8571428571428568</c:v>
                </c:pt>
                <c:pt idx="7">
                  <c:v>4.5714285714285712</c:v>
                </c:pt>
              </c:numCache>
            </c:numRef>
          </c:val>
          <c:extLst>
            <c:ext xmlns:c16="http://schemas.microsoft.com/office/drawing/2014/chart" uri="{C3380CC4-5D6E-409C-BE32-E72D297353CC}">
              <c16:uniqueId val="{00000005-7DDB-4582-9AE7-7950D98D0E55}"/>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max val="5"/>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layout>
        <c:manualLayout>
          <c:xMode val="edge"/>
          <c:yMode val="edge"/>
          <c:x val="0.36687659574468084"/>
          <c:y val="0.92209637587335191"/>
          <c:w val="0.26324432624113475"/>
          <c:h val="5.4554484160963826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'[Wider public.xlsx]comparazione'!$A$96</c:f>
              <c:strCache>
                <c:ptCount val="1"/>
                <c:pt idx="0">
                  <c:v>wider public</c:v>
                </c:pt>
              </c:strCache>
            </c:strRef>
          </c:tx>
          <c:spPr>
            <a:solidFill>
              <a:srgbClr val="4472C4"/>
            </a:solidFill>
            <a:ln>
              <a:noFill/>
            </a:ln>
            <a:effectLst/>
          </c:spPr>
          <c:invertIfNegative val="0"/>
          <c:dPt>
            <c:idx val="4"/>
            <c:invertIfNegative val="0"/>
            <c:bubble3D val="0"/>
            <c:spPr>
              <a:solidFill>
                <a:srgbClr val="4472C4"/>
              </a:solidFill>
              <a:ln>
                <a:noFill/>
              </a:ln>
              <a:effectLst/>
            </c:spPr>
            <c:extLst>
              <c:ext xmlns:c16="http://schemas.microsoft.com/office/drawing/2014/chart" uri="{C3380CC4-5D6E-409C-BE32-E72D297353CC}">
                <c16:uniqueId val="{00000001-F320-410D-A213-8196E5461B41}"/>
              </c:ext>
            </c:extLst>
          </c:dPt>
          <c:dLbls>
            <c:dLbl>
              <c:idx val="0"/>
              <c:delete val="1"/>
              <c:extLst>
                <c:ext xmlns:c15="http://schemas.microsoft.com/office/drawing/2012/chart" uri="{CE6537A1-D6FC-4f65-9D91-7224C49458BB}"/>
                <c:ext xmlns:c16="http://schemas.microsoft.com/office/drawing/2014/chart" uri="{C3380CC4-5D6E-409C-BE32-E72D297353CC}">
                  <c16:uniqueId val="{00000017-6BE8-4D2C-8584-558D2E2A7929}"/>
                </c:ext>
              </c:extLst>
            </c:dLbl>
            <c:dLbl>
              <c:idx val="2"/>
              <c:delete val="1"/>
              <c:extLst>
                <c:ext xmlns:c15="http://schemas.microsoft.com/office/drawing/2012/chart" uri="{CE6537A1-D6FC-4f65-9D91-7224C49458BB}"/>
                <c:ext xmlns:c16="http://schemas.microsoft.com/office/drawing/2014/chart" uri="{C3380CC4-5D6E-409C-BE32-E72D297353CC}">
                  <c16:uniqueId val="{00000014-6BE8-4D2C-8584-558D2E2A7929}"/>
                </c:ext>
              </c:extLst>
            </c:dLbl>
            <c:dLbl>
              <c:idx val="3"/>
              <c:delete val="1"/>
              <c:extLst>
                <c:ext xmlns:c15="http://schemas.microsoft.com/office/drawing/2012/chart" uri="{CE6537A1-D6FC-4f65-9D91-7224C49458BB}"/>
                <c:ext xmlns:c16="http://schemas.microsoft.com/office/drawing/2014/chart" uri="{C3380CC4-5D6E-409C-BE32-E72D297353CC}">
                  <c16:uniqueId val="{00000012-6BE8-4D2C-8584-558D2E2A7929}"/>
                </c:ext>
              </c:extLst>
            </c:dLbl>
            <c:dLbl>
              <c:idx val="4"/>
              <c:delete val="1"/>
              <c:extLst>
                <c:ext xmlns:c15="http://schemas.microsoft.com/office/drawing/2012/chart" uri="{CE6537A1-D6FC-4f65-9D91-7224C49458BB}"/>
                <c:ext xmlns:c16="http://schemas.microsoft.com/office/drawing/2014/chart" uri="{C3380CC4-5D6E-409C-BE32-E72D297353CC}">
                  <c16:uniqueId val="{00000001-F320-410D-A213-8196E5461B41}"/>
                </c:ext>
              </c:extLst>
            </c:dLbl>
            <c:dLbl>
              <c:idx val="5"/>
              <c:delete val="1"/>
              <c:extLst>
                <c:ext xmlns:c15="http://schemas.microsoft.com/office/drawing/2012/chart" uri="{CE6537A1-D6FC-4f65-9D91-7224C49458BB}"/>
                <c:ext xmlns:c16="http://schemas.microsoft.com/office/drawing/2014/chart" uri="{C3380CC4-5D6E-409C-BE32-E72D297353CC}">
                  <c16:uniqueId val="{0000000F-6BE8-4D2C-8584-558D2E2A7929}"/>
                </c:ext>
              </c:extLst>
            </c:dLbl>
            <c:dLbl>
              <c:idx val="6"/>
              <c:layout>
                <c:manualLayout>
                  <c:x val="0"/>
                  <c:y val="1.4613826751357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6BE8-4D2C-8584-558D2E2A7929}"/>
                </c:ext>
              </c:extLst>
            </c:dLbl>
            <c:dLbl>
              <c:idx val="7"/>
              <c:delete val="1"/>
              <c:extLst>
                <c:ext xmlns:c15="http://schemas.microsoft.com/office/drawing/2012/chart" uri="{CE6537A1-D6FC-4f65-9D91-7224C49458BB}"/>
                <c:ext xmlns:c16="http://schemas.microsoft.com/office/drawing/2014/chart" uri="{C3380CC4-5D6E-409C-BE32-E72D297353CC}">
                  <c16:uniqueId val="{0000001C-6BE8-4D2C-8584-558D2E2A7929}"/>
                </c:ext>
              </c:extLst>
            </c:dLbl>
            <c:dLbl>
              <c:idx val="8"/>
              <c:delete val="1"/>
              <c:extLst>
                <c:ext xmlns:c15="http://schemas.microsoft.com/office/drawing/2012/chart" uri="{CE6537A1-D6FC-4f65-9D91-7224C49458BB}"/>
                <c:ext xmlns:c16="http://schemas.microsoft.com/office/drawing/2014/chart" uri="{C3380CC4-5D6E-409C-BE32-E72D297353CC}">
                  <c16:uniqueId val="{0000000D-6BE8-4D2C-8584-558D2E2A7929}"/>
                </c:ext>
              </c:extLst>
            </c:dLbl>
            <c:dLbl>
              <c:idx val="9"/>
              <c:layout>
                <c:manualLayout>
                  <c:x val="1.5011820330970368E-3"/>
                  <c:y val="-2.922765350271563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6BE8-4D2C-8584-558D2E2A7929}"/>
                </c:ext>
              </c:extLst>
            </c:dLbl>
            <c:dLbl>
              <c:idx val="11"/>
              <c:delete val="1"/>
              <c:extLst>
                <c:ext xmlns:c15="http://schemas.microsoft.com/office/drawing/2012/chart" uri="{CE6537A1-D6FC-4f65-9D91-7224C49458BB}"/>
                <c:ext xmlns:c16="http://schemas.microsoft.com/office/drawing/2014/chart" uri="{C3380CC4-5D6E-409C-BE32-E72D297353CC}">
                  <c16:uniqueId val="{0000000B-6BE8-4D2C-8584-558D2E2A7929}"/>
                </c:ext>
              </c:extLst>
            </c:dLbl>
            <c:dLbl>
              <c:idx val="12"/>
              <c:delete val="1"/>
              <c:extLst>
                <c:ext xmlns:c15="http://schemas.microsoft.com/office/drawing/2012/chart" uri="{CE6537A1-D6FC-4f65-9D91-7224C49458BB}"/>
                <c:ext xmlns:c16="http://schemas.microsoft.com/office/drawing/2014/chart" uri="{C3380CC4-5D6E-409C-BE32-E72D297353CC}">
                  <c16:uniqueId val="{00000009-6BE8-4D2C-8584-558D2E2A7929}"/>
                </c:ext>
              </c:extLst>
            </c:dLbl>
            <c:dLbl>
              <c:idx val="13"/>
              <c:delete val="1"/>
              <c:extLst>
                <c:ext xmlns:c15="http://schemas.microsoft.com/office/drawing/2012/chart" uri="{CE6537A1-D6FC-4f65-9D91-7224C49458BB}"/>
                <c:ext xmlns:c16="http://schemas.microsoft.com/office/drawing/2014/chart" uri="{C3380CC4-5D6E-409C-BE32-E72D297353CC}">
                  <c16:uniqueId val="{00000007-6BE8-4D2C-8584-558D2E2A7929}"/>
                </c:ext>
              </c:extLst>
            </c:dLbl>
            <c:dLbl>
              <c:idx val="14"/>
              <c:delete val="1"/>
              <c:extLst>
                <c:ext xmlns:c15="http://schemas.microsoft.com/office/drawing/2012/chart" uri="{CE6537A1-D6FC-4f65-9D91-7224C49458BB}"/>
                <c:ext xmlns:c16="http://schemas.microsoft.com/office/drawing/2014/chart" uri="{C3380CC4-5D6E-409C-BE32-E72D297353CC}">
                  <c16:uniqueId val="{00000005-6BE8-4D2C-8584-558D2E2A7929}"/>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public.xlsx]comparazione'!$B$95:$P$95</c:f>
              <c:strCache>
                <c:ptCount val="15"/>
                <c:pt idx="0">
                  <c:v>A decentralised need-oriented coordination infrastructure</c:v>
                </c:pt>
                <c:pt idx="1">
                  <c:v>Funds availability for maintenance and running costs of a coordination infrastructure</c:v>
                </c:pt>
                <c:pt idx="2">
                  <c:v>Monitoring, evaluation and learning mechanism of R&amp;I programmes</c:v>
                </c:pt>
                <c:pt idx="3">
                  <c:v>Continuous services requests</c:v>
                </c:pt>
                <c:pt idx="4">
                  <c:v>Strong anti-corruption and democratic control mechanism</c:v>
                </c:pt>
                <c:pt idx="5">
                  <c:v>Deep outreaching of platform services</c:v>
                </c:pt>
                <c:pt idx="6">
                  <c:v>Ensure EU-AU institutions participation</c:v>
                </c:pt>
                <c:pt idx="7">
                  <c:v>Ensure institution engagement</c:v>
                </c:pt>
                <c:pt idx="8">
                  <c:v>Social network principles</c:v>
                </c:pt>
                <c:pt idx="9">
                  <c:v>High-quality of services provided</c:v>
                </c:pt>
                <c:pt idx="10">
                  <c:v>User-friendly and accessible services</c:v>
                </c:pt>
                <c:pt idx="11">
                  <c:v>Impact on your role and activity</c:v>
                </c:pt>
                <c:pt idx="12">
                  <c:v>A platform balanced between EU-AU institutions</c:v>
                </c:pt>
                <c:pt idx="13">
                  <c:v>An efficient decision-making mechanism</c:v>
                </c:pt>
                <c:pt idx="14">
                  <c:v>A lean administration of the Platform</c:v>
                </c:pt>
              </c:strCache>
            </c:strRef>
          </c:cat>
          <c:val>
            <c:numRef>
              <c:f>'[Wider public.xlsx]comparazione'!$B$96:$P$96</c:f>
              <c:numCache>
                <c:formatCode>0.0</c:formatCode>
                <c:ptCount val="15"/>
                <c:pt idx="0">
                  <c:v>3.8328611898016995</c:v>
                </c:pt>
                <c:pt idx="1">
                  <c:v>4.215297450424929</c:v>
                </c:pt>
                <c:pt idx="2">
                  <c:v>3.9603399433427762</c:v>
                </c:pt>
                <c:pt idx="3">
                  <c:v>3.8863636363636362</c:v>
                </c:pt>
                <c:pt idx="4">
                  <c:v>3.9971590909090908</c:v>
                </c:pt>
                <c:pt idx="5">
                  <c:v>3.9515669515669516</c:v>
                </c:pt>
                <c:pt idx="6">
                  <c:v>4.2215909090909092</c:v>
                </c:pt>
                <c:pt idx="7">
                  <c:v>4.1732954545454541</c:v>
                </c:pt>
                <c:pt idx="8">
                  <c:v>3.84375</c:v>
                </c:pt>
                <c:pt idx="9">
                  <c:v>4.233618233618234</c:v>
                </c:pt>
                <c:pt idx="10">
                  <c:v>4.2102272727272725</c:v>
                </c:pt>
                <c:pt idx="11">
                  <c:v>4.017094017094017</c:v>
                </c:pt>
                <c:pt idx="12">
                  <c:v>4.0795454545454541</c:v>
                </c:pt>
                <c:pt idx="13">
                  <c:v>4.1392045454545459</c:v>
                </c:pt>
                <c:pt idx="14">
                  <c:v>4.0028409090909092</c:v>
                </c:pt>
              </c:numCache>
            </c:numRef>
          </c:val>
          <c:extLst>
            <c:ext xmlns:c16="http://schemas.microsoft.com/office/drawing/2014/chart" uri="{C3380CC4-5D6E-409C-BE32-E72D297353CC}">
              <c16:uniqueId val="{00000002-F320-410D-A213-8196E5461B41}"/>
            </c:ext>
          </c:extLst>
        </c:ser>
        <c:ser>
          <c:idx val="1"/>
          <c:order val="1"/>
          <c:tx>
            <c:strRef>
              <c:f>'[Wider public.xlsx]comparazione'!$A$97</c:f>
              <c:strCache>
                <c:ptCount val="1"/>
                <c:pt idx="0">
                  <c:v>key respondents</c:v>
                </c:pt>
              </c:strCache>
            </c:strRef>
          </c:tx>
          <c:spPr>
            <a:solidFill>
              <a:srgbClr val="ED7D31"/>
            </a:solidFill>
            <a:ln>
              <a:noFill/>
            </a:ln>
            <a:effectLst/>
          </c:spPr>
          <c:invertIfNegative val="0"/>
          <c:dPt>
            <c:idx val="7"/>
            <c:invertIfNegative val="0"/>
            <c:bubble3D val="0"/>
            <c:spPr>
              <a:solidFill>
                <a:srgbClr val="ED7D31"/>
              </a:solidFill>
              <a:ln>
                <a:noFill/>
              </a:ln>
              <a:effectLst/>
            </c:spPr>
            <c:extLst>
              <c:ext xmlns:c16="http://schemas.microsoft.com/office/drawing/2014/chart" uri="{C3380CC4-5D6E-409C-BE32-E72D297353CC}">
                <c16:uniqueId val="{00000004-F320-410D-A213-8196E5461B41}"/>
              </c:ext>
            </c:extLst>
          </c:dPt>
          <c:dLbls>
            <c:dLbl>
              <c:idx val="0"/>
              <c:delete val="1"/>
              <c:extLst>
                <c:ext xmlns:c15="http://schemas.microsoft.com/office/drawing/2012/chart" uri="{CE6537A1-D6FC-4f65-9D91-7224C49458BB}"/>
                <c:ext xmlns:c16="http://schemas.microsoft.com/office/drawing/2014/chart" uri="{C3380CC4-5D6E-409C-BE32-E72D297353CC}">
                  <c16:uniqueId val="{00000016-6BE8-4D2C-8584-558D2E2A7929}"/>
                </c:ext>
              </c:extLst>
            </c:dLbl>
            <c:dLbl>
              <c:idx val="1"/>
              <c:delete val="1"/>
              <c:extLst>
                <c:ext xmlns:c15="http://schemas.microsoft.com/office/drawing/2012/chart" uri="{CE6537A1-D6FC-4f65-9D91-7224C49458BB}"/>
                <c:ext xmlns:c16="http://schemas.microsoft.com/office/drawing/2014/chart" uri="{C3380CC4-5D6E-409C-BE32-E72D297353CC}">
                  <c16:uniqueId val="{00000015-6BE8-4D2C-8584-558D2E2A7929}"/>
                </c:ext>
              </c:extLst>
            </c:dLbl>
            <c:dLbl>
              <c:idx val="2"/>
              <c:delete val="1"/>
              <c:extLst>
                <c:ext xmlns:c15="http://schemas.microsoft.com/office/drawing/2012/chart" uri="{CE6537A1-D6FC-4f65-9D91-7224C49458BB}"/>
                <c:ext xmlns:c16="http://schemas.microsoft.com/office/drawing/2014/chart" uri="{C3380CC4-5D6E-409C-BE32-E72D297353CC}">
                  <c16:uniqueId val="{00000013-6BE8-4D2C-8584-558D2E2A7929}"/>
                </c:ext>
              </c:extLst>
            </c:dLbl>
            <c:dLbl>
              <c:idx val="3"/>
              <c:delete val="1"/>
              <c:extLst>
                <c:ext xmlns:c15="http://schemas.microsoft.com/office/drawing/2012/chart" uri="{CE6537A1-D6FC-4f65-9D91-7224C49458BB}"/>
                <c:ext xmlns:c16="http://schemas.microsoft.com/office/drawing/2014/chart" uri="{C3380CC4-5D6E-409C-BE32-E72D297353CC}">
                  <c16:uniqueId val="{00000011-6BE8-4D2C-8584-558D2E2A7929}"/>
                </c:ext>
              </c:extLst>
            </c:dLbl>
            <c:dLbl>
              <c:idx val="4"/>
              <c:delete val="1"/>
              <c:extLst>
                <c:ext xmlns:c15="http://schemas.microsoft.com/office/drawing/2012/chart" uri="{CE6537A1-D6FC-4f65-9D91-7224C49458BB}"/>
                <c:ext xmlns:c16="http://schemas.microsoft.com/office/drawing/2014/chart" uri="{C3380CC4-5D6E-409C-BE32-E72D297353CC}">
                  <c16:uniqueId val="{00000010-6BE8-4D2C-8584-558D2E2A7929}"/>
                </c:ext>
              </c:extLst>
            </c:dLbl>
            <c:dLbl>
              <c:idx val="5"/>
              <c:delete val="1"/>
              <c:extLst>
                <c:ext xmlns:c15="http://schemas.microsoft.com/office/drawing/2012/chart" uri="{CE6537A1-D6FC-4f65-9D91-7224C49458BB}"/>
                <c:ext xmlns:c16="http://schemas.microsoft.com/office/drawing/2014/chart" uri="{C3380CC4-5D6E-409C-BE32-E72D297353CC}">
                  <c16:uniqueId val="{0000000E-6BE8-4D2C-8584-558D2E2A7929}"/>
                </c:ext>
              </c:extLst>
            </c:dLbl>
            <c:dLbl>
              <c:idx val="6"/>
              <c:delete val="1"/>
              <c:extLst>
                <c:ext xmlns:c15="http://schemas.microsoft.com/office/drawing/2012/chart" uri="{CE6537A1-D6FC-4f65-9D91-7224C49458BB}"/>
                <c:ext xmlns:c16="http://schemas.microsoft.com/office/drawing/2014/chart" uri="{C3380CC4-5D6E-409C-BE32-E72D297353CC}">
                  <c16:uniqueId val="{0000001A-6BE8-4D2C-8584-558D2E2A7929}"/>
                </c:ext>
              </c:extLst>
            </c:dLbl>
            <c:dLbl>
              <c:idx val="7"/>
              <c:layout>
                <c:manualLayout>
                  <c:x val="4.5035460992906701E-3"/>
                  <c:y val="1.16910614010862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320-410D-A213-8196E5461B41}"/>
                </c:ext>
              </c:extLst>
            </c:dLbl>
            <c:dLbl>
              <c:idx val="8"/>
              <c:delete val="1"/>
              <c:extLst>
                <c:ext xmlns:c15="http://schemas.microsoft.com/office/drawing/2012/chart" uri="{CE6537A1-D6FC-4f65-9D91-7224C49458BB}"/>
                <c:ext xmlns:c16="http://schemas.microsoft.com/office/drawing/2014/chart" uri="{C3380CC4-5D6E-409C-BE32-E72D297353CC}">
                  <c16:uniqueId val="{0000000C-6BE8-4D2C-8584-558D2E2A7929}"/>
                </c:ext>
              </c:extLst>
            </c:dLbl>
            <c:dLbl>
              <c:idx val="9"/>
              <c:delete val="1"/>
              <c:extLst>
                <c:ext xmlns:c15="http://schemas.microsoft.com/office/drawing/2012/chart" uri="{CE6537A1-D6FC-4f65-9D91-7224C49458BB}"/>
                <c:ext xmlns:c16="http://schemas.microsoft.com/office/drawing/2014/chart" uri="{C3380CC4-5D6E-409C-BE32-E72D297353CC}">
                  <c16:uniqueId val="{0000001D-6BE8-4D2C-8584-558D2E2A7929}"/>
                </c:ext>
              </c:extLst>
            </c:dLbl>
            <c:dLbl>
              <c:idx val="10"/>
              <c:layout>
                <c:manualLayout>
                  <c:x val="-7.505910165484634E-3"/>
                  <c:y val="-4.09187149038018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6BE8-4D2C-8584-558D2E2A7929}"/>
                </c:ext>
              </c:extLst>
            </c:dLbl>
            <c:dLbl>
              <c:idx val="11"/>
              <c:delete val="1"/>
              <c:extLst>
                <c:ext xmlns:c15="http://schemas.microsoft.com/office/drawing/2012/chart" uri="{CE6537A1-D6FC-4f65-9D91-7224C49458BB}"/>
                <c:ext xmlns:c16="http://schemas.microsoft.com/office/drawing/2014/chart" uri="{C3380CC4-5D6E-409C-BE32-E72D297353CC}">
                  <c16:uniqueId val="{0000000A-6BE8-4D2C-8584-558D2E2A7929}"/>
                </c:ext>
              </c:extLst>
            </c:dLbl>
            <c:dLbl>
              <c:idx val="12"/>
              <c:delete val="1"/>
              <c:extLst>
                <c:ext xmlns:c15="http://schemas.microsoft.com/office/drawing/2012/chart" uri="{CE6537A1-D6FC-4f65-9D91-7224C49458BB}"/>
                <c:ext xmlns:c16="http://schemas.microsoft.com/office/drawing/2014/chart" uri="{C3380CC4-5D6E-409C-BE32-E72D297353CC}">
                  <c16:uniqueId val="{00000008-6BE8-4D2C-8584-558D2E2A7929}"/>
                </c:ext>
              </c:extLst>
            </c:dLbl>
            <c:dLbl>
              <c:idx val="13"/>
              <c:delete val="1"/>
              <c:extLst>
                <c:ext xmlns:c15="http://schemas.microsoft.com/office/drawing/2012/chart" uri="{CE6537A1-D6FC-4f65-9D91-7224C49458BB}"/>
                <c:ext xmlns:c16="http://schemas.microsoft.com/office/drawing/2014/chart" uri="{C3380CC4-5D6E-409C-BE32-E72D297353CC}">
                  <c16:uniqueId val="{00000006-6BE8-4D2C-8584-558D2E2A7929}"/>
                </c:ext>
              </c:extLst>
            </c:dLbl>
            <c:dLbl>
              <c:idx val="14"/>
              <c:delete val="1"/>
              <c:extLst>
                <c:ext xmlns:c15="http://schemas.microsoft.com/office/drawing/2012/chart" uri="{CE6537A1-D6FC-4f65-9D91-7224C49458BB}"/>
                <c:ext xmlns:c16="http://schemas.microsoft.com/office/drawing/2014/chart" uri="{C3380CC4-5D6E-409C-BE32-E72D297353CC}">
                  <c16:uniqueId val="{00000004-6BE8-4D2C-8584-558D2E2A7929}"/>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public.xlsx]comparazione'!$B$95:$P$95</c:f>
              <c:strCache>
                <c:ptCount val="15"/>
                <c:pt idx="0">
                  <c:v>A decentralised need-oriented coordination infrastructure</c:v>
                </c:pt>
                <c:pt idx="1">
                  <c:v>Funds availability for maintenance and running costs of a coordination infrastructure</c:v>
                </c:pt>
                <c:pt idx="2">
                  <c:v>Monitoring, evaluation and learning mechanism of R&amp;I programmes</c:v>
                </c:pt>
                <c:pt idx="3">
                  <c:v>Continuous services requests</c:v>
                </c:pt>
                <c:pt idx="4">
                  <c:v>Strong anti-corruption and democratic control mechanism</c:v>
                </c:pt>
                <c:pt idx="5">
                  <c:v>Deep outreaching of platform services</c:v>
                </c:pt>
                <c:pt idx="6">
                  <c:v>Ensure EU-AU institutions participation</c:v>
                </c:pt>
                <c:pt idx="7">
                  <c:v>Ensure institution engagement</c:v>
                </c:pt>
                <c:pt idx="8">
                  <c:v>Social network principles</c:v>
                </c:pt>
                <c:pt idx="9">
                  <c:v>High-quality of services provided</c:v>
                </c:pt>
                <c:pt idx="10">
                  <c:v>User-friendly and accessible services</c:v>
                </c:pt>
                <c:pt idx="11">
                  <c:v>Impact on your role and activity</c:v>
                </c:pt>
                <c:pt idx="12">
                  <c:v>A platform balanced between EU-AU institutions</c:v>
                </c:pt>
                <c:pt idx="13">
                  <c:v>An efficient decision-making mechanism</c:v>
                </c:pt>
                <c:pt idx="14">
                  <c:v>A lean administration of the Platform</c:v>
                </c:pt>
              </c:strCache>
            </c:strRef>
          </c:cat>
          <c:val>
            <c:numRef>
              <c:f>'[Wider public.xlsx]comparazione'!$B$97:$P$97</c:f>
              <c:numCache>
                <c:formatCode>0.0</c:formatCode>
                <c:ptCount val="15"/>
                <c:pt idx="0">
                  <c:v>3.9827586206896552</c:v>
                </c:pt>
                <c:pt idx="1">
                  <c:v>3.9827586206896552</c:v>
                </c:pt>
                <c:pt idx="2">
                  <c:v>3.9310344827586206</c:v>
                </c:pt>
                <c:pt idx="3">
                  <c:v>3.9137931034482758</c:v>
                </c:pt>
                <c:pt idx="4">
                  <c:v>4</c:v>
                </c:pt>
                <c:pt idx="5">
                  <c:v>4.1034482758620694</c:v>
                </c:pt>
                <c:pt idx="6">
                  <c:v>4.1724137931034484</c:v>
                </c:pt>
                <c:pt idx="7">
                  <c:v>4.2068965517241379</c:v>
                </c:pt>
                <c:pt idx="8">
                  <c:v>4.1379310344827589</c:v>
                </c:pt>
                <c:pt idx="9">
                  <c:v>4.1724137931034484</c:v>
                </c:pt>
                <c:pt idx="10">
                  <c:v>4.1724137931034484</c:v>
                </c:pt>
                <c:pt idx="11">
                  <c:v>3.9482758620689653</c:v>
                </c:pt>
                <c:pt idx="12">
                  <c:v>4.1379310344827589</c:v>
                </c:pt>
                <c:pt idx="13">
                  <c:v>4.1379310344827589</c:v>
                </c:pt>
                <c:pt idx="14">
                  <c:v>3.8793103448275863</c:v>
                </c:pt>
              </c:numCache>
            </c:numRef>
          </c:val>
          <c:extLst>
            <c:ext xmlns:c16="http://schemas.microsoft.com/office/drawing/2014/chart" uri="{C3380CC4-5D6E-409C-BE32-E72D297353CC}">
              <c16:uniqueId val="{00000005-F320-410D-A213-8196E5461B41}"/>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min val="1"/>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854545454545449E-2"/>
          <c:y val="0.19817248677248678"/>
          <c:w val="0.57621641414141411"/>
          <c:h val="0.60365529100529103"/>
        </c:manualLayout>
      </c:layout>
      <c:pieChart>
        <c:varyColors val="1"/>
        <c:ser>
          <c:idx val="0"/>
          <c:order val="0"/>
          <c:dPt>
            <c:idx val="0"/>
            <c:bubble3D val="0"/>
            <c:spPr>
              <a:solidFill>
                <a:srgbClr val="00B0F0"/>
              </a:solidFill>
              <a:ln w="19050">
                <a:solidFill>
                  <a:schemeClr val="lt1"/>
                </a:solidFill>
              </a:ln>
              <a:effectLst/>
            </c:spPr>
            <c:extLst>
              <c:ext xmlns:c16="http://schemas.microsoft.com/office/drawing/2014/chart" uri="{C3380CC4-5D6E-409C-BE32-E72D297353CC}">
                <c16:uniqueId val="{00000001-D83D-42C6-B766-4C1CA8089D67}"/>
              </c:ext>
            </c:extLst>
          </c:dPt>
          <c:dPt>
            <c:idx val="1"/>
            <c:bubble3D val="0"/>
            <c:spPr>
              <a:solidFill>
                <a:srgbClr val="FF66FF"/>
              </a:solidFill>
              <a:ln w="19050">
                <a:solidFill>
                  <a:schemeClr val="lt1"/>
                </a:solidFill>
              </a:ln>
              <a:effectLst/>
            </c:spPr>
            <c:extLst>
              <c:ext xmlns:c16="http://schemas.microsoft.com/office/drawing/2014/chart" uri="{C3380CC4-5D6E-409C-BE32-E72D297353CC}">
                <c16:uniqueId val="{00000003-D83D-42C6-B766-4C1CA8089D6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83D-42C6-B766-4C1CA8089D6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83D-42C6-B766-4C1CA8089D67}"/>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'[Key respondents.xlsx]profile'!$A$2:$A$4</c:f>
              <c:strCache>
                <c:ptCount val="3"/>
                <c:pt idx="0">
                  <c:v>MALE</c:v>
                </c:pt>
                <c:pt idx="1">
                  <c:v>FEMALE</c:v>
                </c:pt>
                <c:pt idx="2">
                  <c:v>NO ANWER</c:v>
                </c:pt>
              </c:strCache>
            </c:strRef>
          </c:cat>
          <c:val>
            <c:numRef>
              <c:f>'[Key respondents.xlsx]profile'!$B$2:$B$4</c:f>
              <c:numCache>
                <c:formatCode>General</c:formatCode>
                <c:ptCount val="3"/>
                <c:pt idx="0">
                  <c:v>45</c:v>
                </c:pt>
                <c:pt idx="1">
                  <c:v>28</c:v>
                </c:pt>
                <c:pt idx="2">
                  <c:v>14</c:v>
                </c:pt>
              </c:numCache>
            </c:numRef>
          </c:val>
          <c:extLst>
            <c:ext xmlns:c16="http://schemas.microsoft.com/office/drawing/2014/chart" uri="{C3380CC4-5D6E-409C-BE32-E72D297353CC}">
              <c16:uniqueId val="{00000008-D83D-42C6-B766-4C1CA8089D67}"/>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it-IT">
                <a:solidFill>
                  <a:sysClr val="windowText" lastClr="000000"/>
                </a:solidFill>
              </a:rPr>
              <a:t>WIDER PUBLIC:</a:t>
            </a:r>
            <a:r>
              <a:rPr lang="it-IT" baseline="0">
                <a:solidFill>
                  <a:sysClr val="windowText" lastClr="000000"/>
                </a:solidFill>
              </a:rPr>
              <a:t> GENDER</a:t>
            </a:r>
            <a:endParaRPr lang="it-IT">
              <a:solidFill>
                <a:sysClr val="windowText" lastClr="00000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it-IT"/>
        </a:p>
      </c:txPr>
    </c:title>
    <c:autoTitleDeleted val="0"/>
    <c:plotArea>
      <c:layout/>
      <c:pieChart>
        <c:varyColors val="1"/>
        <c:dLbls>
          <c:showLegendKey val="0"/>
          <c:showVal val="0"/>
          <c:showCatName val="0"/>
          <c:showSerName val="0"/>
          <c:showPercent val="1"/>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870467836257311"/>
          <c:y val="3.3597883597883599E-2"/>
          <c:w val="0.55608869395711502"/>
          <c:h val="0.88510105820105822"/>
        </c:manualLayout>
      </c:layout>
      <c:barChart>
        <c:barDir val="bar"/>
        <c:grouping val="clustered"/>
        <c:varyColors val="0"/>
        <c:ser>
          <c:idx val="0"/>
          <c:order val="0"/>
          <c:spPr>
            <a:solidFill>
              <a:schemeClr val="accent1"/>
            </a:solidFill>
            <a:ln w="19050">
              <a:solidFill>
                <a:schemeClr val="lt1"/>
              </a:solidFill>
            </a:ln>
            <a:effectLst/>
          </c:spPr>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0809-4ED5-BD4D-55A2E6096364}"/>
              </c:ext>
            </c:extLst>
          </c:dPt>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3-0809-4ED5-BD4D-55A2E6096364}"/>
              </c:ext>
            </c:extLst>
          </c:dPt>
          <c:dPt>
            <c:idx val="2"/>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5-0809-4ED5-BD4D-55A2E6096364}"/>
              </c:ext>
            </c:extLst>
          </c:dPt>
          <c:dPt>
            <c:idx val="3"/>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7-0809-4ED5-BD4D-55A2E6096364}"/>
              </c:ext>
            </c:extLst>
          </c:dPt>
          <c:dPt>
            <c:idx val="4"/>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9-0809-4ED5-BD4D-55A2E6096364}"/>
              </c:ext>
            </c:extLst>
          </c:dPt>
          <c:dPt>
            <c:idx val="5"/>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B-0809-4ED5-BD4D-55A2E6096364}"/>
              </c:ext>
            </c:extLst>
          </c:dPt>
          <c:dPt>
            <c:idx val="6"/>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D-0809-4ED5-BD4D-55A2E6096364}"/>
              </c:ext>
            </c:extLst>
          </c:dPt>
          <c:dPt>
            <c:idx val="7"/>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F-0809-4ED5-BD4D-55A2E6096364}"/>
              </c:ext>
            </c:extLst>
          </c:dPt>
          <c:dPt>
            <c:idx val="8"/>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1-0809-4ED5-BD4D-55A2E6096364}"/>
              </c:ext>
            </c:extLst>
          </c:dPt>
          <c:dPt>
            <c:idx val="9"/>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3-0809-4ED5-BD4D-55A2E609636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public.xlsx]profile'!$D$2:$D$11</c:f>
              <c:strCache>
                <c:ptCount val="10"/>
                <c:pt idx="0">
                  <c:v>AU - Central Africa</c:v>
                </c:pt>
                <c:pt idx="1">
                  <c:v>AU - Southern Africa</c:v>
                </c:pt>
                <c:pt idx="2">
                  <c:v>EU - Eastern Europe (including Northern Asia)</c:v>
                </c:pt>
                <c:pt idx="3">
                  <c:v>EU - Northern Europe</c:v>
                </c:pt>
                <c:pt idx="4">
                  <c:v>EU - Western Europe</c:v>
                </c:pt>
                <c:pt idx="5">
                  <c:v>AU - Eastern Africa</c:v>
                </c:pt>
                <c:pt idx="6">
                  <c:v>NO ANSWER</c:v>
                </c:pt>
                <c:pt idx="7">
                  <c:v>AU - Western Africa</c:v>
                </c:pt>
                <c:pt idx="8">
                  <c:v>EU - Southern Europe</c:v>
                </c:pt>
                <c:pt idx="9">
                  <c:v>AU - Northern Africa</c:v>
                </c:pt>
              </c:strCache>
            </c:strRef>
          </c:cat>
          <c:val>
            <c:numRef>
              <c:f>'[Wider public.xlsx]profile'!$C$2:$C$11</c:f>
              <c:numCache>
                <c:formatCode>General</c:formatCode>
                <c:ptCount val="10"/>
                <c:pt idx="0">
                  <c:v>15</c:v>
                </c:pt>
                <c:pt idx="1">
                  <c:v>19</c:v>
                </c:pt>
                <c:pt idx="2">
                  <c:v>29</c:v>
                </c:pt>
                <c:pt idx="3">
                  <c:v>29</c:v>
                </c:pt>
                <c:pt idx="4">
                  <c:v>37</c:v>
                </c:pt>
                <c:pt idx="5">
                  <c:v>49</c:v>
                </c:pt>
                <c:pt idx="6">
                  <c:v>76</c:v>
                </c:pt>
                <c:pt idx="7">
                  <c:v>78</c:v>
                </c:pt>
                <c:pt idx="8">
                  <c:v>78</c:v>
                </c:pt>
                <c:pt idx="9">
                  <c:v>96</c:v>
                </c:pt>
              </c:numCache>
            </c:numRef>
          </c:val>
          <c:extLst>
            <c:ext xmlns:c16="http://schemas.microsoft.com/office/drawing/2014/chart" uri="{C3380CC4-5D6E-409C-BE32-E72D297353CC}">
              <c16:uniqueId val="{00000014-0809-4ED5-BD4D-55A2E6096364}"/>
            </c:ext>
          </c:extLst>
        </c:ser>
        <c:dLbls>
          <c:showLegendKey val="0"/>
          <c:showVal val="0"/>
          <c:showCatName val="0"/>
          <c:showSerName val="0"/>
          <c:showPercent val="0"/>
          <c:showBubbleSize val="0"/>
        </c:dLbls>
        <c:gapWidth val="100"/>
        <c:axId val="488407583"/>
        <c:axId val="488408415"/>
      </c:barChart>
      <c:valAx>
        <c:axId val="48840841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488407583"/>
        <c:crosses val="autoZero"/>
        <c:crossBetween val="between"/>
      </c:valAx>
      <c:catAx>
        <c:axId val="488407583"/>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it-IT"/>
          </a:p>
        </c:txPr>
        <c:crossAx val="488408415"/>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735388686778047"/>
          <c:y val="4.334877602087174E-2"/>
          <c:w val="0.54842315615852855"/>
          <c:h val="0.87869743399400335"/>
        </c:manualLayout>
      </c:layout>
      <c:barChart>
        <c:barDir val="bar"/>
        <c:grouping val="clustered"/>
        <c:varyColors val="0"/>
        <c:ser>
          <c:idx val="0"/>
          <c:order val="0"/>
          <c:spPr>
            <a:solidFill>
              <a:schemeClr val="accent1"/>
            </a:solidFill>
            <a:ln w="19050">
              <a:solidFill>
                <a:schemeClr val="lt1"/>
              </a:solidFill>
            </a:ln>
            <a:effectLst/>
          </c:spPr>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B161-4D1B-B612-5D393CE3A417}"/>
              </c:ext>
            </c:extLst>
          </c:dPt>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3-B161-4D1B-B612-5D393CE3A417}"/>
              </c:ext>
            </c:extLst>
          </c:dPt>
          <c:dPt>
            <c:idx val="2"/>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5-B161-4D1B-B612-5D393CE3A417}"/>
              </c:ext>
            </c:extLst>
          </c:dPt>
          <c:dPt>
            <c:idx val="3"/>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7-B161-4D1B-B612-5D393CE3A417}"/>
              </c:ext>
            </c:extLst>
          </c:dPt>
          <c:dPt>
            <c:idx val="4"/>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9-B161-4D1B-B612-5D393CE3A417}"/>
              </c:ext>
            </c:extLst>
          </c:dPt>
          <c:dPt>
            <c:idx val="5"/>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B-B161-4D1B-B612-5D393CE3A417}"/>
              </c:ext>
            </c:extLst>
          </c:dPt>
          <c:dPt>
            <c:idx val="6"/>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D-B161-4D1B-B612-5D393CE3A417}"/>
              </c:ext>
            </c:extLst>
          </c:dPt>
          <c:dPt>
            <c:idx val="7"/>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F-B161-4D1B-B612-5D393CE3A417}"/>
              </c:ext>
            </c:extLst>
          </c:dPt>
          <c:dPt>
            <c:idx val="8"/>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1-B161-4D1B-B612-5D393CE3A417}"/>
              </c:ext>
            </c:extLst>
          </c:dPt>
          <c:dPt>
            <c:idx val="9"/>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3-B161-4D1B-B612-5D393CE3A41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'[Key respondents.xlsx]profile'!$D$2:$D$8</c:f>
              <c:strCache>
                <c:ptCount val="7"/>
                <c:pt idx="0">
                  <c:v>EU - Eastern Europe (including Northern Asia)</c:v>
                </c:pt>
                <c:pt idx="1">
                  <c:v>EU - Southern Europe</c:v>
                </c:pt>
                <c:pt idx="2">
                  <c:v>EU - Western Europe</c:v>
                </c:pt>
                <c:pt idx="3">
                  <c:v>AU - Northern Africa</c:v>
                </c:pt>
                <c:pt idx="4">
                  <c:v>NO ANSWER</c:v>
                </c:pt>
                <c:pt idx="5">
                  <c:v>AU - Eastern Africa</c:v>
                </c:pt>
                <c:pt idx="6">
                  <c:v>AU - Western Africa</c:v>
                </c:pt>
              </c:strCache>
            </c:strRef>
          </c:cat>
          <c:val>
            <c:numRef>
              <c:f>'[Key respondents.xlsx]profile'!$C$2:$C$8</c:f>
              <c:numCache>
                <c:formatCode>General</c:formatCode>
                <c:ptCount val="7"/>
                <c:pt idx="0">
                  <c:v>4</c:v>
                </c:pt>
                <c:pt idx="1">
                  <c:v>4</c:v>
                </c:pt>
                <c:pt idx="2">
                  <c:v>4</c:v>
                </c:pt>
                <c:pt idx="3">
                  <c:v>13</c:v>
                </c:pt>
                <c:pt idx="4">
                  <c:v>14</c:v>
                </c:pt>
                <c:pt idx="5">
                  <c:v>15</c:v>
                </c:pt>
                <c:pt idx="6">
                  <c:v>33</c:v>
                </c:pt>
              </c:numCache>
            </c:numRef>
          </c:val>
          <c:extLst>
            <c:ext xmlns:c16="http://schemas.microsoft.com/office/drawing/2014/chart" uri="{C3380CC4-5D6E-409C-BE32-E72D297353CC}">
              <c16:uniqueId val="{00000014-B161-4D1B-B612-5D393CE3A417}"/>
            </c:ext>
          </c:extLst>
        </c:ser>
        <c:dLbls>
          <c:showLegendKey val="0"/>
          <c:showVal val="0"/>
          <c:showCatName val="0"/>
          <c:showSerName val="0"/>
          <c:showPercent val="0"/>
          <c:showBubbleSize val="0"/>
        </c:dLbls>
        <c:gapWidth val="100"/>
        <c:axId val="488407583"/>
        <c:axId val="488408415"/>
      </c:barChart>
      <c:valAx>
        <c:axId val="48840841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488407583"/>
        <c:crosses val="autoZero"/>
        <c:crossBetween val="between"/>
      </c:valAx>
      <c:catAx>
        <c:axId val="488407583"/>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488408415"/>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it-IT">
                <a:solidFill>
                  <a:sysClr val="windowText" lastClr="000000"/>
                </a:solidFill>
              </a:rPr>
              <a:t>WIDER PUBLIC:</a:t>
            </a:r>
            <a:r>
              <a:rPr lang="it-IT" baseline="0">
                <a:solidFill>
                  <a:sysClr val="windowText" lastClr="000000"/>
                </a:solidFill>
              </a:rPr>
              <a:t> GENDER</a:t>
            </a:r>
            <a:endParaRPr lang="it-IT">
              <a:solidFill>
                <a:sysClr val="windowText" lastClr="00000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it-IT"/>
        </a:p>
      </c:txPr>
    </c:title>
    <c:autoTitleDeleted val="0"/>
    <c:plotArea>
      <c:layout/>
      <c:pieChart>
        <c:varyColors val="1"/>
        <c:dLbls>
          <c:showLegendKey val="0"/>
          <c:showVal val="0"/>
          <c:showCatName val="0"/>
          <c:showSerName val="0"/>
          <c:showPercent val="1"/>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204000964593142"/>
          <c:y val="0.20960028150626248"/>
          <c:w val="0.48705045280399245"/>
          <c:h val="0.7545804882079401"/>
        </c:manualLayout>
      </c:layout>
      <c:pieChart>
        <c:varyColors val="1"/>
        <c:ser>
          <c:idx val="0"/>
          <c:order val="0"/>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1-461A-4749-A346-EFA09758844F}"/>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461A-4749-A346-EFA09758844F}"/>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5-461A-4749-A346-EFA09758844F}"/>
              </c:ext>
            </c:extLst>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c:ext xmlns:c16="http://schemas.microsoft.com/office/drawing/2014/chart" uri="{C3380CC4-5D6E-409C-BE32-E72D297353CC}">
                <c16:uniqueId val="{00000007-461A-4749-A346-EFA09758844F}"/>
              </c:ext>
            </c:extLst>
          </c:dPt>
          <c:dPt>
            <c:idx val="4"/>
            <c:bubble3D val="0"/>
            <c:spPr>
              <a:gradFill>
                <a:gsLst>
                  <a:gs pos="100000">
                    <a:schemeClr val="accent5">
                      <a:lumMod val="60000"/>
                      <a:lumOff val="40000"/>
                    </a:schemeClr>
                  </a:gs>
                  <a:gs pos="0">
                    <a:schemeClr val="accent5"/>
                  </a:gs>
                </a:gsLst>
                <a:lin ang="5400000" scaled="0"/>
              </a:gradFill>
              <a:ln w="19050">
                <a:solidFill>
                  <a:schemeClr val="lt1"/>
                </a:solidFill>
              </a:ln>
              <a:effectLst/>
            </c:spPr>
            <c:extLst>
              <c:ext xmlns:c16="http://schemas.microsoft.com/office/drawing/2014/chart" uri="{C3380CC4-5D6E-409C-BE32-E72D297353CC}">
                <c16:uniqueId val="{00000009-461A-4749-A346-EFA09758844F}"/>
              </c:ext>
            </c:extLst>
          </c:dPt>
          <c:dPt>
            <c:idx val="5"/>
            <c:bubble3D val="0"/>
            <c:spPr>
              <a:gradFill>
                <a:gsLst>
                  <a:gs pos="100000">
                    <a:schemeClr val="accent6">
                      <a:lumMod val="60000"/>
                      <a:lumOff val="40000"/>
                    </a:schemeClr>
                  </a:gs>
                  <a:gs pos="0">
                    <a:schemeClr val="accent6"/>
                  </a:gs>
                </a:gsLst>
                <a:lin ang="5400000" scaled="0"/>
              </a:gradFill>
              <a:ln w="19050">
                <a:solidFill>
                  <a:schemeClr val="lt1"/>
                </a:solidFill>
              </a:ln>
              <a:effectLst/>
            </c:spPr>
            <c:extLst>
              <c:ext xmlns:c16="http://schemas.microsoft.com/office/drawing/2014/chart" uri="{C3380CC4-5D6E-409C-BE32-E72D297353CC}">
                <c16:uniqueId val="{0000000B-461A-4749-A346-EFA09758844F}"/>
              </c:ext>
            </c:extLst>
          </c:dPt>
          <c:dLbls>
            <c:dLbl>
              <c:idx val="0"/>
              <c:layout>
                <c:manualLayout>
                  <c:x val="6.0896235405617602E-2"/>
                  <c:y val="2.6446831768599025E-2"/>
                </c:manualLayout>
              </c:layout>
              <c:tx>
                <c:rich>
                  <a:bodyPr/>
                  <a:lstStyle/>
                  <a:p>
                    <a:fld id="{B5F55AA0-7432-4389-868B-FFFB248ACD76}" type="CATEGORYNAME">
                      <a:rPr lang="en-US"/>
                      <a:pPr/>
                      <a:t>[NOME CATEGORIA]</a:t>
                    </a:fld>
                    <a:r>
                      <a:rPr lang="en-US" baseline="0"/>
                      <a:t>
</a:t>
                    </a:r>
                    <a:fld id="{245C74D9-E222-4BAB-A269-157D64FE112B}"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61A-4749-A346-EFA09758844F}"/>
                </c:ext>
              </c:extLst>
            </c:dLbl>
            <c:dLbl>
              <c:idx val="1"/>
              <c:layout>
                <c:manualLayout>
                  <c:x val="5.6216732895072535E-2"/>
                  <c:y val="2.4494832973168111E-3"/>
                </c:manualLayout>
              </c:layout>
              <c:tx>
                <c:rich>
                  <a:bodyPr/>
                  <a:lstStyle/>
                  <a:p>
                    <a:fld id="{4C3A10A6-E835-47A9-B9F2-26EE7EBEA4E7}" type="CATEGORYNAME">
                      <a:rPr lang="en-US"/>
                      <a:pPr/>
                      <a:t>[NOME CATEGORIA]</a:t>
                    </a:fld>
                    <a:r>
                      <a:rPr lang="en-US" baseline="0"/>
                      <a:t>
</a:t>
                    </a:r>
                    <a:fld id="{37E0CEF6-3DAB-463F-8279-CD43825BFCDA}"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61A-4749-A346-EFA09758844F}"/>
                </c:ext>
              </c:extLst>
            </c:dLbl>
            <c:dLbl>
              <c:idx val="2"/>
              <c:layout>
                <c:manualLayout>
                  <c:x val="5.3413820942155868E-2"/>
                  <c:y val="-4.6728812618993171E-2"/>
                </c:manualLayout>
              </c:layout>
              <c:tx>
                <c:rich>
                  <a:bodyPr/>
                  <a:lstStyle/>
                  <a:p>
                    <a:fld id="{B3D136EF-9AC2-43F4-80EF-0DA479CEBD5D}" type="CATEGORYNAME">
                      <a:rPr lang="en-US"/>
                      <a:pPr/>
                      <a:t>[NOME CATEGORIA]</a:t>
                    </a:fld>
                    <a:r>
                      <a:rPr lang="en-US" baseline="0"/>
                      <a:t>
</a:t>
                    </a:r>
                    <a:fld id="{04002A67-C946-44FE-8204-FDFD6423A294}"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61A-4749-A346-EFA09758844F}"/>
                </c:ext>
              </c:extLst>
            </c:dLbl>
            <c:dLbl>
              <c:idx val="3"/>
              <c:layout>
                <c:manualLayout>
                  <c:x val="-9.2725137684644757E-3"/>
                  <c:y val="0.1041210350647483"/>
                </c:manualLayout>
              </c:layout>
              <c:tx>
                <c:rich>
                  <a:bodyPr/>
                  <a:lstStyle/>
                  <a:p>
                    <a:fld id="{97787F32-BA4A-4FFD-8FD5-72F6CAF87896}" type="CATEGORYNAME">
                      <a:rPr lang="en-US"/>
                      <a:pPr/>
                      <a:t>[NOME CATEGORIA]</a:t>
                    </a:fld>
                    <a:r>
                      <a:rPr lang="en-US" baseline="0"/>
                      <a:t>
</a:t>
                    </a:r>
                    <a:fld id="{F9F1AE55-FE58-4065-8D0E-369BDFBA7924}"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461A-4749-A346-EFA09758844F}"/>
                </c:ext>
              </c:extLst>
            </c:dLbl>
            <c:dLbl>
              <c:idx val="4"/>
              <c:layout>
                <c:manualLayout>
                  <c:x val="-6.4001453879516723E-2"/>
                  <c:y val="7.2295615909327718E-2"/>
                </c:manualLayout>
              </c:layout>
              <c:tx>
                <c:rich>
                  <a:bodyPr/>
                  <a:lstStyle/>
                  <a:p>
                    <a:fld id="{FA96C6E2-2EF9-4B43-80E1-8FC4FA6A6848}" type="CATEGORYNAME">
                      <a:rPr lang="en-US"/>
                      <a:pPr/>
                      <a:t>[NOME CATEGORIA]</a:t>
                    </a:fld>
                    <a:r>
                      <a:rPr lang="en-US" baseline="0"/>
                      <a:t>
</a:t>
                    </a:r>
                    <a:fld id="{73EFB1FF-EE45-4EB3-B95D-321B37FB9296}"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461A-4749-A346-EFA09758844F}"/>
                </c:ext>
              </c:extLst>
            </c:dLbl>
            <c:dLbl>
              <c:idx val="5"/>
              <c:layout>
                <c:manualLayout>
                  <c:x val="-7.7636641957704727E-2"/>
                  <c:y val="1.1181941319029571E-2"/>
                </c:manualLayout>
              </c:layout>
              <c:tx>
                <c:rich>
                  <a:bodyPr/>
                  <a:lstStyle/>
                  <a:p>
                    <a:fld id="{ECAACA41-1DCA-4B60-A6B7-AC7F91428CE6}" type="CATEGORYNAME">
                      <a:rPr lang="en-US"/>
                      <a:pPr/>
                      <a:t>[NOME CATEGORIA]</a:t>
                    </a:fld>
                    <a:r>
                      <a:rPr lang="en-US" baseline="0"/>
                      <a:t>
</a:t>
                    </a:r>
                    <a:fld id="{755C277A-FCCB-4247-A211-DFE1A55C242B}"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461A-4749-A346-EFA09758844F}"/>
                </c:ext>
              </c:extLst>
            </c:dLbl>
            <c:spPr>
              <a:noFill/>
              <a:ln w="9525">
                <a:noFill/>
              </a:ln>
              <a:effectLst/>
            </c:spPr>
            <c:txPr>
              <a:bodyPr rot="0" spcFirstLastPara="1" vertOverflow="clip" horzOverflow="clip" vert="horz" wrap="square" lIns="36576" tIns="18288" rIns="36576" bIns="18288" anchor="ctr" anchorCtr="1">
                <a:spAutoFit/>
              </a:bodyPr>
              <a:lstStyle/>
              <a:p>
                <a:pPr>
                  <a:defRPr sz="1050" b="0" i="0" u="none" strike="noStrike" kern="1200" baseline="0">
                    <a:solidFill>
                      <a:sysClr val="windowText" lastClr="000000"/>
                    </a:solidFill>
                    <a:latin typeface="+mn-lt"/>
                    <a:ea typeface="+mn-ea"/>
                    <a:cs typeface="+mn-cs"/>
                  </a:defRPr>
                </a:pPr>
                <a:endParaRPr lang="it-IT"/>
              </a:p>
            </c:txPr>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'[Wider public.xlsx]profile'!$F$1:$K$1</c:f>
              <c:strCache>
                <c:ptCount val="6"/>
                <c:pt idx="0">
                  <c:v>Funders </c:v>
                </c:pt>
                <c:pt idx="1">
                  <c:v>Decision makers </c:v>
                </c:pt>
                <c:pt idx="2">
                  <c:v>Research &amp; Innovation Institutions </c:v>
                </c:pt>
                <c:pt idx="3">
                  <c:v>Capacity Building Institutions </c:v>
                </c:pt>
                <c:pt idx="4">
                  <c:v>Farmers, entrepreneurs, and their organization</c:v>
                </c:pt>
                <c:pt idx="5">
                  <c:v>Consumers and civil society</c:v>
                </c:pt>
              </c:strCache>
            </c:strRef>
          </c:cat>
          <c:val>
            <c:numRef>
              <c:f>'[Wider public.xlsx]profile'!$F$2:$K$2</c:f>
              <c:numCache>
                <c:formatCode>General</c:formatCode>
                <c:ptCount val="6"/>
                <c:pt idx="0">
                  <c:v>31</c:v>
                </c:pt>
                <c:pt idx="1">
                  <c:v>60</c:v>
                </c:pt>
                <c:pt idx="2">
                  <c:v>281</c:v>
                </c:pt>
                <c:pt idx="3">
                  <c:v>112</c:v>
                </c:pt>
                <c:pt idx="4">
                  <c:v>78</c:v>
                </c:pt>
                <c:pt idx="5">
                  <c:v>37</c:v>
                </c:pt>
              </c:numCache>
            </c:numRef>
          </c:val>
          <c:extLst>
            <c:ext xmlns:c16="http://schemas.microsoft.com/office/drawing/2014/chart" uri="{C3380CC4-5D6E-409C-BE32-E72D297353CC}">
              <c16:uniqueId val="{0000000C-461A-4749-A346-EFA09758844F}"/>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solidFill>
        <a:schemeClr val="dk1">
          <a:lumMod val="15000"/>
          <a:lumOff val="85000"/>
        </a:schemeClr>
      </a:solidFill>
      <a:round/>
    </a:ln>
    <a:effectLst/>
  </c:spPr>
  <c:txPr>
    <a:bodyPr/>
    <a:lstStyle/>
    <a:p>
      <a:pPr>
        <a:defRPr/>
      </a:pPr>
      <a:endParaRPr lang="it-I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982074644131535"/>
          <c:y val="0.17981145121939668"/>
          <c:w val="0.48705045280399245"/>
          <c:h val="0.7545804882079401"/>
        </c:manualLayout>
      </c:layout>
      <c:pieChart>
        <c:varyColors val="1"/>
        <c:ser>
          <c:idx val="0"/>
          <c:order val="0"/>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1-35EC-42AD-990E-E17EF8B5B997}"/>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35EC-42AD-990E-E17EF8B5B997}"/>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5-35EC-42AD-990E-E17EF8B5B997}"/>
              </c:ext>
            </c:extLst>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c:ext xmlns:c16="http://schemas.microsoft.com/office/drawing/2014/chart" uri="{C3380CC4-5D6E-409C-BE32-E72D297353CC}">
                <c16:uniqueId val="{00000007-35EC-42AD-990E-E17EF8B5B997}"/>
              </c:ext>
            </c:extLst>
          </c:dPt>
          <c:dPt>
            <c:idx val="4"/>
            <c:bubble3D val="0"/>
            <c:spPr>
              <a:gradFill>
                <a:gsLst>
                  <a:gs pos="100000">
                    <a:schemeClr val="accent5">
                      <a:lumMod val="60000"/>
                      <a:lumOff val="40000"/>
                    </a:schemeClr>
                  </a:gs>
                  <a:gs pos="0">
                    <a:schemeClr val="accent5"/>
                  </a:gs>
                </a:gsLst>
                <a:lin ang="5400000" scaled="0"/>
              </a:gradFill>
              <a:ln w="19050">
                <a:solidFill>
                  <a:schemeClr val="lt1"/>
                </a:solidFill>
              </a:ln>
              <a:effectLst/>
            </c:spPr>
            <c:extLst>
              <c:ext xmlns:c16="http://schemas.microsoft.com/office/drawing/2014/chart" uri="{C3380CC4-5D6E-409C-BE32-E72D297353CC}">
                <c16:uniqueId val="{00000009-35EC-42AD-990E-E17EF8B5B997}"/>
              </c:ext>
            </c:extLst>
          </c:dPt>
          <c:dPt>
            <c:idx val="5"/>
            <c:bubble3D val="0"/>
            <c:spPr>
              <a:gradFill>
                <a:gsLst>
                  <a:gs pos="100000">
                    <a:schemeClr val="accent6">
                      <a:lumMod val="60000"/>
                      <a:lumOff val="40000"/>
                    </a:schemeClr>
                  </a:gs>
                  <a:gs pos="0">
                    <a:schemeClr val="accent6"/>
                  </a:gs>
                </a:gsLst>
                <a:lin ang="5400000" scaled="0"/>
              </a:gradFill>
              <a:ln w="19050">
                <a:solidFill>
                  <a:schemeClr val="lt1"/>
                </a:solidFill>
              </a:ln>
              <a:effectLst/>
            </c:spPr>
            <c:extLst>
              <c:ext xmlns:c16="http://schemas.microsoft.com/office/drawing/2014/chart" uri="{C3380CC4-5D6E-409C-BE32-E72D297353CC}">
                <c16:uniqueId val="{0000000B-35EC-42AD-990E-E17EF8B5B997}"/>
              </c:ext>
            </c:extLst>
          </c:dPt>
          <c:dLbls>
            <c:dLbl>
              <c:idx val="0"/>
              <c:layout>
                <c:manualLayout>
                  <c:x val="9.1965917709021391E-2"/>
                  <c:y val="3.3320929401783189E-2"/>
                </c:manualLayout>
              </c:layout>
              <c:tx>
                <c:rich>
                  <a:bodyPr/>
                  <a:lstStyle/>
                  <a:p>
                    <a:fld id="{B5F55AA0-7432-4389-868B-FFFB248ACD76}" type="CATEGORYNAME">
                      <a:rPr lang="en-US"/>
                      <a:pPr/>
                      <a:t>[NOME CATEGORIA]</a:t>
                    </a:fld>
                    <a:r>
                      <a:rPr lang="en-US" baseline="0"/>
                      <a:t>
</a:t>
                    </a:r>
                    <a:fld id="{245C74D9-E222-4BAB-A269-157D64FE112B}"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35EC-42AD-990E-E17EF8B5B997}"/>
                </c:ext>
              </c:extLst>
            </c:dLbl>
            <c:dLbl>
              <c:idx val="1"/>
              <c:layout>
                <c:manualLayout>
                  <c:x val="8.7286417759697393E-2"/>
                  <c:y val="8.8374900035588011E-2"/>
                </c:manualLayout>
              </c:layout>
              <c:tx>
                <c:rich>
                  <a:bodyPr/>
                  <a:lstStyle/>
                  <a:p>
                    <a:fld id="{4C3A10A6-E835-47A9-B9F2-26EE7EBEA4E7}" type="CATEGORYNAME">
                      <a:rPr lang="en-US"/>
                      <a:pPr/>
                      <a:t>[NOME CATEGORIA]</a:t>
                    </a:fld>
                    <a:r>
                      <a:rPr lang="en-US" baseline="0"/>
                      <a:t>
</a:t>
                    </a:r>
                    <a:fld id="{37E0CEF6-3DAB-463F-8279-CD43825BFCDA}"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35EC-42AD-990E-E17EF8B5B997}"/>
                </c:ext>
              </c:extLst>
            </c:dLbl>
            <c:dLbl>
              <c:idx val="2"/>
              <c:layout>
                <c:manualLayout>
                  <c:x val="4.6756031328307662E-2"/>
                  <c:y val="4.2633620788808731E-2"/>
                </c:manualLayout>
              </c:layout>
              <c:tx>
                <c:rich>
                  <a:bodyPr/>
                  <a:lstStyle/>
                  <a:p>
                    <a:fld id="{B3D136EF-9AC2-43F4-80EF-0DA479CEBD5D}" type="CATEGORYNAME">
                      <a:rPr lang="en-US"/>
                      <a:pPr/>
                      <a:t>[NOME CATEGORIA]</a:t>
                    </a:fld>
                    <a:r>
                      <a:rPr lang="en-US" baseline="0"/>
                      <a:t>
</a:t>
                    </a:r>
                    <a:fld id="{04002A67-C946-44FE-8204-FDFD6423A294}"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35EC-42AD-990E-E17EF8B5B997}"/>
                </c:ext>
              </c:extLst>
            </c:dLbl>
            <c:dLbl>
              <c:idx val="3"/>
              <c:layout>
                <c:manualLayout>
                  <c:x val="-3.5669151542475297E-2"/>
                  <c:y val="2.6118620376096226E-2"/>
                </c:manualLayout>
              </c:layout>
              <c:tx>
                <c:rich>
                  <a:bodyPr/>
                  <a:lstStyle/>
                  <a:p>
                    <a:fld id="{97787F32-BA4A-4FFD-8FD5-72F6CAF87896}" type="CATEGORYNAME">
                      <a:rPr lang="en-US"/>
                      <a:pPr/>
                      <a:t>[NOME CATEGORIA]</a:t>
                    </a:fld>
                    <a:r>
                      <a:rPr lang="en-US" baseline="0"/>
                      <a:t>
</a:t>
                    </a:r>
                    <a:fld id="{F9F1AE55-FE58-4065-8D0E-369BDFBA7924}"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35EC-42AD-990E-E17EF8B5B997}"/>
                </c:ext>
              </c:extLst>
            </c:dLbl>
            <c:dLbl>
              <c:idx val="4"/>
              <c:layout>
                <c:manualLayout>
                  <c:x val="-4.6247348242588186E-2"/>
                  <c:y val="0.12385086595229045"/>
                </c:manualLayout>
              </c:layout>
              <c:tx>
                <c:rich>
                  <a:bodyPr/>
                  <a:lstStyle/>
                  <a:p>
                    <a:fld id="{FA96C6E2-2EF9-4B43-80E1-8FC4FA6A6848}" type="CATEGORYNAME">
                      <a:rPr lang="en-US"/>
                      <a:pPr/>
                      <a:t>[NOME CATEGORIA]</a:t>
                    </a:fld>
                    <a:r>
                      <a:rPr lang="en-US" baseline="0"/>
                      <a:t>
</a:t>
                    </a:r>
                    <a:fld id="{73EFB1FF-EE45-4EB3-B95D-321B37FB9296}"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35EC-42AD-990E-E17EF8B5B997}"/>
                </c:ext>
              </c:extLst>
            </c:dLbl>
            <c:dLbl>
              <c:idx val="5"/>
              <c:layout>
                <c:manualLayout>
                  <c:x val="-0.14199527489157066"/>
                  <c:y val="9.0233324718239055E-2"/>
                </c:manualLayout>
              </c:layout>
              <c:tx>
                <c:rich>
                  <a:bodyPr/>
                  <a:lstStyle/>
                  <a:p>
                    <a:fld id="{ECAACA41-1DCA-4B60-A6B7-AC7F91428CE6}" type="CATEGORYNAME">
                      <a:rPr lang="en-US"/>
                      <a:pPr/>
                      <a:t>[NOME CATEGORIA]</a:t>
                    </a:fld>
                    <a:r>
                      <a:rPr lang="en-US" baseline="0"/>
                      <a:t>
</a:t>
                    </a:r>
                    <a:fld id="{755C277A-FCCB-4247-A211-DFE1A55C242B}" type="PERCENTAGE">
                      <a:rPr lang="en-US" b="1" baseline="0"/>
                      <a:pPr/>
                      <a:t>[PERCENTUALE]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35EC-42AD-990E-E17EF8B5B997}"/>
                </c:ext>
              </c:extLst>
            </c:dLbl>
            <c:spPr>
              <a:noFill/>
              <a:ln w="9525">
                <a:noFill/>
              </a:ln>
              <a:effectLst/>
            </c:spPr>
            <c:txPr>
              <a:bodyPr rot="0" spcFirstLastPara="1" vertOverflow="clip" horzOverflow="clip" vert="horz" wrap="square" lIns="36576" tIns="18288" rIns="36576" bIns="18288" anchor="ctr" anchorCtr="1">
                <a:spAutoFit/>
              </a:bodyPr>
              <a:lstStyle/>
              <a:p>
                <a:pPr>
                  <a:defRPr sz="1050" b="0" i="0" u="none" strike="noStrike" kern="1200" baseline="0">
                    <a:solidFill>
                      <a:sysClr val="windowText" lastClr="000000"/>
                    </a:solidFill>
                    <a:latin typeface="+mn-lt"/>
                    <a:ea typeface="+mn-ea"/>
                    <a:cs typeface="+mn-cs"/>
                  </a:defRPr>
                </a:pPr>
                <a:endParaRPr lang="it-IT"/>
              </a:p>
            </c:txPr>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'[Key respondents.xlsx]profile'!$F$1:$K$1</c:f>
              <c:strCache>
                <c:ptCount val="6"/>
                <c:pt idx="0">
                  <c:v>Funders </c:v>
                </c:pt>
                <c:pt idx="1">
                  <c:v>Decision makers </c:v>
                </c:pt>
                <c:pt idx="2">
                  <c:v>Research &amp; Innovation Institutions </c:v>
                </c:pt>
                <c:pt idx="3">
                  <c:v>Capacity Building Institutions </c:v>
                </c:pt>
                <c:pt idx="4">
                  <c:v>Farmers, entrepreneurs, and their organization</c:v>
                </c:pt>
                <c:pt idx="5">
                  <c:v>Consumers and civil society</c:v>
                </c:pt>
              </c:strCache>
            </c:strRef>
          </c:cat>
          <c:val>
            <c:numRef>
              <c:f>'[Key respondents.xlsx]profile'!$F$2:$K$2</c:f>
              <c:numCache>
                <c:formatCode>General</c:formatCode>
                <c:ptCount val="6"/>
                <c:pt idx="0">
                  <c:v>5</c:v>
                </c:pt>
                <c:pt idx="1">
                  <c:v>6</c:v>
                </c:pt>
                <c:pt idx="2">
                  <c:v>54</c:v>
                </c:pt>
                <c:pt idx="3">
                  <c:v>25</c:v>
                </c:pt>
                <c:pt idx="4">
                  <c:v>21</c:v>
                </c:pt>
                <c:pt idx="5">
                  <c:v>7</c:v>
                </c:pt>
              </c:numCache>
            </c:numRef>
          </c:val>
          <c:extLst>
            <c:ext xmlns:c16="http://schemas.microsoft.com/office/drawing/2014/chart" uri="{C3380CC4-5D6E-409C-BE32-E72D297353CC}">
              <c16:uniqueId val="{0000000C-35EC-42AD-990E-E17EF8B5B997}"/>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solidFill>
        <a:schemeClr val="dk1">
          <a:lumMod val="15000"/>
          <a:lumOff val="85000"/>
        </a:schemeClr>
      </a:solidFill>
      <a:round/>
    </a:ln>
    <a:effectLst/>
  </c:spPr>
  <c:txPr>
    <a:bodyPr/>
    <a:lstStyle/>
    <a:p>
      <a:pPr>
        <a:defRPr/>
      </a:pPr>
      <a:endParaRPr lang="it-IT"/>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it-IT" sz="2000" dirty="0"/>
              <a:t>FUNDERS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manualLayout>
          <c:layoutTarget val="inner"/>
          <c:xMode val="edge"/>
          <c:yMode val="edge"/>
          <c:x val="0.4368673758865248"/>
          <c:y val="0.11537393785543665"/>
          <c:w val="0.54920165484633565"/>
          <c:h val="0.7448522730249868"/>
        </c:manualLayout>
      </c:layout>
      <c:barChart>
        <c:barDir val="bar"/>
        <c:grouping val="clustered"/>
        <c:varyColors val="0"/>
        <c:ser>
          <c:idx val="0"/>
          <c:order val="0"/>
          <c:tx>
            <c:strRef>
              <c:f>'[Wider public.xlsx]comparazione'!$A$3</c:f>
              <c:strCache>
                <c:ptCount val="1"/>
                <c:pt idx="0">
                  <c:v>wider public</c:v>
                </c:pt>
              </c:strCache>
            </c:strRef>
          </c:tx>
          <c:spPr>
            <a:solidFill>
              <a:schemeClr val="accent1"/>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9866-44E9-BDE1-20001B6025FD}"/>
              </c:ext>
            </c:extLst>
          </c:dPt>
          <c:dLbls>
            <c:dLbl>
              <c:idx val="0"/>
              <c:delete val="1"/>
              <c:extLst>
                <c:ext xmlns:c15="http://schemas.microsoft.com/office/drawing/2012/chart" uri="{CE6537A1-D6FC-4f65-9D91-7224C49458BB}"/>
                <c:ext xmlns:c16="http://schemas.microsoft.com/office/drawing/2014/chart" uri="{C3380CC4-5D6E-409C-BE32-E72D297353CC}">
                  <c16:uniqueId val="{00000011-63E8-40FF-86FC-8639EEA8A1E8}"/>
                </c:ext>
              </c:extLst>
            </c:dLbl>
            <c:dLbl>
              <c:idx val="1"/>
              <c:delete val="1"/>
              <c:extLst>
                <c:ext xmlns:c15="http://schemas.microsoft.com/office/drawing/2012/chart" uri="{CE6537A1-D6FC-4f65-9D91-7224C49458BB}"/>
                <c:ext xmlns:c16="http://schemas.microsoft.com/office/drawing/2014/chart" uri="{C3380CC4-5D6E-409C-BE32-E72D297353CC}">
                  <c16:uniqueId val="{00000010-63E8-40FF-86FC-8639EEA8A1E8}"/>
                </c:ext>
              </c:extLst>
            </c:dLbl>
            <c:dLbl>
              <c:idx val="2"/>
              <c:delete val="1"/>
              <c:extLst>
                <c:ext xmlns:c15="http://schemas.microsoft.com/office/drawing/2012/chart" uri="{CE6537A1-D6FC-4f65-9D91-7224C49458BB}"/>
                <c:ext xmlns:c16="http://schemas.microsoft.com/office/drawing/2014/chart" uri="{C3380CC4-5D6E-409C-BE32-E72D297353CC}">
                  <c16:uniqueId val="{0000000F-63E8-40FF-86FC-8639EEA8A1E8}"/>
                </c:ext>
              </c:extLst>
            </c:dLbl>
            <c:dLbl>
              <c:idx val="3"/>
              <c:delete val="1"/>
              <c:extLst>
                <c:ext xmlns:c15="http://schemas.microsoft.com/office/drawing/2012/chart" uri="{CE6537A1-D6FC-4f65-9D91-7224C49458BB}"/>
                <c:ext xmlns:c16="http://schemas.microsoft.com/office/drawing/2014/chart" uri="{C3380CC4-5D6E-409C-BE32-E72D297353CC}">
                  <c16:uniqueId val="{0000000C-63E8-40FF-86FC-8639EEA8A1E8}"/>
                </c:ext>
              </c:extLst>
            </c:dLbl>
            <c:dLbl>
              <c:idx val="4"/>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solidFill>
                      <a:latin typeface="+mn-lt"/>
                      <a:ea typeface="+mn-ea"/>
                      <a:cs typeface="+mn-cs"/>
                    </a:defRPr>
                  </a:pPr>
                  <a:endParaRPr lang="it-IT"/>
                </a:p>
              </c:txPr>
              <c:showLegendKey val="0"/>
              <c:showVal val="1"/>
              <c:showCatName val="0"/>
              <c:showSerName val="0"/>
              <c:showPercent val="0"/>
              <c:showBubbleSize val="0"/>
              <c:extLst>
                <c:ext xmlns:c15="http://schemas.microsoft.com/office/drawing/2012/chart" uri="{CE6537A1-D6FC-4f65-9D91-7224C49458BB}">
                  <c15:layout>
                    <c:manualLayout>
                      <c:w val="3.83177304964539E-2"/>
                      <c:h val="5.2491900192538472E-2"/>
                    </c:manualLayout>
                  </c15:layout>
                </c:ext>
                <c:ext xmlns:c16="http://schemas.microsoft.com/office/drawing/2014/chart" uri="{C3380CC4-5D6E-409C-BE32-E72D297353CC}">
                  <c16:uniqueId val="{00000001-9866-44E9-BDE1-20001B6025FD}"/>
                </c:ext>
              </c:extLst>
            </c:dLbl>
            <c:dLbl>
              <c:idx val="5"/>
              <c:delete val="1"/>
              <c:extLst>
                <c:ext xmlns:c15="http://schemas.microsoft.com/office/drawing/2012/chart" uri="{CE6537A1-D6FC-4f65-9D91-7224C49458BB}"/>
                <c:ext xmlns:c16="http://schemas.microsoft.com/office/drawing/2014/chart" uri="{C3380CC4-5D6E-409C-BE32-E72D297353CC}">
                  <c16:uniqueId val="{0000000B-63E8-40FF-86FC-8639EEA8A1E8}"/>
                </c:ext>
              </c:extLst>
            </c:dLbl>
            <c:dLbl>
              <c:idx val="6"/>
              <c:delete val="1"/>
              <c:extLst>
                <c:ext xmlns:c15="http://schemas.microsoft.com/office/drawing/2012/chart" uri="{CE6537A1-D6FC-4f65-9D91-7224C49458BB}"/>
                <c:ext xmlns:c16="http://schemas.microsoft.com/office/drawing/2014/chart" uri="{C3380CC4-5D6E-409C-BE32-E72D297353CC}">
                  <c16:uniqueId val="{00000008-63E8-40FF-86FC-8639EEA8A1E8}"/>
                </c:ext>
              </c:extLst>
            </c:dLbl>
            <c:dLbl>
              <c:idx val="7"/>
              <c:delete val="1"/>
              <c:extLst>
                <c:ext xmlns:c15="http://schemas.microsoft.com/office/drawing/2012/chart" uri="{CE6537A1-D6FC-4f65-9D91-7224C49458BB}"/>
                <c:ext xmlns:c16="http://schemas.microsoft.com/office/drawing/2014/chart" uri="{C3380CC4-5D6E-409C-BE32-E72D297353CC}">
                  <c16:uniqueId val="{00000006-63E8-40FF-86FC-8639EEA8A1E8}"/>
                </c:ext>
              </c:extLst>
            </c:dLbl>
            <c:dLbl>
              <c:idx val="8"/>
              <c:delete val="1"/>
              <c:extLst>
                <c:ext xmlns:c15="http://schemas.microsoft.com/office/drawing/2012/chart" uri="{CE6537A1-D6FC-4f65-9D91-7224C49458BB}"/>
                <c:ext xmlns:c16="http://schemas.microsoft.com/office/drawing/2014/chart" uri="{C3380CC4-5D6E-409C-BE32-E72D297353CC}">
                  <c16:uniqueId val="{00000005-63E8-40FF-86FC-8639EEA8A1E8}"/>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public.xlsx]comparazione'!$B$1:$J$2</c:f>
              <c:strCache>
                <c:ptCount val="9"/>
                <c:pt idx="0">
                  <c:v>Need-oriented coordination infrastructure for funders’ networks </c:v>
                </c:pt>
                <c:pt idx="1">
                  <c:v>Multistakeholder communication mechanism </c:v>
                </c:pt>
                <c:pt idx="2">
                  <c:v>Information for priority setting for funding by R&amp;I programmes</c:v>
                </c:pt>
                <c:pt idx="3">
                  <c:v>Monitoring, evaluation and learning mechanism in joint programme cycles</c:v>
                </c:pt>
                <c:pt idx="4">
                  <c:v>Easy access to information about different actors’ profiles in R&amp;I</c:v>
                </c:pt>
                <c:pt idx="5">
                  <c:v> Partnership-building and match making based (social network principles)</c:v>
                </c:pt>
                <c:pt idx="6">
                  <c:v>Situation Analysis and foresight for funders</c:v>
                </c:pt>
                <c:pt idx="7">
                  <c:v>Access to start-ups/innovators profiles and ideas</c:v>
                </c:pt>
                <c:pt idx="8">
                  <c:v>Access to a catalogue of AU-EU projects </c:v>
                </c:pt>
              </c:strCache>
              <c:extLst/>
            </c:strRef>
          </c:cat>
          <c:val>
            <c:numRef>
              <c:f>'[Wider public.xlsx]comparazione'!$B$3:$J$3</c:f>
              <c:numCache>
                <c:formatCode>0.0</c:formatCode>
                <c:ptCount val="9"/>
                <c:pt idx="0">
                  <c:v>4.28</c:v>
                </c:pt>
                <c:pt idx="1">
                  <c:v>4.2</c:v>
                </c:pt>
                <c:pt idx="2">
                  <c:v>4.04</c:v>
                </c:pt>
                <c:pt idx="3">
                  <c:v>4.24</c:v>
                </c:pt>
                <c:pt idx="4">
                  <c:v>4.4000000000000004</c:v>
                </c:pt>
                <c:pt idx="5">
                  <c:v>4.2</c:v>
                </c:pt>
                <c:pt idx="6">
                  <c:v>3.72</c:v>
                </c:pt>
                <c:pt idx="7">
                  <c:v>3.96</c:v>
                </c:pt>
                <c:pt idx="8">
                  <c:v>4.08</c:v>
                </c:pt>
              </c:numCache>
            </c:numRef>
          </c:val>
          <c:extLst>
            <c:ext xmlns:c16="http://schemas.microsoft.com/office/drawing/2014/chart" uri="{C3380CC4-5D6E-409C-BE32-E72D297353CC}">
              <c16:uniqueId val="{00000002-9866-44E9-BDE1-20001B6025FD}"/>
            </c:ext>
          </c:extLst>
        </c:ser>
        <c:ser>
          <c:idx val="1"/>
          <c:order val="1"/>
          <c:tx>
            <c:strRef>
              <c:f>'[Wider public.xlsx]comparazione'!$A$4</c:f>
              <c:strCache>
                <c:ptCount val="1"/>
                <c:pt idx="0">
                  <c:v>key respondents</c:v>
                </c:pt>
              </c:strCache>
            </c:strRef>
          </c:tx>
          <c:spPr>
            <a:solidFill>
              <a:schemeClr val="accent2"/>
            </a:solidFill>
            <a:ln>
              <a:noFill/>
            </a:ln>
            <a:effectLst/>
          </c:spPr>
          <c:invertIfNegative val="0"/>
          <c:dPt>
            <c:idx val="7"/>
            <c:invertIfNegative val="0"/>
            <c:bubble3D val="0"/>
            <c:spPr>
              <a:solidFill>
                <a:schemeClr val="accent2"/>
              </a:solidFill>
              <a:ln>
                <a:noFill/>
              </a:ln>
              <a:effectLst/>
            </c:spPr>
            <c:extLst>
              <c:ext xmlns:c16="http://schemas.microsoft.com/office/drawing/2014/chart" uri="{C3380CC4-5D6E-409C-BE32-E72D297353CC}">
                <c16:uniqueId val="{00000004-9866-44E9-BDE1-20001B6025FD}"/>
              </c:ext>
            </c:extLst>
          </c:dPt>
          <c:dLbls>
            <c:dLbl>
              <c:idx val="0"/>
              <c:delete val="1"/>
              <c:extLst>
                <c:ext xmlns:c15="http://schemas.microsoft.com/office/drawing/2012/chart" uri="{CE6537A1-D6FC-4f65-9D91-7224C49458BB}"/>
                <c:ext xmlns:c16="http://schemas.microsoft.com/office/drawing/2014/chart" uri="{C3380CC4-5D6E-409C-BE32-E72D297353CC}">
                  <c16:uniqueId val="{00000012-63E8-40FF-86FC-8639EEA8A1E8}"/>
                </c:ext>
              </c:extLst>
            </c:dLbl>
            <c:dLbl>
              <c:idx val="1"/>
              <c:delete val="1"/>
              <c:extLst>
                <c:ext xmlns:c15="http://schemas.microsoft.com/office/drawing/2012/chart" uri="{CE6537A1-D6FC-4f65-9D91-7224C49458BB}"/>
                <c:ext xmlns:c16="http://schemas.microsoft.com/office/drawing/2014/chart" uri="{C3380CC4-5D6E-409C-BE32-E72D297353CC}">
                  <c16:uniqueId val="{00000013-63E8-40FF-86FC-8639EEA8A1E8}"/>
                </c:ext>
              </c:extLst>
            </c:dLbl>
            <c:dLbl>
              <c:idx val="2"/>
              <c:delete val="1"/>
              <c:extLst>
                <c:ext xmlns:c15="http://schemas.microsoft.com/office/drawing/2012/chart" uri="{CE6537A1-D6FC-4f65-9D91-7224C49458BB}"/>
                <c:ext xmlns:c16="http://schemas.microsoft.com/office/drawing/2014/chart" uri="{C3380CC4-5D6E-409C-BE32-E72D297353CC}">
                  <c16:uniqueId val="{0000000E-63E8-40FF-86FC-8639EEA8A1E8}"/>
                </c:ext>
              </c:extLst>
            </c:dLbl>
            <c:dLbl>
              <c:idx val="3"/>
              <c:delete val="1"/>
              <c:extLst>
                <c:ext xmlns:c15="http://schemas.microsoft.com/office/drawing/2012/chart" uri="{CE6537A1-D6FC-4f65-9D91-7224C49458BB}"/>
                <c:ext xmlns:c16="http://schemas.microsoft.com/office/drawing/2014/chart" uri="{C3380CC4-5D6E-409C-BE32-E72D297353CC}">
                  <c16:uniqueId val="{0000000D-63E8-40FF-86FC-8639EEA8A1E8}"/>
                </c:ext>
              </c:extLst>
            </c:dLbl>
            <c:dLbl>
              <c:idx val="4"/>
              <c:delete val="1"/>
              <c:extLst>
                <c:ext xmlns:c15="http://schemas.microsoft.com/office/drawing/2012/chart" uri="{CE6537A1-D6FC-4f65-9D91-7224C49458BB}"/>
                <c:ext xmlns:c16="http://schemas.microsoft.com/office/drawing/2014/chart" uri="{C3380CC4-5D6E-409C-BE32-E72D297353CC}">
                  <c16:uniqueId val="{0000000A-63E8-40FF-86FC-8639EEA8A1E8}"/>
                </c:ext>
              </c:extLst>
            </c:dLbl>
            <c:dLbl>
              <c:idx val="5"/>
              <c:delete val="1"/>
              <c:extLst>
                <c:ext xmlns:c15="http://schemas.microsoft.com/office/drawing/2012/chart" uri="{CE6537A1-D6FC-4f65-9D91-7224C49458BB}"/>
                <c:ext xmlns:c16="http://schemas.microsoft.com/office/drawing/2014/chart" uri="{C3380CC4-5D6E-409C-BE32-E72D297353CC}">
                  <c16:uniqueId val="{00000009-63E8-40FF-86FC-8639EEA8A1E8}"/>
                </c:ext>
              </c:extLst>
            </c:dLbl>
            <c:dLbl>
              <c:idx val="6"/>
              <c:delete val="1"/>
              <c:extLst>
                <c:ext xmlns:c15="http://schemas.microsoft.com/office/drawing/2012/chart" uri="{CE6537A1-D6FC-4f65-9D91-7224C49458BB}"/>
                <c:ext xmlns:c16="http://schemas.microsoft.com/office/drawing/2014/chart" uri="{C3380CC4-5D6E-409C-BE32-E72D297353CC}">
                  <c16:uniqueId val="{00000007-63E8-40FF-86FC-8639EEA8A1E8}"/>
                </c:ext>
              </c:extLst>
            </c:dLbl>
            <c:dLbl>
              <c:idx val="8"/>
              <c:delete val="1"/>
              <c:extLst>
                <c:ext xmlns:c15="http://schemas.microsoft.com/office/drawing/2012/chart" uri="{CE6537A1-D6FC-4f65-9D91-7224C49458BB}"/>
                <c:ext xmlns:c16="http://schemas.microsoft.com/office/drawing/2014/chart" uri="{C3380CC4-5D6E-409C-BE32-E72D297353CC}">
                  <c16:uniqueId val="{00000004-63E8-40FF-86FC-8639EEA8A1E8}"/>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'[Wider public.xlsx]comparazione'!$B$1:$J$2</c:f>
              <c:strCache>
                <c:ptCount val="9"/>
                <c:pt idx="0">
                  <c:v>Need-oriented coordination infrastructure for funders’ networks </c:v>
                </c:pt>
                <c:pt idx="1">
                  <c:v>Multistakeholder communication mechanism </c:v>
                </c:pt>
                <c:pt idx="2">
                  <c:v>Information for priority setting for funding by R&amp;I programmes</c:v>
                </c:pt>
                <c:pt idx="3">
                  <c:v>Monitoring, evaluation and learning mechanism in joint programme cycles</c:v>
                </c:pt>
                <c:pt idx="4">
                  <c:v>Easy access to information about different actors’ profiles in R&amp;I</c:v>
                </c:pt>
                <c:pt idx="5">
                  <c:v> Partnership-building and match making based (social network principles)</c:v>
                </c:pt>
                <c:pt idx="6">
                  <c:v>Situation Analysis and foresight for funders</c:v>
                </c:pt>
                <c:pt idx="7">
                  <c:v>Access to start-ups/innovators profiles and ideas</c:v>
                </c:pt>
                <c:pt idx="8">
                  <c:v>Access to a catalogue of AU-EU projects </c:v>
                </c:pt>
              </c:strCache>
              <c:extLst/>
            </c:strRef>
          </c:cat>
          <c:val>
            <c:numRef>
              <c:f>'[Wider public.xlsx]comparazione'!$B$4:$J$4</c:f>
              <c:numCache>
                <c:formatCode>General</c:formatCode>
                <c:ptCount val="9"/>
                <c:pt idx="0">
                  <c:v>3.2</c:v>
                </c:pt>
                <c:pt idx="1">
                  <c:v>2.6</c:v>
                </c:pt>
                <c:pt idx="2">
                  <c:v>3</c:v>
                </c:pt>
                <c:pt idx="3">
                  <c:v>3</c:v>
                </c:pt>
                <c:pt idx="4">
                  <c:v>2.6</c:v>
                </c:pt>
                <c:pt idx="5">
                  <c:v>2.8</c:v>
                </c:pt>
                <c:pt idx="6">
                  <c:v>2.8</c:v>
                </c:pt>
                <c:pt idx="7">
                  <c:v>3.4</c:v>
                </c:pt>
                <c:pt idx="8">
                  <c:v>3.2</c:v>
                </c:pt>
              </c:numCache>
            </c:numRef>
          </c:val>
          <c:extLst>
            <c:ext xmlns:c16="http://schemas.microsoft.com/office/drawing/2014/chart" uri="{C3380CC4-5D6E-409C-BE32-E72D297353CC}">
              <c16:uniqueId val="{00000005-9866-44E9-BDE1-20001B6025FD}"/>
            </c:ext>
          </c:extLst>
        </c:ser>
        <c:dLbls>
          <c:showLegendKey val="0"/>
          <c:showVal val="0"/>
          <c:showCatName val="0"/>
          <c:showSerName val="0"/>
          <c:showPercent val="0"/>
          <c:showBubbleSize val="0"/>
        </c:dLbls>
        <c:gapWidth val="182"/>
        <c:axId val="1789019631"/>
        <c:axId val="1789033359"/>
      </c:barChart>
      <c:catAx>
        <c:axId val="17890196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33359"/>
        <c:crosses val="autoZero"/>
        <c:auto val="1"/>
        <c:lblAlgn val="ctr"/>
        <c:lblOffset val="100"/>
        <c:noMultiLvlLbl val="0"/>
      </c:catAx>
      <c:valAx>
        <c:axId val="1789033359"/>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7890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91098-D1C0-4F29-A34B-0710D7C8E5C1}" type="datetimeFigureOut">
              <a:rPr lang="it-IT" smtClean="0"/>
              <a:t>28/06/2021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952F0F-A763-4CE7-9774-42033AAE67BF}" type="slidenum">
              <a:rPr lang="it-IT" smtClean="0"/>
              <a:t>‹N›</a:t>
            </a:fld>
            <a:endParaRPr lang="it-IT"/>
          </a:p>
        </p:txBody>
      </p:sp>
    </p:spTree>
    <p:extLst>
      <p:ext uri="{BB962C8B-B14F-4D97-AF65-F5344CB8AC3E}">
        <p14:creationId xmlns:p14="http://schemas.microsoft.com/office/powerpoint/2010/main" val="299001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77D0F9-8A46-4F45-AD3C-53462AF04498}" type="slidenum">
              <a:rPr lang="fr-FR" smtClean="0">
                <a:solidFill>
                  <a:prstClr val="black"/>
                </a:solidFill>
              </a:rPr>
              <a:pPr/>
              <a:t>1</a:t>
            </a:fld>
            <a:endParaRPr lang="fr-FR">
              <a:solidFill>
                <a:prstClr val="black"/>
              </a:solidFill>
            </a:endParaRPr>
          </a:p>
        </p:txBody>
      </p:sp>
    </p:spTree>
    <p:extLst>
      <p:ext uri="{BB962C8B-B14F-4D97-AF65-F5344CB8AC3E}">
        <p14:creationId xmlns:p14="http://schemas.microsoft.com/office/powerpoint/2010/main" val="207648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73347DC1-65CC-47F2-A3FE-4CD56647E26A}" type="slidenum">
              <a:rPr lang="en-US" smtClean="0"/>
              <a:t>5</a:t>
            </a:fld>
            <a:endParaRPr lang="en-US"/>
          </a:p>
        </p:txBody>
      </p:sp>
    </p:spTree>
    <p:extLst>
      <p:ext uri="{BB962C8B-B14F-4D97-AF65-F5344CB8AC3E}">
        <p14:creationId xmlns:p14="http://schemas.microsoft.com/office/powerpoint/2010/main" val="1492055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2952F0F-A763-4CE7-9774-42033AAE67BF}" type="slidenum">
              <a:rPr lang="it-IT" smtClean="0"/>
              <a:t>15</a:t>
            </a:fld>
            <a:endParaRPr lang="it-IT"/>
          </a:p>
        </p:txBody>
      </p:sp>
    </p:spTree>
    <p:extLst>
      <p:ext uri="{BB962C8B-B14F-4D97-AF65-F5344CB8AC3E}">
        <p14:creationId xmlns:p14="http://schemas.microsoft.com/office/powerpoint/2010/main" val="3608416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CFDC1F-ACE0-4973-A162-3EEEB666681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589C8E1-1CDB-485B-A7D6-D4E9AA2164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6" name="Segnaposto numero diapositiva 5">
            <a:extLst>
              <a:ext uri="{FF2B5EF4-FFF2-40B4-BE49-F238E27FC236}">
                <a16:creationId xmlns:a16="http://schemas.microsoft.com/office/drawing/2014/main" id="{DC12931E-FBEA-4B71-9741-8166FB2D1407}"/>
              </a:ext>
            </a:extLst>
          </p:cNvPr>
          <p:cNvSpPr>
            <a:spLocks noGrp="1"/>
          </p:cNvSpPr>
          <p:nvPr>
            <p:ph type="sldNum" sz="quarter" idx="12"/>
          </p:nvPr>
        </p:nvSpPr>
        <p:spPr/>
        <p:txBody>
          <a:bodyPr/>
          <a:lstStyle/>
          <a:p>
            <a:fld id="{C4C8E780-6A7E-49D3-A8D8-B1517D3A70C3}" type="slidenum">
              <a:rPr lang="it-IT" smtClean="0"/>
              <a:t>‹N›</a:t>
            </a:fld>
            <a:endParaRPr lang="it-IT"/>
          </a:p>
        </p:txBody>
      </p:sp>
      <p:sp>
        <p:nvSpPr>
          <p:cNvPr id="7" name="Footer Placeholder 4">
            <a:extLst>
              <a:ext uri="{FF2B5EF4-FFF2-40B4-BE49-F238E27FC236}">
                <a16:creationId xmlns:a16="http://schemas.microsoft.com/office/drawing/2014/main" id="{0286D2A2-F886-4049-BFBD-57BB1F86360F}"/>
              </a:ext>
            </a:extLst>
          </p:cNvPr>
          <p:cNvSpPr txBox="1">
            <a:spLocks/>
          </p:cNvSpPr>
          <p:nvPr userDrawn="1"/>
        </p:nvSpPr>
        <p:spPr>
          <a:xfrm>
            <a:off x="190499" y="6258616"/>
            <a:ext cx="5226890" cy="473074"/>
          </a:xfrm>
          <a:prstGeom prst="rect">
            <a:avLst/>
          </a:prstGeom>
        </p:spPr>
        <p:txBody>
          <a:bodyPr anchor="ctr"/>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92075" defTabSz="914400"/>
            <a:r>
              <a:rPr lang="en-US" altLang="fr-FR">
                <a:solidFill>
                  <a:schemeClr val="tx2">
                    <a:lumMod val="75000"/>
                  </a:schemeClr>
                </a:solidFill>
                <a:ea typeface="Calibri" panose="020F0502020204030204" pitchFamily="34" charset="0"/>
                <a:cs typeface="Calibri" panose="020F0502020204030204" pitchFamily="34" charset="0"/>
              </a:rPr>
              <a:t>LEAP4FNSSSA ● 2</a:t>
            </a:r>
            <a:r>
              <a:rPr lang="en-US" altLang="fr-FR" baseline="30000">
                <a:solidFill>
                  <a:schemeClr val="tx2">
                    <a:lumMod val="75000"/>
                  </a:schemeClr>
                </a:solidFill>
                <a:ea typeface="Calibri" panose="020F0502020204030204" pitchFamily="34" charset="0"/>
                <a:cs typeface="Calibri" panose="020F0502020204030204" pitchFamily="34" charset="0"/>
              </a:rPr>
              <a:t>nd</a:t>
            </a:r>
            <a:r>
              <a:rPr lang="en-US" altLang="fr-FR">
                <a:solidFill>
                  <a:schemeClr val="tx2">
                    <a:lumMod val="75000"/>
                  </a:schemeClr>
                </a:solidFill>
                <a:ea typeface="Calibri" panose="020F0502020204030204" pitchFamily="34" charset="0"/>
                <a:cs typeface="Calibri" panose="020F0502020204030204" pitchFamily="34" charset="0"/>
              </a:rPr>
              <a:t> Dissemination Event ● June 29</a:t>
            </a:r>
            <a:r>
              <a:rPr lang="en-US" altLang="fr-FR" baseline="30000">
                <a:solidFill>
                  <a:schemeClr val="tx2">
                    <a:lumMod val="75000"/>
                  </a:schemeClr>
                </a:solidFill>
                <a:ea typeface="Calibri" panose="020F0502020204030204" pitchFamily="34" charset="0"/>
                <a:cs typeface="Calibri" panose="020F0502020204030204" pitchFamily="34" charset="0"/>
              </a:rPr>
              <a:t>th</a:t>
            </a:r>
            <a:r>
              <a:rPr lang="en-US" altLang="fr-FR">
                <a:solidFill>
                  <a:schemeClr val="tx2">
                    <a:lumMod val="75000"/>
                  </a:schemeClr>
                </a:solidFill>
                <a:ea typeface="Calibri" panose="020F0502020204030204" pitchFamily="34" charset="0"/>
                <a:cs typeface="Calibri" panose="020F0502020204030204" pitchFamily="34" charset="0"/>
              </a:rPr>
              <a:t>, 2021</a:t>
            </a:r>
          </a:p>
        </p:txBody>
      </p:sp>
      <p:sp>
        <p:nvSpPr>
          <p:cNvPr id="8" name="Slide Number Placeholder 5">
            <a:extLst>
              <a:ext uri="{FF2B5EF4-FFF2-40B4-BE49-F238E27FC236}">
                <a16:creationId xmlns:a16="http://schemas.microsoft.com/office/drawing/2014/main" id="{39E6C4F6-1E81-44BB-9898-01D7E9193C01}"/>
              </a:ext>
            </a:extLst>
          </p:cNvPr>
          <p:cNvSpPr txBox="1">
            <a:spLocks/>
          </p:cNvSpPr>
          <p:nvPr userDrawn="1"/>
        </p:nvSpPr>
        <p:spPr>
          <a:xfrm>
            <a:off x="7885618" y="6312591"/>
            <a:ext cx="581025" cy="365125"/>
          </a:xfrm>
          <a:prstGeom prst="rect">
            <a:avLst/>
          </a:prstGeom>
        </p:spPr>
        <p:txBody>
          <a:bodyPr anchor="ctr"/>
          <a:lstStyle>
            <a:defPPr>
              <a:defRPr lang="en-US"/>
            </a:defPPr>
            <a:lvl1pPr marL="0" algn="ctr" defTabSz="457200" rtl="0" eaLnBrk="1" latinLnBrk="0" hangingPunct="1">
              <a:defRPr sz="18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83A-4478-4365-A98A-FF64FEEE8E36}" type="slidenum">
              <a:rPr lang="fr-FR" b="0" smtClean="0"/>
              <a:pPr/>
              <a:t>‹N›</a:t>
            </a:fld>
            <a:endParaRPr lang="fr-FR" b="0"/>
          </a:p>
        </p:txBody>
      </p:sp>
    </p:spTree>
    <p:extLst>
      <p:ext uri="{BB962C8B-B14F-4D97-AF65-F5344CB8AC3E}">
        <p14:creationId xmlns:p14="http://schemas.microsoft.com/office/powerpoint/2010/main" val="3879460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195489-5DC8-4F9C-A66F-9B99CE12990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32096FF-B74C-4D44-B70A-A2B0D788DC3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51B8858-4806-4FBD-BD48-0B73478639E2}"/>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5" name="Segnaposto piè di pagina 4">
            <a:extLst>
              <a:ext uri="{FF2B5EF4-FFF2-40B4-BE49-F238E27FC236}">
                <a16:creationId xmlns:a16="http://schemas.microsoft.com/office/drawing/2014/main" id="{C24CA745-7E93-4600-95D5-7817AD05D88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D899C5-1F70-4DBC-AA69-273EE003DDAE}"/>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959562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DD55EB9-888F-4567-BF01-AF4E625F2D8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D143C2E-3548-4648-8EFD-5C575ACBA07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FD86E59-5D75-4A13-A3A1-495B98EBA7D2}"/>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5" name="Segnaposto piè di pagina 4">
            <a:extLst>
              <a:ext uri="{FF2B5EF4-FFF2-40B4-BE49-F238E27FC236}">
                <a16:creationId xmlns:a16="http://schemas.microsoft.com/office/drawing/2014/main" id="{C689365B-6FF1-42C8-A521-1EC777343A5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898A649-765A-44B5-984B-D74823468EA0}"/>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3636480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9B15F5-9D18-48A6-A3BF-74CC5FCE3F65}"/>
              </a:ext>
            </a:extLst>
          </p:cNvPr>
          <p:cNvSpPr>
            <a:spLocks noGrp="1"/>
          </p:cNvSpPr>
          <p:nvPr>
            <p:ph type="title"/>
          </p:nvPr>
        </p:nvSpPr>
        <p:spPr>
          <a:xfrm>
            <a:off x="838200" y="1714953"/>
            <a:ext cx="10515600" cy="1325563"/>
          </a:xfrm>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9860A79-2BA2-40A5-98FC-B7B21ECB300A}"/>
              </a:ext>
            </a:extLst>
          </p:cNvPr>
          <p:cNvSpPr>
            <a:spLocks noGrp="1"/>
          </p:cNvSpPr>
          <p:nvPr>
            <p:ph idx="1"/>
          </p:nvPr>
        </p:nvSpPr>
        <p:spPr>
          <a:xfrm>
            <a:off x="838200" y="3300549"/>
            <a:ext cx="10515600" cy="287641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a:extLst>
              <a:ext uri="{FF2B5EF4-FFF2-40B4-BE49-F238E27FC236}">
                <a16:creationId xmlns:a16="http://schemas.microsoft.com/office/drawing/2014/main" id="{BC7FE44D-DCA6-41BF-96F9-516D9F6AEBB2}"/>
              </a:ext>
            </a:extLst>
          </p:cNvPr>
          <p:cNvSpPr>
            <a:spLocks noGrp="1"/>
          </p:cNvSpPr>
          <p:nvPr>
            <p:ph type="ftr" sz="quarter" idx="11"/>
          </p:nvPr>
        </p:nvSpPr>
        <p:spPr>
          <a:xfrm>
            <a:off x="838200" y="6356350"/>
            <a:ext cx="4944291" cy="365125"/>
          </a:xfrm>
        </p:spPr>
        <p:txBody>
          <a:bodyPr/>
          <a:lstStyle/>
          <a:p>
            <a:endParaRPr lang="it-IT"/>
          </a:p>
        </p:txBody>
      </p:sp>
      <p:sp>
        <p:nvSpPr>
          <p:cNvPr id="6" name="Segnaposto numero diapositiva 5">
            <a:extLst>
              <a:ext uri="{FF2B5EF4-FFF2-40B4-BE49-F238E27FC236}">
                <a16:creationId xmlns:a16="http://schemas.microsoft.com/office/drawing/2014/main" id="{56569F65-9517-44C4-9F1D-6DD4CDCD6013}"/>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3285263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2AA11D-590A-4A75-938B-6691C13782A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DF74F88-8C63-4003-B99E-F1C0B6E98C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2052A55-ECF3-49E8-94E8-B825802827D2}"/>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5" name="Segnaposto piè di pagina 4">
            <a:extLst>
              <a:ext uri="{FF2B5EF4-FFF2-40B4-BE49-F238E27FC236}">
                <a16:creationId xmlns:a16="http://schemas.microsoft.com/office/drawing/2014/main" id="{310EF325-AAE0-401F-94A0-0A6FC3D2C58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DC9D005-8D29-4F9C-A4CB-190945E70ED0}"/>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863811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88EC46-CB95-4559-AEBD-5596C1C87F6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33E4519-0B46-4A26-B8A7-2FAF9FB7982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6135175-1294-4E11-9566-B02A30CB79A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727A735-46CA-449A-8239-33507AD08AF5}"/>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6" name="Segnaposto piè di pagina 5">
            <a:extLst>
              <a:ext uri="{FF2B5EF4-FFF2-40B4-BE49-F238E27FC236}">
                <a16:creationId xmlns:a16="http://schemas.microsoft.com/office/drawing/2014/main" id="{6739DDF9-1D1A-4BFC-AAE8-0E187E8C1ED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9DD04E0-A309-44F3-B564-F0126DD8FD18}"/>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08539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847C60-6C74-4388-913B-3531A897880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A36DC70-4610-46FC-9AFB-439CD7C38F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4E23FB4-2B83-42D4-996D-95953C74930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EC996BC-9B5C-40B1-9523-39C793268B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5C5DB47-FD94-4E99-B604-485D73DDDB0C}"/>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9538D93-3B0C-4E81-9ADC-7AA83663A54E}"/>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8" name="Segnaposto piè di pagina 7">
            <a:extLst>
              <a:ext uri="{FF2B5EF4-FFF2-40B4-BE49-F238E27FC236}">
                <a16:creationId xmlns:a16="http://schemas.microsoft.com/office/drawing/2014/main" id="{980A155E-C60A-45F1-8EE5-C0C79F8FF7F3}"/>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91BF9674-1BA9-4DDF-BB08-A2ED9E6602E7}"/>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9557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442E12-CE31-4CA5-927D-C3CDDC94B96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16F3100-4DAF-4F58-83ED-628D4C839007}"/>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4" name="Segnaposto piè di pagina 3">
            <a:extLst>
              <a:ext uri="{FF2B5EF4-FFF2-40B4-BE49-F238E27FC236}">
                <a16:creationId xmlns:a16="http://schemas.microsoft.com/office/drawing/2014/main" id="{9FAB4FE5-20B1-4947-9109-2293E0A1603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8DC06058-1EC4-494C-9DF7-27E16C9EC6A3}"/>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807374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87A35D5-1065-4825-9592-EEDB33469D53}"/>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3" name="Segnaposto piè di pagina 2">
            <a:extLst>
              <a:ext uri="{FF2B5EF4-FFF2-40B4-BE49-F238E27FC236}">
                <a16:creationId xmlns:a16="http://schemas.microsoft.com/office/drawing/2014/main" id="{439C9795-2880-4DD4-A804-09D127DC753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BD73B45-F98D-444D-A910-6B360204B22E}"/>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368997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B03132-6CFD-494F-94E5-F538340FC4F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44EBB97-CDA6-468A-AFA8-DE62866D2C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BB933AE-244F-43DC-B08D-3FE84E85E1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8F7B435-F9E5-4911-AE54-6D8750E5E990}"/>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6" name="Segnaposto piè di pagina 5">
            <a:extLst>
              <a:ext uri="{FF2B5EF4-FFF2-40B4-BE49-F238E27FC236}">
                <a16:creationId xmlns:a16="http://schemas.microsoft.com/office/drawing/2014/main" id="{D4BF851C-688B-4819-8B35-FE4F73A4F97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C2D5C85-37F5-4D42-A936-6F1BB76C2771}"/>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635390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58A168-2371-4D73-9C0D-719CB432280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F8B49E3-104E-42B0-A127-FFE8F2E2D7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a:extLst>
              <a:ext uri="{FF2B5EF4-FFF2-40B4-BE49-F238E27FC236}">
                <a16:creationId xmlns:a16="http://schemas.microsoft.com/office/drawing/2014/main" id="{F2BDC854-3520-41C8-85FB-4457664015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DD13966-CE95-4F31-8350-D7A76DE17C39}"/>
              </a:ext>
            </a:extLst>
          </p:cNvPr>
          <p:cNvSpPr>
            <a:spLocks noGrp="1"/>
          </p:cNvSpPr>
          <p:nvPr>
            <p:ph type="dt" sz="half" idx="10"/>
          </p:nvPr>
        </p:nvSpPr>
        <p:spPr/>
        <p:txBody>
          <a:bodyPr/>
          <a:lstStyle/>
          <a:p>
            <a:fld id="{B2FFFB32-420B-46E9-B075-B1DDF8FA67CA}" type="datetimeFigureOut">
              <a:rPr lang="it-IT" smtClean="0"/>
              <a:t>28/06/2021</a:t>
            </a:fld>
            <a:endParaRPr lang="it-IT"/>
          </a:p>
        </p:txBody>
      </p:sp>
      <p:sp>
        <p:nvSpPr>
          <p:cNvPr id="6" name="Segnaposto piè di pagina 5">
            <a:extLst>
              <a:ext uri="{FF2B5EF4-FFF2-40B4-BE49-F238E27FC236}">
                <a16:creationId xmlns:a16="http://schemas.microsoft.com/office/drawing/2014/main" id="{5B6D726E-7797-47BA-9AB6-E8D185E35B0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EF2B42-180E-4958-8254-ADE6B25A073A}"/>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1547825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magine 8" descr="Immagine che contiene testo&#10;&#10;Descrizione generata automaticamente">
            <a:extLst>
              <a:ext uri="{FF2B5EF4-FFF2-40B4-BE49-F238E27FC236}">
                <a16:creationId xmlns:a16="http://schemas.microsoft.com/office/drawing/2014/main" id="{D871BE4E-D1E8-4882-BF65-3FBE195D60F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643"/>
            <a:ext cx="12192000" cy="2027208"/>
          </a:xfrm>
          <a:prstGeom prst="rect">
            <a:avLst/>
          </a:prstGeom>
        </p:spPr>
      </p:pic>
      <p:sp>
        <p:nvSpPr>
          <p:cNvPr id="2" name="Segnaposto titolo 1">
            <a:extLst>
              <a:ext uri="{FF2B5EF4-FFF2-40B4-BE49-F238E27FC236}">
                <a16:creationId xmlns:a16="http://schemas.microsoft.com/office/drawing/2014/main" id="{9DC7502F-BCFD-49FC-AE5D-8F2B2A6A51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2FAF394-333D-4253-837D-4D94F4033C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ED507E9-6DB1-4730-929D-93FB3A4FDF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FFB32-420B-46E9-B075-B1DDF8FA67CA}" type="datetimeFigureOut">
              <a:rPr lang="it-IT" smtClean="0"/>
              <a:t>28/06/2021</a:t>
            </a:fld>
            <a:endParaRPr lang="it-IT"/>
          </a:p>
        </p:txBody>
      </p:sp>
      <p:sp>
        <p:nvSpPr>
          <p:cNvPr id="5" name="Segnaposto piè di pagina 4">
            <a:extLst>
              <a:ext uri="{FF2B5EF4-FFF2-40B4-BE49-F238E27FC236}">
                <a16:creationId xmlns:a16="http://schemas.microsoft.com/office/drawing/2014/main" id="{145FAFE4-33AE-4A5F-894E-7E404B42E9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27F9F9F5-5D74-4A2B-A868-DD50D29205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8E780-6A7E-49D3-A8D8-B1517D3A70C3}" type="slidenum">
              <a:rPr lang="it-IT" smtClean="0"/>
              <a:t>‹N›</a:t>
            </a:fld>
            <a:endParaRPr lang="it-IT"/>
          </a:p>
        </p:txBody>
      </p:sp>
      <p:pic>
        <p:nvPicPr>
          <p:cNvPr id="11" name="Picture 4" descr="D:\DATI [IAMB]\Istituto IAM\progettazione EU\H2020\Progetti in corso\LEAP4FNSSA\Dissemination_plan\Template LEAP4FNSSA\rollup_templates_DEF\LEAP4FNSSA_template_footer_3.png">
            <a:extLst>
              <a:ext uri="{FF2B5EF4-FFF2-40B4-BE49-F238E27FC236}">
                <a16:creationId xmlns:a16="http://schemas.microsoft.com/office/drawing/2014/main" id="{31536BEE-A1D6-45C5-98EE-671ABF06D9A0}"/>
              </a:ext>
            </a:extLst>
          </p:cNvPr>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3036482" y="6305554"/>
            <a:ext cx="9144000" cy="539149"/>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a:extLst>
              <a:ext uri="{FF2B5EF4-FFF2-40B4-BE49-F238E27FC236}">
                <a16:creationId xmlns:a16="http://schemas.microsoft.com/office/drawing/2014/main" id="{AF356B83-B8D7-4363-9928-D4B578F843CF}"/>
              </a:ext>
            </a:extLst>
          </p:cNvPr>
          <p:cNvSpPr txBox="1">
            <a:spLocks/>
          </p:cNvSpPr>
          <p:nvPr userDrawn="1"/>
        </p:nvSpPr>
        <p:spPr>
          <a:xfrm>
            <a:off x="190499" y="6258616"/>
            <a:ext cx="5226890" cy="473074"/>
          </a:xfrm>
          <a:prstGeom prst="rect">
            <a:avLst/>
          </a:prstGeom>
        </p:spPr>
        <p:txBody>
          <a:bodyPr anchor="ctr"/>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92075" defTabSz="914400"/>
            <a:r>
              <a:rPr lang="en-US" altLang="fr-FR">
                <a:solidFill>
                  <a:schemeClr val="tx2">
                    <a:lumMod val="75000"/>
                  </a:schemeClr>
                </a:solidFill>
                <a:ea typeface="Calibri" panose="020F0502020204030204" pitchFamily="34" charset="0"/>
                <a:cs typeface="Calibri" panose="020F0502020204030204" pitchFamily="34" charset="0"/>
              </a:rPr>
              <a:t>LEAP4FNSSSA ● 2</a:t>
            </a:r>
            <a:r>
              <a:rPr lang="en-US" altLang="fr-FR" baseline="30000">
                <a:solidFill>
                  <a:schemeClr val="tx2">
                    <a:lumMod val="75000"/>
                  </a:schemeClr>
                </a:solidFill>
                <a:ea typeface="Calibri" panose="020F0502020204030204" pitchFamily="34" charset="0"/>
                <a:cs typeface="Calibri" panose="020F0502020204030204" pitchFamily="34" charset="0"/>
              </a:rPr>
              <a:t>nd</a:t>
            </a:r>
            <a:r>
              <a:rPr lang="en-US" altLang="fr-FR">
                <a:solidFill>
                  <a:schemeClr val="tx2">
                    <a:lumMod val="75000"/>
                  </a:schemeClr>
                </a:solidFill>
                <a:ea typeface="Calibri" panose="020F0502020204030204" pitchFamily="34" charset="0"/>
                <a:cs typeface="Calibri" panose="020F0502020204030204" pitchFamily="34" charset="0"/>
              </a:rPr>
              <a:t> Dissemination Event ● June 29</a:t>
            </a:r>
            <a:r>
              <a:rPr lang="en-US" altLang="fr-FR" baseline="30000">
                <a:solidFill>
                  <a:schemeClr val="tx2">
                    <a:lumMod val="75000"/>
                  </a:schemeClr>
                </a:solidFill>
                <a:ea typeface="Calibri" panose="020F0502020204030204" pitchFamily="34" charset="0"/>
                <a:cs typeface="Calibri" panose="020F0502020204030204" pitchFamily="34" charset="0"/>
              </a:rPr>
              <a:t>th</a:t>
            </a:r>
            <a:r>
              <a:rPr lang="en-US" altLang="fr-FR">
                <a:solidFill>
                  <a:schemeClr val="tx2">
                    <a:lumMod val="75000"/>
                  </a:schemeClr>
                </a:solidFill>
                <a:ea typeface="Calibri" panose="020F0502020204030204" pitchFamily="34" charset="0"/>
                <a:cs typeface="Calibri" panose="020F0502020204030204" pitchFamily="34" charset="0"/>
              </a:rPr>
              <a:t>, 2021</a:t>
            </a:r>
          </a:p>
        </p:txBody>
      </p:sp>
    </p:spTree>
    <p:extLst>
      <p:ext uri="{BB962C8B-B14F-4D97-AF65-F5344CB8AC3E}">
        <p14:creationId xmlns:p14="http://schemas.microsoft.com/office/powerpoint/2010/main" val="3865910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5.xml"/><Relationship Id="rId4" Type="http://schemas.openxmlformats.org/officeDocument/2006/relationships/chart" Target="../charts/chart8.xml"/></Relationships>
</file>

<file path=ppt/slides/_rels/slide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4D90D4C-6263-463C-A89B-19BCF3527A1F}"/>
              </a:ext>
            </a:extLst>
          </p:cNvPr>
          <p:cNvSpPr/>
          <p:nvPr/>
        </p:nvSpPr>
        <p:spPr>
          <a:xfrm>
            <a:off x="1795880" y="1778000"/>
            <a:ext cx="8600241" cy="993926"/>
          </a:xfrm>
          <a:prstGeom prst="rect">
            <a:avLst/>
          </a:prstGeom>
        </p:spPr>
        <p:txBody>
          <a:bodyPr wrap="square">
            <a:spAutoFit/>
          </a:bodyPr>
          <a:lstStyle/>
          <a:p>
            <a:pPr algn="ctr">
              <a:lnSpc>
                <a:spcPct val="107000"/>
              </a:lnSpc>
            </a:pPr>
            <a:r>
              <a:rPr lang="en-GB" sz="2800" b="1">
                <a:solidFill>
                  <a:srgbClr val="002060"/>
                </a:solidFill>
                <a:cs typeface="Times New Roman" panose="02020603050405020304" pitchFamily="18" charset="0"/>
              </a:rPr>
              <a:t>LEAP4FNSSA</a:t>
            </a:r>
            <a:r>
              <a:rPr lang="en-GB" sz="2800" b="1">
                <a:solidFill>
                  <a:schemeClr val="tx2"/>
                </a:solidFill>
                <a:latin typeface="Arial" panose="020B0604020202020204" pitchFamily="34" charset="0"/>
              </a:rPr>
              <a:t> </a:t>
            </a:r>
            <a:endParaRPr lang="en-GB" sz="2800" b="1">
              <a:solidFill>
                <a:srgbClr val="F89A24"/>
              </a:solidFill>
              <a:latin typeface="Arial" panose="020B0604020202020204" pitchFamily="34" charset="0"/>
            </a:endParaRPr>
          </a:p>
          <a:p>
            <a:pPr algn="ctr">
              <a:lnSpc>
                <a:spcPct val="107000"/>
              </a:lnSpc>
            </a:pPr>
            <a:r>
              <a:rPr lang="en-US" sz="2800" b="1">
                <a:solidFill>
                  <a:srgbClr val="002060"/>
                </a:solidFill>
                <a:ea typeface="Calibri" panose="020F0502020204030204" pitchFamily="34" charset="0"/>
                <a:cs typeface="Times New Roman" panose="02020603050405020304" pitchFamily="18" charset="0"/>
              </a:rPr>
              <a:t>Open Consultation results</a:t>
            </a:r>
          </a:p>
        </p:txBody>
      </p:sp>
      <p:sp>
        <p:nvSpPr>
          <p:cNvPr id="5" name="Title 1"/>
          <p:cNvSpPr txBox="1">
            <a:spLocks/>
          </p:cNvSpPr>
          <p:nvPr/>
        </p:nvSpPr>
        <p:spPr>
          <a:xfrm>
            <a:off x="2231743" y="3161258"/>
            <a:ext cx="7728511" cy="210501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600"/>
              </a:spcBef>
              <a:buClr>
                <a:srgbClr val="009748"/>
              </a:buClr>
              <a:buSzPct val="105000"/>
            </a:pPr>
            <a:r>
              <a:rPr lang="en-US" sz="2400" b="1">
                <a:solidFill>
                  <a:srgbClr val="ED7D31">
                    <a:lumMod val="75000"/>
                  </a:srgbClr>
                </a:solidFill>
                <a:latin typeface="Calibri" panose="020F0502020204030204"/>
                <a:cs typeface="Arial"/>
              </a:rPr>
              <a:t>Carlo Andrea Sansiviero</a:t>
            </a:r>
          </a:p>
          <a:p>
            <a:pPr>
              <a:spcBef>
                <a:spcPts val="600"/>
              </a:spcBef>
              <a:buClr>
                <a:srgbClr val="009748"/>
              </a:buClr>
              <a:buSzPct val="105000"/>
            </a:pPr>
            <a:r>
              <a:rPr lang="en-US" sz="2000" b="1" i="1">
                <a:solidFill>
                  <a:prstClr val="black"/>
                </a:solidFill>
                <a:latin typeface="Calibri" panose="020F0502020204030204"/>
                <a:cs typeface="Arial"/>
              </a:rPr>
              <a:t>Communication Officer – CIHEAM-IAMB (International Centre for Advanced Mediterranean Agronomic Studies)</a:t>
            </a:r>
          </a:p>
          <a:p>
            <a:pPr>
              <a:spcBef>
                <a:spcPts val="600"/>
              </a:spcBef>
              <a:buClr>
                <a:srgbClr val="009748"/>
              </a:buClr>
              <a:buSzPct val="105000"/>
            </a:pPr>
            <a:endParaRPr lang="en-US" sz="2000" b="1" i="1">
              <a:solidFill>
                <a:prstClr val="black"/>
              </a:solidFill>
              <a:latin typeface="Calibri" panose="020F0502020204030204"/>
              <a:cs typeface="Arial"/>
            </a:endParaRPr>
          </a:p>
          <a:p>
            <a:pPr>
              <a:buClr>
                <a:srgbClr val="009748"/>
              </a:buClr>
              <a:buSzPct val="105000"/>
            </a:pPr>
            <a:r>
              <a:rPr lang="en-US" sz="2000" b="1">
                <a:solidFill>
                  <a:srgbClr val="FF0000"/>
                </a:solidFill>
                <a:latin typeface="Calibri" panose="020F0502020204030204"/>
                <a:cs typeface="Arial"/>
              </a:rPr>
              <a:t> </a:t>
            </a:r>
            <a:endParaRPr lang="en-US" sz="2800" b="1">
              <a:solidFill>
                <a:srgbClr val="DF4F09"/>
              </a:solidFill>
              <a:latin typeface="Calibri" panose="020F0502020204030204"/>
              <a:cs typeface="Arial"/>
            </a:endParaRPr>
          </a:p>
        </p:txBody>
      </p:sp>
      <p:pic>
        <p:nvPicPr>
          <p:cNvPr id="3" name="Immagine 2">
            <a:extLst>
              <a:ext uri="{FF2B5EF4-FFF2-40B4-BE49-F238E27FC236}">
                <a16:creationId xmlns:a16="http://schemas.microsoft.com/office/drawing/2014/main" id="{47D52AF7-BA86-4B80-9BBF-36637273EBE2}"/>
              </a:ext>
            </a:extLst>
          </p:cNvPr>
          <p:cNvPicPr>
            <a:picLocks noChangeAspect="1"/>
          </p:cNvPicPr>
          <p:nvPr/>
        </p:nvPicPr>
        <p:blipFill>
          <a:blip r:embed="rId3"/>
          <a:stretch>
            <a:fillRect/>
          </a:stretch>
        </p:blipFill>
        <p:spPr>
          <a:xfrm>
            <a:off x="5638760" y="4918752"/>
            <a:ext cx="914479" cy="999831"/>
          </a:xfrm>
          <a:prstGeom prst="rect">
            <a:avLst/>
          </a:prstGeom>
        </p:spPr>
      </p:pic>
    </p:spTree>
    <p:extLst>
      <p:ext uri="{BB962C8B-B14F-4D97-AF65-F5344CB8AC3E}">
        <p14:creationId xmlns:p14="http://schemas.microsoft.com/office/powerpoint/2010/main" val="363532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Segnaposto contenuto 7">
            <a:extLst>
              <a:ext uri="{FF2B5EF4-FFF2-40B4-BE49-F238E27FC236}">
                <a16:creationId xmlns:a16="http://schemas.microsoft.com/office/drawing/2014/main" id="{336A5155-0305-484F-9586-6B13AF51CBB7}"/>
              </a:ext>
            </a:extLst>
          </p:cNvPr>
          <p:cNvGraphicFramePr>
            <a:graphicFrameLocks noGrp="1"/>
          </p:cNvGraphicFramePr>
          <p:nvPr>
            <p:ph idx="1"/>
            <p:extLst>
              <p:ext uri="{D42A27DB-BD31-4B8C-83A1-F6EECF244321}">
                <p14:modId xmlns:p14="http://schemas.microsoft.com/office/powerpoint/2010/main" val="3093958756"/>
              </p:ext>
            </p:extLst>
          </p:nvPr>
        </p:nvGraphicFramePr>
        <p:xfrm>
          <a:off x="1910428" y="1578731"/>
          <a:ext cx="8892000" cy="4176000"/>
        </p:xfrm>
        <a:graphic>
          <a:graphicData uri="http://schemas.openxmlformats.org/drawingml/2006/chart">
            <c:chart xmlns:c="http://schemas.openxmlformats.org/drawingml/2006/chart" xmlns:r="http://schemas.openxmlformats.org/officeDocument/2006/relationships" r:id="rId2"/>
          </a:graphicData>
        </a:graphic>
      </p:graphicFrame>
      <p:sp>
        <p:nvSpPr>
          <p:cNvPr id="2" name="CasellaDiTesto 1">
            <a:extLst>
              <a:ext uri="{FF2B5EF4-FFF2-40B4-BE49-F238E27FC236}">
                <a16:creationId xmlns:a16="http://schemas.microsoft.com/office/drawing/2014/main" id="{6A69FABC-064E-441E-B9A7-F1B1DBF79690}"/>
              </a:ext>
            </a:extLst>
          </p:cNvPr>
          <p:cNvSpPr txBox="1"/>
          <p:nvPr/>
        </p:nvSpPr>
        <p:spPr>
          <a:xfrm>
            <a:off x="220133" y="5749497"/>
            <a:ext cx="11794067" cy="646331"/>
          </a:xfrm>
          <a:prstGeom prst="rect">
            <a:avLst/>
          </a:prstGeom>
          <a:noFill/>
        </p:spPr>
        <p:txBody>
          <a:bodyPr wrap="square" rtlCol="0">
            <a:spAutoFit/>
          </a:bodyPr>
          <a:lstStyle/>
          <a:p>
            <a:r>
              <a:rPr lang="it-IT" dirty="0"/>
              <a:t>For </a:t>
            </a:r>
            <a:r>
              <a:rPr lang="it-IT" dirty="0" err="1"/>
              <a:t>both</a:t>
            </a:r>
            <a:r>
              <a:rPr lang="it-IT" dirty="0"/>
              <a:t> groups the </a:t>
            </a:r>
            <a:r>
              <a:rPr lang="it-IT" dirty="0" err="1"/>
              <a:t>most</a:t>
            </a:r>
            <a:r>
              <a:rPr lang="it-IT" dirty="0"/>
              <a:t> </a:t>
            </a:r>
            <a:r>
              <a:rPr lang="it-IT" dirty="0" err="1"/>
              <a:t>important</a:t>
            </a:r>
            <a:r>
              <a:rPr lang="it-IT" dirty="0"/>
              <a:t> service </a:t>
            </a:r>
            <a:r>
              <a:rPr lang="it-IT" dirty="0" err="1"/>
              <a:t>is</a:t>
            </a:r>
            <a:r>
              <a:rPr lang="it-IT" dirty="0"/>
              <a:t> </a:t>
            </a:r>
            <a:r>
              <a:rPr lang="it-IT" dirty="0" err="1"/>
              <a:t>exactly</a:t>
            </a:r>
            <a:r>
              <a:rPr lang="it-IT" dirty="0"/>
              <a:t> the </a:t>
            </a:r>
            <a:r>
              <a:rPr lang="it-IT" dirty="0" err="1"/>
              <a:t>same</a:t>
            </a:r>
            <a:r>
              <a:rPr lang="it-IT" dirty="0"/>
              <a:t>. Key </a:t>
            </a:r>
            <a:r>
              <a:rPr lang="it-IT" dirty="0" err="1"/>
              <a:t>respondents</a:t>
            </a:r>
            <a:r>
              <a:rPr lang="it-IT" dirty="0"/>
              <a:t> </a:t>
            </a:r>
            <a:r>
              <a:rPr lang="it-IT" dirty="0" err="1"/>
              <a:t>also</a:t>
            </a:r>
            <a:r>
              <a:rPr lang="it-IT" dirty="0"/>
              <a:t> </a:t>
            </a:r>
            <a:r>
              <a:rPr lang="it-IT" dirty="0" err="1"/>
              <a:t>considered</a:t>
            </a:r>
            <a:r>
              <a:rPr lang="it-IT" dirty="0"/>
              <a:t> </a:t>
            </a:r>
            <a:r>
              <a:rPr lang="it-IT" dirty="0" err="1"/>
              <a:t>three</a:t>
            </a:r>
            <a:r>
              <a:rPr lang="it-IT" dirty="0"/>
              <a:t> </a:t>
            </a:r>
            <a:r>
              <a:rPr lang="it-IT" dirty="0" err="1"/>
              <a:t>other</a:t>
            </a:r>
            <a:r>
              <a:rPr lang="it-IT" dirty="0"/>
              <a:t> services </a:t>
            </a:r>
            <a:r>
              <a:rPr lang="it-IT" dirty="0" err="1"/>
              <a:t>as</a:t>
            </a:r>
            <a:r>
              <a:rPr lang="it-IT" dirty="0"/>
              <a:t> </a:t>
            </a:r>
            <a:r>
              <a:rPr lang="it-IT" dirty="0" err="1"/>
              <a:t>being</a:t>
            </a:r>
            <a:r>
              <a:rPr lang="it-IT" dirty="0"/>
              <a:t> </a:t>
            </a:r>
            <a:r>
              <a:rPr lang="it-IT" dirty="0" err="1"/>
              <a:t>important</a:t>
            </a:r>
            <a:r>
              <a:rPr lang="it-IT" dirty="0"/>
              <a:t>. </a:t>
            </a:r>
          </a:p>
        </p:txBody>
      </p:sp>
    </p:spTree>
    <p:extLst>
      <p:ext uri="{BB962C8B-B14F-4D97-AF65-F5344CB8AC3E}">
        <p14:creationId xmlns:p14="http://schemas.microsoft.com/office/powerpoint/2010/main" val="231998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500"/>
                                        <p:tgtEl>
                                          <p:spTgt spid="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fade">
                                      <p:cBhvr>
                                        <p:cTn id="12" dur="500"/>
                                        <p:tgtEl>
                                          <p:spTgt spid="8">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fade">
                                      <p:cBhvr>
                                        <p:cTn id="16" dur="500"/>
                                        <p:tgtEl>
                                          <p:spTgt spid="8">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fade">
                                      <p:cBhvr>
                                        <p:cTn id="20" dur="500"/>
                                        <p:tgtEl>
                                          <p:spTgt spid="8">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fade">
                                      <p:cBhvr>
                                        <p:cTn id="24" dur="500"/>
                                        <p:tgtEl>
                                          <p:spTgt spid="8">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fade">
                                      <p:cBhvr>
                                        <p:cTn id="28" dur="500"/>
                                        <p:tgtEl>
                                          <p:spTgt spid="8">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8">
                                            <p:graphicEl>
                                              <a:chart seriesIdx="0" categoryIdx="5" bldStep="ptInSeries"/>
                                            </p:graphicEl>
                                          </p:spTgt>
                                        </p:tgtEl>
                                        <p:attrNameLst>
                                          <p:attrName>style.visibility</p:attrName>
                                        </p:attrNameLst>
                                      </p:cBhvr>
                                      <p:to>
                                        <p:strVal val="visible"/>
                                      </p:to>
                                    </p:set>
                                    <p:animEffect transition="in" filter="fade">
                                      <p:cBhvr>
                                        <p:cTn id="32" dur="500"/>
                                        <p:tgtEl>
                                          <p:spTgt spid="8">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graphicEl>
                                              <a:chart seriesIdx="0" categoryIdx="6" bldStep="ptInSeries"/>
                                            </p:graphicEl>
                                          </p:spTgt>
                                        </p:tgtEl>
                                        <p:attrNameLst>
                                          <p:attrName>style.visibility</p:attrName>
                                        </p:attrNameLst>
                                      </p:cBhvr>
                                      <p:to>
                                        <p:strVal val="visible"/>
                                      </p:to>
                                    </p:set>
                                    <p:animEffect transition="in" filter="fade">
                                      <p:cBhvr>
                                        <p:cTn id="36" dur="500"/>
                                        <p:tgtEl>
                                          <p:spTgt spid="8">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graphicEl>
                                              <a:chart seriesIdx="0" categoryIdx="7" bldStep="ptInSeries"/>
                                            </p:graphicEl>
                                          </p:spTgt>
                                        </p:tgtEl>
                                        <p:attrNameLst>
                                          <p:attrName>style.visibility</p:attrName>
                                        </p:attrNameLst>
                                      </p:cBhvr>
                                      <p:to>
                                        <p:strVal val="visible"/>
                                      </p:to>
                                    </p:set>
                                    <p:animEffect transition="in" filter="fade">
                                      <p:cBhvr>
                                        <p:cTn id="40" dur="500"/>
                                        <p:tgtEl>
                                          <p:spTgt spid="8">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
                                            <p:graphicEl>
                                              <a:chart seriesIdx="0" categoryIdx="8" bldStep="ptInSeries"/>
                                            </p:graphicEl>
                                          </p:spTgt>
                                        </p:tgtEl>
                                        <p:attrNameLst>
                                          <p:attrName>style.visibility</p:attrName>
                                        </p:attrNameLst>
                                      </p:cBhvr>
                                      <p:to>
                                        <p:strVal val="visible"/>
                                      </p:to>
                                    </p:set>
                                    <p:animEffect transition="in" filter="fade">
                                      <p:cBhvr>
                                        <p:cTn id="44" dur="500"/>
                                        <p:tgtEl>
                                          <p:spTgt spid="8">
                                            <p:graphicEl>
                                              <a:chart seriesIdx="0" categoryIdx="8" bldStep="ptInSeries"/>
                                            </p:graphic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
                                            <p:graphicEl>
                                              <a:chart seriesIdx="0" categoryIdx="9" bldStep="ptInSeries"/>
                                            </p:graphicEl>
                                          </p:spTgt>
                                        </p:tgtEl>
                                        <p:attrNameLst>
                                          <p:attrName>style.visibility</p:attrName>
                                        </p:attrNameLst>
                                      </p:cBhvr>
                                      <p:to>
                                        <p:strVal val="visible"/>
                                      </p:to>
                                    </p:set>
                                    <p:animEffect transition="in" filter="fade">
                                      <p:cBhvr>
                                        <p:cTn id="48" dur="500"/>
                                        <p:tgtEl>
                                          <p:spTgt spid="8">
                                            <p:graphicEl>
                                              <a:chart seriesIdx="0" categoryIdx="9" bldStep="ptInSeries"/>
                                            </p:graphic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
                                            <p:graphicEl>
                                              <a:chart seriesIdx="0" categoryIdx="10" bldStep="ptInSeries"/>
                                            </p:graphicEl>
                                          </p:spTgt>
                                        </p:tgtEl>
                                        <p:attrNameLst>
                                          <p:attrName>style.visibility</p:attrName>
                                        </p:attrNameLst>
                                      </p:cBhvr>
                                      <p:to>
                                        <p:strVal val="visible"/>
                                      </p:to>
                                    </p:set>
                                    <p:animEffect transition="in" filter="fade">
                                      <p:cBhvr>
                                        <p:cTn id="52" dur="500"/>
                                        <p:tgtEl>
                                          <p:spTgt spid="8">
                                            <p:graphicEl>
                                              <a:chart seriesIdx="0" categoryIdx="10" bldStep="ptInSeries"/>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fade">
                                      <p:cBhvr>
                                        <p:cTn id="57" dur="500"/>
                                        <p:tgtEl>
                                          <p:spTgt spid="8">
                                            <p:graphicEl>
                                              <a:chart seriesIdx="1" categoryIdx="0" bldStep="ptInSeries"/>
                                            </p:graphicEl>
                                          </p:spTgt>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fade">
                                      <p:cBhvr>
                                        <p:cTn id="61" dur="500"/>
                                        <p:tgtEl>
                                          <p:spTgt spid="8">
                                            <p:graphicEl>
                                              <a:chart seriesIdx="1" categoryIdx="1" bldStep="ptInSeries"/>
                                            </p:graphicEl>
                                          </p:spTgt>
                                        </p:tgtEl>
                                      </p:cBhvr>
                                    </p:animEffect>
                                  </p:childTnLst>
                                </p:cTn>
                              </p:par>
                            </p:childTnLst>
                          </p:cTn>
                        </p:par>
                        <p:par>
                          <p:cTn id="62" fill="hold">
                            <p:stCondLst>
                              <p:cond delay="1000"/>
                            </p:stCondLst>
                            <p:childTnLst>
                              <p:par>
                                <p:cTn id="63" presetID="10" presetClass="entr" presetSubtype="0" fill="hold" grpId="0" nodeType="afterEffect">
                                  <p:stCondLst>
                                    <p:cond delay="0"/>
                                  </p:stCondLst>
                                  <p:childTnLst>
                                    <p:set>
                                      <p:cBhvr>
                                        <p:cTn id="64"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fade">
                                      <p:cBhvr>
                                        <p:cTn id="65" dur="500"/>
                                        <p:tgtEl>
                                          <p:spTgt spid="8">
                                            <p:graphicEl>
                                              <a:chart seriesIdx="1" categoryIdx="2" bldStep="ptInSeries"/>
                                            </p:graphicEl>
                                          </p:spTgt>
                                        </p:tgtEl>
                                      </p:cBhvr>
                                    </p:animEffect>
                                  </p:childTnLst>
                                </p:cTn>
                              </p:par>
                            </p:childTnLst>
                          </p:cTn>
                        </p:par>
                        <p:par>
                          <p:cTn id="66" fill="hold">
                            <p:stCondLst>
                              <p:cond delay="1500"/>
                            </p:stCondLst>
                            <p:childTnLst>
                              <p:par>
                                <p:cTn id="67" presetID="10" presetClass="entr" presetSubtype="0" fill="hold" grpId="0" nodeType="afterEffect">
                                  <p:stCondLst>
                                    <p:cond delay="0"/>
                                  </p:stCondLst>
                                  <p:childTnLst>
                                    <p:set>
                                      <p:cBhvr>
                                        <p:cTn id="68"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fade">
                                      <p:cBhvr>
                                        <p:cTn id="69" dur="500"/>
                                        <p:tgtEl>
                                          <p:spTgt spid="8">
                                            <p:graphicEl>
                                              <a:chart seriesIdx="1" categoryIdx="3" bldStep="ptInSeries"/>
                                            </p:graphicEl>
                                          </p:spTgt>
                                        </p:tgtEl>
                                      </p:cBhvr>
                                    </p:animEffect>
                                  </p:childTnLst>
                                </p:cTn>
                              </p:par>
                            </p:childTnLst>
                          </p:cTn>
                        </p:par>
                        <p:par>
                          <p:cTn id="70" fill="hold">
                            <p:stCondLst>
                              <p:cond delay="2000"/>
                            </p:stCondLst>
                            <p:childTnLst>
                              <p:par>
                                <p:cTn id="71" presetID="10" presetClass="entr" presetSubtype="0" fill="hold" grpId="0" nodeType="afterEffect">
                                  <p:stCondLst>
                                    <p:cond delay="0"/>
                                  </p:stCondLst>
                                  <p:childTnLst>
                                    <p:set>
                                      <p:cBhvr>
                                        <p:cTn id="72"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fade">
                                      <p:cBhvr>
                                        <p:cTn id="73" dur="500"/>
                                        <p:tgtEl>
                                          <p:spTgt spid="8">
                                            <p:graphicEl>
                                              <a:chart seriesIdx="1" categoryIdx="4" bldStep="ptInSeries"/>
                                            </p:graphicEl>
                                          </p:spTgt>
                                        </p:tgtEl>
                                      </p:cBhvr>
                                    </p:animEffect>
                                  </p:childTnLst>
                                </p:cTn>
                              </p:par>
                            </p:childTnLst>
                          </p:cTn>
                        </p:par>
                        <p:par>
                          <p:cTn id="74" fill="hold">
                            <p:stCondLst>
                              <p:cond delay="2500"/>
                            </p:stCondLst>
                            <p:childTnLst>
                              <p:par>
                                <p:cTn id="75" presetID="10" presetClass="entr" presetSubtype="0" fill="hold" grpId="0" nodeType="afterEffect">
                                  <p:stCondLst>
                                    <p:cond delay="0"/>
                                  </p:stCondLst>
                                  <p:childTnLst>
                                    <p:set>
                                      <p:cBhvr>
                                        <p:cTn id="76" dur="1" fill="hold">
                                          <p:stCondLst>
                                            <p:cond delay="0"/>
                                          </p:stCondLst>
                                        </p:cTn>
                                        <p:tgtEl>
                                          <p:spTgt spid="8">
                                            <p:graphicEl>
                                              <a:chart seriesIdx="1" categoryIdx="5" bldStep="ptInSeries"/>
                                            </p:graphicEl>
                                          </p:spTgt>
                                        </p:tgtEl>
                                        <p:attrNameLst>
                                          <p:attrName>style.visibility</p:attrName>
                                        </p:attrNameLst>
                                      </p:cBhvr>
                                      <p:to>
                                        <p:strVal val="visible"/>
                                      </p:to>
                                    </p:set>
                                    <p:animEffect transition="in" filter="fade">
                                      <p:cBhvr>
                                        <p:cTn id="77" dur="500"/>
                                        <p:tgtEl>
                                          <p:spTgt spid="8">
                                            <p:graphicEl>
                                              <a:chart seriesIdx="1" categoryIdx="5" bldStep="ptInSeries"/>
                                            </p:graphicEl>
                                          </p:spTgt>
                                        </p:tgtEl>
                                      </p:cBhvr>
                                    </p:animEffect>
                                  </p:childTnLst>
                                </p:cTn>
                              </p:par>
                            </p:childTnLst>
                          </p:cTn>
                        </p:par>
                        <p:par>
                          <p:cTn id="78" fill="hold">
                            <p:stCondLst>
                              <p:cond delay="3000"/>
                            </p:stCondLst>
                            <p:childTnLst>
                              <p:par>
                                <p:cTn id="79" presetID="10" presetClass="entr" presetSubtype="0" fill="hold" grpId="0" nodeType="afterEffect">
                                  <p:stCondLst>
                                    <p:cond delay="0"/>
                                  </p:stCondLst>
                                  <p:childTnLst>
                                    <p:set>
                                      <p:cBhvr>
                                        <p:cTn id="80" dur="1" fill="hold">
                                          <p:stCondLst>
                                            <p:cond delay="0"/>
                                          </p:stCondLst>
                                        </p:cTn>
                                        <p:tgtEl>
                                          <p:spTgt spid="8">
                                            <p:graphicEl>
                                              <a:chart seriesIdx="1" categoryIdx="6" bldStep="ptInSeries"/>
                                            </p:graphicEl>
                                          </p:spTgt>
                                        </p:tgtEl>
                                        <p:attrNameLst>
                                          <p:attrName>style.visibility</p:attrName>
                                        </p:attrNameLst>
                                      </p:cBhvr>
                                      <p:to>
                                        <p:strVal val="visible"/>
                                      </p:to>
                                    </p:set>
                                    <p:animEffect transition="in" filter="fade">
                                      <p:cBhvr>
                                        <p:cTn id="81" dur="500"/>
                                        <p:tgtEl>
                                          <p:spTgt spid="8">
                                            <p:graphicEl>
                                              <a:chart seriesIdx="1" categoryIdx="6" bldStep="ptInSeries"/>
                                            </p:graphicEl>
                                          </p:spTgt>
                                        </p:tgtEl>
                                      </p:cBhvr>
                                    </p:animEffect>
                                  </p:childTnLst>
                                </p:cTn>
                              </p:par>
                            </p:childTnLst>
                          </p:cTn>
                        </p:par>
                        <p:par>
                          <p:cTn id="82" fill="hold">
                            <p:stCondLst>
                              <p:cond delay="3500"/>
                            </p:stCondLst>
                            <p:childTnLst>
                              <p:par>
                                <p:cTn id="83" presetID="10" presetClass="entr" presetSubtype="0" fill="hold" grpId="0" nodeType="afterEffect">
                                  <p:stCondLst>
                                    <p:cond delay="0"/>
                                  </p:stCondLst>
                                  <p:childTnLst>
                                    <p:set>
                                      <p:cBhvr>
                                        <p:cTn id="84" dur="1" fill="hold">
                                          <p:stCondLst>
                                            <p:cond delay="0"/>
                                          </p:stCondLst>
                                        </p:cTn>
                                        <p:tgtEl>
                                          <p:spTgt spid="8">
                                            <p:graphicEl>
                                              <a:chart seriesIdx="1" categoryIdx="7" bldStep="ptInSeries"/>
                                            </p:graphicEl>
                                          </p:spTgt>
                                        </p:tgtEl>
                                        <p:attrNameLst>
                                          <p:attrName>style.visibility</p:attrName>
                                        </p:attrNameLst>
                                      </p:cBhvr>
                                      <p:to>
                                        <p:strVal val="visible"/>
                                      </p:to>
                                    </p:set>
                                    <p:animEffect transition="in" filter="fade">
                                      <p:cBhvr>
                                        <p:cTn id="85" dur="500"/>
                                        <p:tgtEl>
                                          <p:spTgt spid="8">
                                            <p:graphicEl>
                                              <a:chart seriesIdx="1" categoryIdx="7" bldStep="ptInSeries"/>
                                            </p:graphicEl>
                                          </p:spTgt>
                                        </p:tgtEl>
                                      </p:cBhvr>
                                    </p:animEffect>
                                  </p:childTnLst>
                                </p:cTn>
                              </p:par>
                            </p:childTnLst>
                          </p:cTn>
                        </p:par>
                        <p:par>
                          <p:cTn id="86" fill="hold">
                            <p:stCondLst>
                              <p:cond delay="4000"/>
                            </p:stCondLst>
                            <p:childTnLst>
                              <p:par>
                                <p:cTn id="87" presetID="10" presetClass="entr" presetSubtype="0" fill="hold" grpId="0" nodeType="afterEffect">
                                  <p:stCondLst>
                                    <p:cond delay="0"/>
                                  </p:stCondLst>
                                  <p:childTnLst>
                                    <p:set>
                                      <p:cBhvr>
                                        <p:cTn id="88" dur="1" fill="hold">
                                          <p:stCondLst>
                                            <p:cond delay="0"/>
                                          </p:stCondLst>
                                        </p:cTn>
                                        <p:tgtEl>
                                          <p:spTgt spid="8">
                                            <p:graphicEl>
                                              <a:chart seriesIdx="1" categoryIdx="8" bldStep="ptInSeries"/>
                                            </p:graphicEl>
                                          </p:spTgt>
                                        </p:tgtEl>
                                        <p:attrNameLst>
                                          <p:attrName>style.visibility</p:attrName>
                                        </p:attrNameLst>
                                      </p:cBhvr>
                                      <p:to>
                                        <p:strVal val="visible"/>
                                      </p:to>
                                    </p:set>
                                    <p:animEffect transition="in" filter="fade">
                                      <p:cBhvr>
                                        <p:cTn id="89" dur="500"/>
                                        <p:tgtEl>
                                          <p:spTgt spid="8">
                                            <p:graphicEl>
                                              <a:chart seriesIdx="1" categoryIdx="8" bldStep="ptInSeries"/>
                                            </p:graphicEl>
                                          </p:spTgt>
                                        </p:tgtEl>
                                      </p:cBhvr>
                                    </p:animEffect>
                                  </p:childTnLst>
                                </p:cTn>
                              </p:par>
                            </p:childTnLst>
                          </p:cTn>
                        </p:par>
                        <p:par>
                          <p:cTn id="90" fill="hold">
                            <p:stCondLst>
                              <p:cond delay="4500"/>
                            </p:stCondLst>
                            <p:childTnLst>
                              <p:par>
                                <p:cTn id="91" presetID="10" presetClass="entr" presetSubtype="0" fill="hold" grpId="0" nodeType="afterEffect">
                                  <p:stCondLst>
                                    <p:cond delay="0"/>
                                  </p:stCondLst>
                                  <p:childTnLst>
                                    <p:set>
                                      <p:cBhvr>
                                        <p:cTn id="92" dur="1" fill="hold">
                                          <p:stCondLst>
                                            <p:cond delay="0"/>
                                          </p:stCondLst>
                                        </p:cTn>
                                        <p:tgtEl>
                                          <p:spTgt spid="8">
                                            <p:graphicEl>
                                              <a:chart seriesIdx="1" categoryIdx="9" bldStep="ptInSeries"/>
                                            </p:graphicEl>
                                          </p:spTgt>
                                        </p:tgtEl>
                                        <p:attrNameLst>
                                          <p:attrName>style.visibility</p:attrName>
                                        </p:attrNameLst>
                                      </p:cBhvr>
                                      <p:to>
                                        <p:strVal val="visible"/>
                                      </p:to>
                                    </p:set>
                                    <p:animEffect transition="in" filter="fade">
                                      <p:cBhvr>
                                        <p:cTn id="93" dur="500"/>
                                        <p:tgtEl>
                                          <p:spTgt spid="8">
                                            <p:graphicEl>
                                              <a:chart seriesIdx="1" categoryIdx="9" bldStep="ptInSeries"/>
                                            </p:graphicEl>
                                          </p:spTgt>
                                        </p:tgtEl>
                                      </p:cBhvr>
                                    </p:animEffect>
                                  </p:childTnLst>
                                </p:cTn>
                              </p:par>
                            </p:childTnLst>
                          </p:cTn>
                        </p:par>
                        <p:par>
                          <p:cTn id="94" fill="hold">
                            <p:stCondLst>
                              <p:cond delay="5000"/>
                            </p:stCondLst>
                            <p:childTnLst>
                              <p:par>
                                <p:cTn id="95" presetID="10" presetClass="entr" presetSubtype="0" fill="hold" grpId="0" nodeType="afterEffect">
                                  <p:stCondLst>
                                    <p:cond delay="0"/>
                                  </p:stCondLst>
                                  <p:childTnLst>
                                    <p:set>
                                      <p:cBhvr>
                                        <p:cTn id="96" dur="1" fill="hold">
                                          <p:stCondLst>
                                            <p:cond delay="0"/>
                                          </p:stCondLst>
                                        </p:cTn>
                                        <p:tgtEl>
                                          <p:spTgt spid="8">
                                            <p:graphicEl>
                                              <a:chart seriesIdx="1" categoryIdx="10" bldStep="ptInSeries"/>
                                            </p:graphicEl>
                                          </p:spTgt>
                                        </p:tgtEl>
                                        <p:attrNameLst>
                                          <p:attrName>style.visibility</p:attrName>
                                        </p:attrNameLst>
                                      </p:cBhvr>
                                      <p:to>
                                        <p:strVal val="visible"/>
                                      </p:to>
                                    </p:set>
                                    <p:animEffect transition="in" filter="fade">
                                      <p:cBhvr>
                                        <p:cTn id="97" dur="500"/>
                                        <p:tgtEl>
                                          <p:spTgt spid="8">
                                            <p:graphicEl>
                                              <a:chart seriesIdx="1" categoryIdx="10"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seriesEl"/>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5137051-55C7-466C-911F-9ED5D1E6E346}"/>
              </a:ext>
            </a:extLst>
          </p:cNvPr>
          <p:cNvSpPr txBox="1"/>
          <p:nvPr/>
        </p:nvSpPr>
        <p:spPr>
          <a:xfrm>
            <a:off x="338668" y="5722179"/>
            <a:ext cx="11675532" cy="646331"/>
          </a:xfrm>
          <a:prstGeom prst="rect">
            <a:avLst/>
          </a:prstGeom>
          <a:noFill/>
        </p:spPr>
        <p:txBody>
          <a:bodyPr wrap="square" rtlCol="0">
            <a:spAutoFit/>
          </a:bodyPr>
          <a:lstStyle/>
          <a:p>
            <a:r>
              <a:rPr lang="it-IT" dirty="0"/>
              <a:t>The 2 groups </a:t>
            </a:r>
            <a:r>
              <a:rPr lang="it-IT" dirty="0" err="1"/>
              <a:t>expressed</a:t>
            </a:r>
            <a:r>
              <a:rPr lang="it-IT" dirty="0"/>
              <a:t> a </a:t>
            </a:r>
            <a:r>
              <a:rPr lang="it-IT" dirty="0" err="1"/>
              <a:t>very</a:t>
            </a:r>
            <a:r>
              <a:rPr lang="it-IT" dirty="0"/>
              <a:t> </a:t>
            </a:r>
            <a:r>
              <a:rPr lang="it-IT" dirty="0" err="1"/>
              <a:t>similar</a:t>
            </a:r>
            <a:r>
              <a:rPr lang="it-IT" dirty="0"/>
              <a:t> </a:t>
            </a:r>
            <a:r>
              <a:rPr lang="it-IT" dirty="0" err="1"/>
              <a:t>preference</a:t>
            </a:r>
            <a:r>
              <a:rPr lang="it-IT" dirty="0"/>
              <a:t> for </a:t>
            </a:r>
            <a:r>
              <a:rPr lang="it-IT" dirty="0" err="1"/>
              <a:t>nearly</a:t>
            </a:r>
            <a:r>
              <a:rPr lang="it-IT" dirty="0"/>
              <a:t> </a:t>
            </a:r>
            <a:r>
              <a:rPr lang="it-IT" dirty="0" err="1"/>
              <a:t>all</a:t>
            </a:r>
            <a:r>
              <a:rPr lang="it-IT" dirty="0"/>
              <a:t> </a:t>
            </a:r>
            <a:r>
              <a:rPr lang="it-IT" dirty="0" err="1"/>
              <a:t>proposed</a:t>
            </a:r>
            <a:r>
              <a:rPr lang="it-IT" dirty="0"/>
              <a:t> services. </a:t>
            </a:r>
            <a:r>
              <a:rPr lang="it-IT" dirty="0" err="1"/>
              <a:t>Also</a:t>
            </a:r>
            <a:r>
              <a:rPr lang="it-IT" dirty="0"/>
              <a:t> in </a:t>
            </a:r>
            <a:r>
              <a:rPr lang="it-IT" dirty="0" err="1"/>
              <a:t>this</a:t>
            </a:r>
            <a:r>
              <a:rPr lang="it-IT" dirty="0"/>
              <a:t> case the </a:t>
            </a:r>
            <a:r>
              <a:rPr lang="it-IT" dirty="0" err="1"/>
              <a:t>most</a:t>
            </a:r>
            <a:r>
              <a:rPr lang="it-IT" dirty="0"/>
              <a:t> </a:t>
            </a:r>
            <a:r>
              <a:rPr lang="it-IT" dirty="0" err="1"/>
              <a:t>voted</a:t>
            </a:r>
            <a:r>
              <a:rPr lang="it-IT" dirty="0"/>
              <a:t> service </a:t>
            </a:r>
            <a:r>
              <a:rPr lang="it-IT" dirty="0" err="1"/>
              <a:t>is</a:t>
            </a:r>
            <a:r>
              <a:rPr lang="it-IT" dirty="0"/>
              <a:t> the </a:t>
            </a:r>
            <a:r>
              <a:rPr lang="it-IT" dirty="0" err="1"/>
              <a:t>same</a:t>
            </a:r>
            <a:r>
              <a:rPr lang="it-IT" dirty="0"/>
              <a:t>. </a:t>
            </a:r>
          </a:p>
        </p:txBody>
      </p:sp>
      <p:graphicFrame>
        <p:nvGraphicFramePr>
          <p:cNvPr id="9" name="Segnaposto contenuto 8">
            <a:extLst>
              <a:ext uri="{FF2B5EF4-FFF2-40B4-BE49-F238E27FC236}">
                <a16:creationId xmlns:a16="http://schemas.microsoft.com/office/drawing/2014/main" id="{D7A83E44-6897-420A-BBF5-45A19E28CA12}"/>
              </a:ext>
            </a:extLst>
          </p:cNvPr>
          <p:cNvGraphicFramePr>
            <a:graphicFrameLocks noGrp="1"/>
          </p:cNvGraphicFramePr>
          <p:nvPr>
            <p:ph idx="1"/>
            <p:extLst>
              <p:ext uri="{D42A27DB-BD31-4B8C-83A1-F6EECF244321}">
                <p14:modId xmlns:p14="http://schemas.microsoft.com/office/powerpoint/2010/main" val="896748816"/>
              </p:ext>
            </p:extLst>
          </p:nvPr>
        </p:nvGraphicFramePr>
        <p:xfrm>
          <a:off x="1935829" y="1482074"/>
          <a:ext cx="8892000" cy="4176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0045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7" dur="500"/>
                                        <p:tgtEl>
                                          <p:spTgt spid="9">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0" categoryIdx="0" bldStep="ptInSeries"/>
                                            </p:graphicEl>
                                          </p:spTgt>
                                        </p:tgtEl>
                                        <p:attrNameLst>
                                          <p:attrName>style.visibility</p:attrName>
                                        </p:attrNameLst>
                                      </p:cBhvr>
                                      <p:to>
                                        <p:strVal val="visible"/>
                                      </p:to>
                                    </p:set>
                                    <p:animEffect transition="in" filter="fade">
                                      <p:cBhvr>
                                        <p:cTn id="12" dur="500"/>
                                        <p:tgtEl>
                                          <p:spTgt spid="9">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graphicEl>
                                              <a:chart seriesIdx="0" categoryIdx="1" bldStep="ptInSeries"/>
                                            </p:graphicEl>
                                          </p:spTgt>
                                        </p:tgtEl>
                                        <p:attrNameLst>
                                          <p:attrName>style.visibility</p:attrName>
                                        </p:attrNameLst>
                                      </p:cBhvr>
                                      <p:to>
                                        <p:strVal val="visible"/>
                                      </p:to>
                                    </p:set>
                                    <p:animEffect transition="in" filter="fade">
                                      <p:cBhvr>
                                        <p:cTn id="16" dur="500"/>
                                        <p:tgtEl>
                                          <p:spTgt spid="9">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graphicEl>
                                              <a:chart seriesIdx="0" categoryIdx="2" bldStep="ptInSeries"/>
                                            </p:graphicEl>
                                          </p:spTgt>
                                        </p:tgtEl>
                                        <p:attrNameLst>
                                          <p:attrName>style.visibility</p:attrName>
                                        </p:attrNameLst>
                                      </p:cBhvr>
                                      <p:to>
                                        <p:strVal val="visible"/>
                                      </p:to>
                                    </p:set>
                                    <p:animEffect transition="in" filter="fade">
                                      <p:cBhvr>
                                        <p:cTn id="20" dur="500"/>
                                        <p:tgtEl>
                                          <p:spTgt spid="9">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9">
                                            <p:graphicEl>
                                              <a:chart seriesIdx="0" categoryIdx="3" bldStep="ptInSeries"/>
                                            </p:graphicEl>
                                          </p:spTgt>
                                        </p:tgtEl>
                                        <p:attrNameLst>
                                          <p:attrName>style.visibility</p:attrName>
                                        </p:attrNameLst>
                                      </p:cBhvr>
                                      <p:to>
                                        <p:strVal val="visible"/>
                                      </p:to>
                                    </p:set>
                                    <p:animEffect transition="in" filter="fade">
                                      <p:cBhvr>
                                        <p:cTn id="24" dur="500"/>
                                        <p:tgtEl>
                                          <p:spTgt spid="9">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9">
                                            <p:graphicEl>
                                              <a:chart seriesIdx="0" categoryIdx="4" bldStep="ptInSeries"/>
                                            </p:graphicEl>
                                          </p:spTgt>
                                        </p:tgtEl>
                                        <p:attrNameLst>
                                          <p:attrName>style.visibility</p:attrName>
                                        </p:attrNameLst>
                                      </p:cBhvr>
                                      <p:to>
                                        <p:strVal val="visible"/>
                                      </p:to>
                                    </p:set>
                                    <p:animEffect transition="in" filter="fade">
                                      <p:cBhvr>
                                        <p:cTn id="28" dur="500"/>
                                        <p:tgtEl>
                                          <p:spTgt spid="9">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graphicEl>
                                              <a:chart seriesIdx="0" categoryIdx="5" bldStep="ptInSeries"/>
                                            </p:graphicEl>
                                          </p:spTgt>
                                        </p:tgtEl>
                                        <p:attrNameLst>
                                          <p:attrName>style.visibility</p:attrName>
                                        </p:attrNameLst>
                                      </p:cBhvr>
                                      <p:to>
                                        <p:strVal val="visible"/>
                                      </p:to>
                                    </p:set>
                                    <p:animEffect transition="in" filter="fade">
                                      <p:cBhvr>
                                        <p:cTn id="32" dur="500"/>
                                        <p:tgtEl>
                                          <p:spTgt spid="9">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9">
                                            <p:graphicEl>
                                              <a:chart seriesIdx="0" categoryIdx="6" bldStep="ptInSeries"/>
                                            </p:graphicEl>
                                          </p:spTgt>
                                        </p:tgtEl>
                                        <p:attrNameLst>
                                          <p:attrName>style.visibility</p:attrName>
                                        </p:attrNameLst>
                                      </p:cBhvr>
                                      <p:to>
                                        <p:strVal val="visible"/>
                                      </p:to>
                                    </p:set>
                                    <p:animEffect transition="in" filter="fade">
                                      <p:cBhvr>
                                        <p:cTn id="36" dur="500"/>
                                        <p:tgtEl>
                                          <p:spTgt spid="9">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9">
                                            <p:graphicEl>
                                              <a:chart seriesIdx="0" categoryIdx="7" bldStep="ptInSeries"/>
                                            </p:graphicEl>
                                          </p:spTgt>
                                        </p:tgtEl>
                                        <p:attrNameLst>
                                          <p:attrName>style.visibility</p:attrName>
                                        </p:attrNameLst>
                                      </p:cBhvr>
                                      <p:to>
                                        <p:strVal val="visible"/>
                                      </p:to>
                                    </p:set>
                                    <p:animEffect transition="in" filter="fade">
                                      <p:cBhvr>
                                        <p:cTn id="40" dur="500"/>
                                        <p:tgtEl>
                                          <p:spTgt spid="9">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9">
                                            <p:graphicEl>
                                              <a:chart seriesIdx="0" categoryIdx="8" bldStep="ptInSeries"/>
                                            </p:graphicEl>
                                          </p:spTgt>
                                        </p:tgtEl>
                                        <p:attrNameLst>
                                          <p:attrName>style.visibility</p:attrName>
                                        </p:attrNameLst>
                                      </p:cBhvr>
                                      <p:to>
                                        <p:strVal val="visible"/>
                                      </p:to>
                                    </p:set>
                                    <p:animEffect transition="in" filter="fade">
                                      <p:cBhvr>
                                        <p:cTn id="44" dur="500"/>
                                        <p:tgtEl>
                                          <p:spTgt spid="9">
                                            <p:graphicEl>
                                              <a:chart seriesIdx="0" categoryIdx="8" bldStep="ptInSeries"/>
                                            </p:graphic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9">
                                            <p:graphicEl>
                                              <a:chart seriesIdx="0" categoryIdx="9" bldStep="ptInSeries"/>
                                            </p:graphicEl>
                                          </p:spTgt>
                                        </p:tgtEl>
                                        <p:attrNameLst>
                                          <p:attrName>style.visibility</p:attrName>
                                        </p:attrNameLst>
                                      </p:cBhvr>
                                      <p:to>
                                        <p:strVal val="visible"/>
                                      </p:to>
                                    </p:set>
                                    <p:animEffect transition="in" filter="fade">
                                      <p:cBhvr>
                                        <p:cTn id="48" dur="500"/>
                                        <p:tgtEl>
                                          <p:spTgt spid="9">
                                            <p:graphicEl>
                                              <a:chart seriesIdx="0" categoryIdx="9" bldStep="ptInSeries"/>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graphicEl>
                                              <a:chart seriesIdx="1" categoryIdx="0" bldStep="ptInSeries"/>
                                            </p:graphicEl>
                                          </p:spTgt>
                                        </p:tgtEl>
                                        <p:attrNameLst>
                                          <p:attrName>style.visibility</p:attrName>
                                        </p:attrNameLst>
                                      </p:cBhvr>
                                      <p:to>
                                        <p:strVal val="visible"/>
                                      </p:to>
                                    </p:set>
                                    <p:animEffect transition="in" filter="fade">
                                      <p:cBhvr>
                                        <p:cTn id="53" dur="500"/>
                                        <p:tgtEl>
                                          <p:spTgt spid="9">
                                            <p:graphicEl>
                                              <a:chart seriesIdx="1" categoryIdx="0" bldStep="ptInSeries"/>
                                            </p:graphicEl>
                                          </p:spTgt>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9">
                                            <p:graphicEl>
                                              <a:chart seriesIdx="1" categoryIdx="1" bldStep="ptInSeries"/>
                                            </p:graphicEl>
                                          </p:spTgt>
                                        </p:tgtEl>
                                        <p:attrNameLst>
                                          <p:attrName>style.visibility</p:attrName>
                                        </p:attrNameLst>
                                      </p:cBhvr>
                                      <p:to>
                                        <p:strVal val="visible"/>
                                      </p:to>
                                    </p:set>
                                    <p:animEffect transition="in" filter="fade">
                                      <p:cBhvr>
                                        <p:cTn id="57" dur="500"/>
                                        <p:tgtEl>
                                          <p:spTgt spid="9">
                                            <p:graphicEl>
                                              <a:chart seriesIdx="1" categoryIdx="1" bldStep="ptInSeries"/>
                                            </p:graphicEl>
                                          </p:spTgt>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9">
                                            <p:graphicEl>
                                              <a:chart seriesIdx="1" categoryIdx="2" bldStep="ptInSeries"/>
                                            </p:graphicEl>
                                          </p:spTgt>
                                        </p:tgtEl>
                                        <p:attrNameLst>
                                          <p:attrName>style.visibility</p:attrName>
                                        </p:attrNameLst>
                                      </p:cBhvr>
                                      <p:to>
                                        <p:strVal val="visible"/>
                                      </p:to>
                                    </p:set>
                                    <p:animEffect transition="in" filter="fade">
                                      <p:cBhvr>
                                        <p:cTn id="61" dur="500"/>
                                        <p:tgtEl>
                                          <p:spTgt spid="9">
                                            <p:graphicEl>
                                              <a:chart seriesIdx="1" categoryIdx="2" bldStep="ptInSeries"/>
                                            </p:graphicEl>
                                          </p:spTgt>
                                        </p:tgtEl>
                                      </p:cBhvr>
                                    </p:animEffect>
                                  </p:childTnLst>
                                </p:cTn>
                              </p:par>
                            </p:childTnLst>
                          </p:cTn>
                        </p:par>
                        <p:par>
                          <p:cTn id="62" fill="hold">
                            <p:stCondLst>
                              <p:cond delay="1500"/>
                            </p:stCondLst>
                            <p:childTnLst>
                              <p:par>
                                <p:cTn id="63" presetID="10" presetClass="entr" presetSubtype="0" fill="hold" grpId="0" nodeType="afterEffect">
                                  <p:stCondLst>
                                    <p:cond delay="0"/>
                                  </p:stCondLst>
                                  <p:childTnLst>
                                    <p:set>
                                      <p:cBhvr>
                                        <p:cTn id="64" dur="1" fill="hold">
                                          <p:stCondLst>
                                            <p:cond delay="0"/>
                                          </p:stCondLst>
                                        </p:cTn>
                                        <p:tgtEl>
                                          <p:spTgt spid="9">
                                            <p:graphicEl>
                                              <a:chart seriesIdx="1" categoryIdx="3" bldStep="ptInSeries"/>
                                            </p:graphicEl>
                                          </p:spTgt>
                                        </p:tgtEl>
                                        <p:attrNameLst>
                                          <p:attrName>style.visibility</p:attrName>
                                        </p:attrNameLst>
                                      </p:cBhvr>
                                      <p:to>
                                        <p:strVal val="visible"/>
                                      </p:to>
                                    </p:set>
                                    <p:animEffect transition="in" filter="fade">
                                      <p:cBhvr>
                                        <p:cTn id="65" dur="500"/>
                                        <p:tgtEl>
                                          <p:spTgt spid="9">
                                            <p:graphicEl>
                                              <a:chart seriesIdx="1" categoryIdx="3" bldStep="ptInSeries"/>
                                            </p:graphicEl>
                                          </p:spTgt>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9">
                                            <p:graphicEl>
                                              <a:chart seriesIdx="1" categoryIdx="4" bldStep="ptInSeries"/>
                                            </p:graphicEl>
                                          </p:spTgt>
                                        </p:tgtEl>
                                        <p:attrNameLst>
                                          <p:attrName>style.visibility</p:attrName>
                                        </p:attrNameLst>
                                      </p:cBhvr>
                                      <p:to>
                                        <p:strVal val="visible"/>
                                      </p:to>
                                    </p:set>
                                    <p:animEffect transition="in" filter="fade">
                                      <p:cBhvr>
                                        <p:cTn id="69" dur="500"/>
                                        <p:tgtEl>
                                          <p:spTgt spid="9">
                                            <p:graphicEl>
                                              <a:chart seriesIdx="1" categoryIdx="4" bldStep="ptInSeries"/>
                                            </p:graphicEl>
                                          </p:spTgt>
                                        </p:tgtEl>
                                      </p:cBhvr>
                                    </p:animEffect>
                                  </p:childTnLst>
                                </p:cTn>
                              </p:par>
                            </p:childTnLst>
                          </p:cTn>
                        </p:par>
                        <p:par>
                          <p:cTn id="70" fill="hold">
                            <p:stCondLst>
                              <p:cond delay="2500"/>
                            </p:stCondLst>
                            <p:childTnLst>
                              <p:par>
                                <p:cTn id="71" presetID="10" presetClass="entr" presetSubtype="0" fill="hold" grpId="0" nodeType="afterEffect">
                                  <p:stCondLst>
                                    <p:cond delay="0"/>
                                  </p:stCondLst>
                                  <p:childTnLst>
                                    <p:set>
                                      <p:cBhvr>
                                        <p:cTn id="72" dur="1" fill="hold">
                                          <p:stCondLst>
                                            <p:cond delay="0"/>
                                          </p:stCondLst>
                                        </p:cTn>
                                        <p:tgtEl>
                                          <p:spTgt spid="9">
                                            <p:graphicEl>
                                              <a:chart seriesIdx="1" categoryIdx="5" bldStep="ptInSeries"/>
                                            </p:graphicEl>
                                          </p:spTgt>
                                        </p:tgtEl>
                                        <p:attrNameLst>
                                          <p:attrName>style.visibility</p:attrName>
                                        </p:attrNameLst>
                                      </p:cBhvr>
                                      <p:to>
                                        <p:strVal val="visible"/>
                                      </p:to>
                                    </p:set>
                                    <p:animEffect transition="in" filter="fade">
                                      <p:cBhvr>
                                        <p:cTn id="73" dur="500"/>
                                        <p:tgtEl>
                                          <p:spTgt spid="9">
                                            <p:graphicEl>
                                              <a:chart seriesIdx="1" categoryIdx="5" bldStep="ptInSeries"/>
                                            </p:graphicEl>
                                          </p:spTgt>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9">
                                            <p:graphicEl>
                                              <a:chart seriesIdx="1" categoryIdx="6" bldStep="ptInSeries"/>
                                            </p:graphicEl>
                                          </p:spTgt>
                                        </p:tgtEl>
                                        <p:attrNameLst>
                                          <p:attrName>style.visibility</p:attrName>
                                        </p:attrNameLst>
                                      </p:cBhvr>
                                      <p:to>
                                        <p:strVal val="visible"/>
                                      </p:to>
                                    </p:set>
                                    <p:animEffect transition="in" filter="fade">
                                      <p:cBhvr>
                                        <p:cTn id="77" dur="500"/>
                                        <p:tgtEl>
                                          <p:spTgt spid="9">
                                            <p:graphicEl>
                                              <a:chart seriesIdx="1" categoryIdx="6" bldStep="ptInSeries"/>
                                            </p:graphicEl>
                                          </p:spTgt>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9">
                                            <p:graphicEl>
                                              <a:chart seriesIdx="1" categoryIdx="7" bldStep="ptInSeries"/>
                                            </p:graphicEl>
                                          </p:spTgt>
                                        </p:tgtEl>
                                        <p:attrNameLst>
                                          <p:attrName>style.visibility</p:attrName>
                                        </p:attrNameLst>
                                      </p:cBhvr>
                                      <p:to>
                                        <p:strVal val="visible"/>
                                      </p:to>
                                    </p:set>
                                    <p:animEffect transition="in" filter="fade">
                                      <p:cBhvr>
                                        <p:cTn id="81" dur="500"/>
                                        <p:tgtEl>
                                          <p:spTgt spid="9">
                                            <p:graphicEl>
                                              <a:chart seriesIdx="1" categoryIdx="7" bldStep="ptInSeries"/>
                                            </p:graphicEl>
                                          </p:spTgt>
                                        </p:tgtEl>
                                      </p:cBhvr>
                                    </p:animEffect>
                                  </p:childTnLst>
                                </p:cTn>
                              </p:par>
                            </p:childTnLst>
                          </p:cTn>
                        </p:par>
                        <p:par>
                          <p:cTn id="82" fill="hold">
                            <p:stCondLst>
                              <p:cond delay="4000"/>
                            </p:stCondLst>
                            <p:childTnLst>
                              <p:par>
                                <p:cTn id="83" presetID="10" presetClass="entr" presetSubtype="0" fill="hold" grpId="0" nodeType="afterEffect">
                                  <p:stCondLst>
                                    <p:cond delay="0"/>
                                  </p:stCondLst>
                                  <p:childTnLst>
                                    <p:set>
                                      <p:cBhvr>
                                        <p:cTn id="84" dur="1" fill="hold">
                                          <p:stCondLst>
                                            <p:cond delay="0"/>
                                          </p:stCondLst>
                                        </p:cTn>
                                        <p:tgtEl>
                                          <p:spTgt spid="9">
                                            <p:graphicEl>
                                              <a:chart seriesIdx="1" categoryIdx="8" bldStep="ptInSeries"/>
                                            </p:graphicEl>
                                          </p:spTgt>
                                        </p:tgtEl>
                                        <p:attrNameLst>
                                          <p:attrName>style.visibility</p:attrName>
                                        </p:attrNameLst>
                                      </p:cBhvr>
                                      <p:to>
                                        <p:strVal val="visible"/>
                                      </p:to>
                                    </p:set>
                                    <p:animEffect transition="in" filter="fade">
                                      <p:cBhvr>
                                        <p:cTn id="85" dur="500"/>
                                        <p:tgtEl>
                                          <p:spTgt spid="9">
                                            <p:graphicEl>
                                              <a:chart seriesIdx="1" categoryIdx="8" bldStep="ptInSeries"/>
                                            </p:graphicEl>
                                          </p:spTgt>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9">
                                            <p:graphicEl>
                                              <a:chart seriesIdx="1" categoryIdx="9" bldStep="ptInSeries"/>
                                            </p:graphicEl>
                                          </p:spTgt>
                                        </p:tgtEl>
                                        <p:attrNameLst>
                                          <p:attrName>style.visibility</p:attrName>
                                        </p:attrNameLst>
                                      </p:cBhvr>
                                      <p:to>
                                        <p:strVal val="visible"/>
                                      </p:to>
                                    </p:set>
                                    <p:animEffect transition="in" filter="fade">
                                      <p:cBhvr>
                                        <p:cTn id="89" dur="500"/>
                                        <p:tgtEl>
                                          <p:spTgt spid="9">
                                            <p:graphicEl>
                                              <a:chart seriesIdx="1" categoryIdx="9"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seriesEl"/>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5137051-55C7-466C-911F-9ED5D1E6E346}"/>
              </a:ext>
            </a:extLst>
          </p:cNvPr>
          <p:cNvSpPr txBox="1"/>
          <p:nvPr/>
        </p:nvSpPr>
        <p:spPr>
          <a:xfrm>
            <a:off x="508001" y="5782852"/>
            <a:ext cx="11514666" cy="369332"/>
          </a:xfrm>
          <a:prstGeom prst="rect">
            <a:avLst/>
          </a:prstGeom>
          <a:noFill/>
        </p:spPr>
        <p:txBody>
          <a:bodyPr wrap="square" rtlCol="0">
            <a:spAutoFit/>
          </a:bodyPr>
          <a:lstStyle/>
          <a:p>
            <a:r>
              <a:rPr lang="it-IT" dirty="0"/>
              <a:t>The 2 groups of </a:t>
            </a:r>
            <a:r>
              <a:rPr lang="it-IT" dirty="0" err="1"/>
              <a:t>respondents</a:t>
            </a:r>
            <a:r>
              <a:rPr lang="it-IT" dirty="0"/>
              <a:t> </a:t>
            </a:r>
            <a:r>
              <a:rPr lang="it-IT" dirty="0" err="1"/>
              <a:t>seem</a:t>
            </a:r>
            <a:r>
              <a:rPr lang="it-IT" dirty="0"/>
              <a:t> to be in </a:t>
            </a:r>
            <a:r>
              <a:rPr lang="it-IT" dirty="0" err="1"/>
              <a:t>total</a:t>
            </a:r>
            <a:r>
              <a:rPr lang="it-IT" dirty="0"/>
              <a:t> agreement. </a:t>
            </a:r>
            <a:r>
              <a:rPr lang="it-IT" dirty="0" err="1"/>
              <a:t>They</a:t>
            </a:r>
            <a:r>
              <a:rPr lang="it-IT" dirty="0"/>
              <a:t> </a:t>
            </a:r>
            <a:r>
              <a:rPr lang="it-IT" dirty="0" err="1"/>
              <a:t>both</a:t>
            </a:r>
            <a:r>
              <a:rPr lang="it-IT" dirty="0"/>
              <a:t> </a:t>
            </a:r>
            <a:r>
              <a:rPr lang="it-IT" dirty="0" err="1"/>
              <a:t>expressed</a:t>
            </a:r>
            <a:r>
              <a:rPr lang="it-IT" dirty="0"/>
              <a:t> </a:t>
            </a:r>
            <a:r>
              <a:rPr lang="it-IT" dirty="0" err="1"/>
              <a:t>their</a:t>
            </a:r>
            <a:r>
              <a:rPr lang="it-IT" dirty="0"/>
              <a:t> </a:t>
            </a:r>
            <a:r>
              <a:rPr lang="it-IT" dirty="0" err="1"/>
              <a:t>preference</a:t>
            </a:r>
            <a:r>
              <a:rPr lang="it-IT" dirty="0"/>
              <a:t> for the </a:t>
            </a:r>
            <a:r>
              <a:rPr lang="it-IT" dirty="0" err="1"/>
              <a:t>same</a:t>
            </a:r>
            <a:r>
              <a:rPr lang="it-IT" dirty="0"/>
              <a:t> service. </a:t>
            </a:r>
          </a:p>
        </p:txBody>
      </p:sp>
      <p:graphicFrame>
        <p:nvGraphicFramePr>
          <p:cNvPr id="8" name="Segnaposto contenuto 7">
            <a:extLst>
              <a:ext uri="{FF2B5EF4-FFF2-40B4-BE49-F238E27FC236}">
                <a16:creationId xmlns:a16="http://schemas.microsoft.com/office/drawing/2014/main" id="{4B77B141-3881-4DF9-9A2D-7EFA36023FDD}"/>
              </a:ext>
            </a:extLst>
          </p:cNvPr>
          <p:cNvGraphicFramePr>
            <a:graphicFrameLocks noGrp="1"/>
          </p:cNvGraphicFramePr>
          <p:nvPr>
            <p:ph idx="1"/>
            <p:extLst>
              <p:ext uri="{D42A27DB-BD31-4B8C-83A1-F6EECF244321}">
                <p14:modId xmlns:p14="http://schemas.microsoft.com/office/powerpoint/2010/main" val="510470520"/>
              </p:ext>
            </p:extLst>
          </p:nvPr>
        </p:nvGraphicFramePr>
        <p:xfrm>
          <a:off x="1888694" y="1429351"/>
          <a:ext cx="8892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540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500"/>
                                        <p:tgtEl>
                                          <p:spTgt spid="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fade">
                                      <p:cBhvr>
                                        <p:cTn id="12" dur="500"/>
                                        <p:tgtEl>
                                          <p:spTgt spid="8">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fade">
                                      <p:cBhvr>
                                        <p:cTn id="16" dur="500"/>
                                        <p:tgtEl>
                                          <p:spTgt spid="8">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fade">
                                      <p:cBhvr>
                                        <p:cTn id="20" dur="500"/>
                                        <p:tgtEl>
                                          <p:spTgt spid="8">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fade">
                                      <p:cBhvr>
                                        <p:cTn id="24" dur="500"/>
                                        <p:tgtEl>
                                          <p:spTgt spid="8">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fade">
                                      <p:cBhvr>
                                        <p:cTn id="28" dur="500"/>
                                        <p:tgtEl>
                                          <p:spTgt spid="8">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8">
                                            <p:graphicEl>
                                              <a:chart seriesIdx="0" categoryIdx="5" bldStep="ptInSeries"/>
                                            </p:graphicEl>
                                          </p:spTgt>
                                        </p:tgtEl>
                                        <p:attrNameLst>
                                          <p:attrName>style.visibility</p:attrName>
                                        </p:attrNameLst>
                                      </p:cBhvr>
                                      <p:to>
                                        <p:strVal val="visible"/>
                                      </p:to>
                                    </p:set>
                                    <p:animEffect transition="in" filter="fade">
                                      <p:cBhvr>
                                        <p:cTn id="32" dur="500"/>
                                        <p:tgtEl>
                                          <p:spTgt spid="8">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graphicEl>
                                              <a:chart seriesIdx="0" categoryIdx="6" bldStep="ptInSeries"/>
                                            </p:graphicEl>
                                          </p:spTgt>
                                        </p:tgtEl>
                                        <p:attrNameLst>
                                          <p:attrName>style.visibility</p:attrName>
                                        </p:attrNameLst>
                                      </p:cBhvr>
                                      <p:to>
                                        <p:strVal val="visible"/>
                                      </p:to>
                                    </p:set>
                                    <p:animEffect transition="in" filter="fade">
                                      <p:cBhvr>
                                        <p:cTn id="36" dur="500"/>
                                        <p:tgtEl>
                                          <p:spTgt spid="8">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graphicEl>
                                              <a:chart seriesIdx="0" categoryIdx="7" bldStep="ptInSeries"/>
                                            </p:graphicEl>
                                          </p:spTgt>
                                        </p:tgtEl>
                                        <p:attrNameLst>
                                          <p:attrName>style.visibility</p:attrName>
                                        </p:attrNameLst>
                                      </p:cBhvr>
                                      <p:to>
                                        <p:strVal val="visible"/>
                                      </p:to>
                                    </p:set>
                                    <p:animEffect transition="in" filter="fade">
                                      <p:cBhvr>
                                        <p:cTn id="40" dur="500"/>
                                        <p:tgtEl>
                                          <p:spTgt spid="8">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
                                            <p:graphicEl>
                                              <a:chart seriesIdx="0" categoryIdx="8" bldStep="ptInSeries"/>
                                            </p:graphicEl>
                                          </p:spTgt>
                                        </p:tgtEl>
                                        <p:attrNameLst>
                                          <p:attrName>style.visibility</p:attrName>
                                        </p:attrNameLst>
                                      </p:cBhvr>
                                      <p:to>
                                        <p:strVal val="visible"/>
                                      </p:to>
                                    </p:set>
                                    <p:animEffect transition="in" filter="fade">
                                      <p:cBhvr>
                                        <p:cTn id="44" dur="500"/>
                                        <p:tgtEl>
                                          <p:spTgt spid="8">
                                            <p:graphicEl>
                                              <a:chart seriesIdx="0" categoryIdx="8" bldStep="ptInSeries"/>
                                            </p:graphic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
                                            <p:graphicEl>
                                              <a:chart seriesIdx="0" categoryIdx="9" bldStep="ptInSeries"/>
                                            </p:graphicEl>
                                          </p:spTgt>
                                        </p:tgtEl>
                                        <p:attrNameLst>
                                          <p:attrName>style.visibility</p:attrName>
                                        </p:attrNameLst>
                                      </p:cBhvr>
                                      <p:to>
                                        <p:strVal val="visible"/>
                                      </p:to>
                                    </p:set>
                                    <p:animEffect transition="in" filter="fade">
                                      <p:cBhvr>
                                        <p:cTn id="48" dur="500"/>
                                        <p:tgtEl>
                                          <p:spTgt spid="8">
                                            <p:graphicEl>
                                              <a:chart seriesIdx="0" categoryIdx="9" bldStep="ptInSeries"/>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fade">
                                      <p:cBhvr>
                                        <p:cTn id="53" dur="500"/>
                                        <p:tgtEl>
                                          <p:spTgt spid="8">
                                            <p:graphicEl>
                                              <a:chart seriesIdx="1" categoryIdx="0" bldStep="ptInSeries"/>
                                            </p:graphicEl>
                                          </p:spTgt>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fade">
                                      <p:cBhvr>
                                        <p:cTn id="57" dur="500"/>
                                        <p:tgtEl>
                                          <p:spTgt spid="8">
                                            <p:graphicEl>
                                              <a:chart seriesIdx="1" categoryIdx="1" bldStep="ptInSeries"/>
                                            </p:graphicEl>
                                          </p:spTgt>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fade">
                                      <p:cBhvr>
                                        <p:cTn id="61" dur="500"/>
                                        <p:tgtEl>
                                          <p:spTgt spid="8">
                                            <p:graphicEl>
                                              <a:chart seriesIdx="1" categoryIdx="2" bldStep="ptInSeries"/>
                                            </p:graphicEl>
                                          </p:spTgt>
                                        </p:tgtEl>
                                      </p:cBhvr>
                                    </p:animEffect>
                                  </p:childTnLst>
                                </p:cTn>
                              </p:par>
                            </p:childTnLst>
                          </p:cTn>
                        </p:par>
                        <p:par>
                          <p:cTn id="62" fill="hold">
                            <p:stCondLst>
                              <p:cond delay="1500"/>
                            </p:stCondLst>
                            <p:childTnLst>
                              <p:par>
                                <p:cTn id="63" presetID="10" presetClass="entr" presetSubtype="0" fill="hold" grpId="0" nodeType="afterEffect">
                                  <p:stCondLst>
                                    <p:cond delay="0"/>
                                  </p:stCondLst>
                                  <p:childTnLst>
                                    <p:set>
                                      <p:cBhvr>
                                        <p:cTn id="64"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fade">
                                      <p:cBhvr>
                                        <p:cTn id="65" dur="500"/>
                                        <p:tgtEl>
                                          <p:spTgt spid="8">
                                            <p:graphicEl>
                                              <a:chart seriesIdx="1" categoryIdx="3" bldStep="ptInSeries"/>
                                            </p:graphicEl>
                                          </p:spTgt>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fade">
                                      <p:cBhvr>
                                        <p:cTn id="69" dur="500"/>
                                        <p:tgtEl>
                                          <p:spTgt spid="8">
                                            <p:graphicEl>
                                              <a:chart seriesIdx="1" categoryIdx="4" bldStep="ptInSeries"/>
                                            </p:graphicEl>
                                          </p:spTgt>
                                        </p:tgtEl>
                                      </p:cBhvr>
                                    </p:animEffect>
                                  </p:childTnLst>
                                </p:cTn>
                              </p:par>
                            </p:childTnLst>
                          </p:cTn>
                        </p:par>
                        <p:par>
                          <p:cTn id="70" fill="hold">
                            <p:stCondLst>
                              <p:cond delay="2500"/>
                            </p:stCondLst>
                            <p:childTnLst>
                              <p:par>
                                <p:cTn id="71" presetID="10" presetClass="entr" presetSubtype="0" fill="hold" grpId="0" nodeType="afterEffect">
                                  <p:stCondLst>
                                    <p:cond delay="0"/>
                                  </p:stCondLst>
                                  <p:childTnLst>
                                    <p:set>
                                      <p:cBhvr>
                                        <p:cTn id="72" dur="1" fill="hold">
                                          <p:stCondLst>
                                            <p:cond delay="0"/>
                                          </p:stCondLst>
                                        </p:cTn>
                                        <p:tgtEl>
                                          <p:spTgt spid="8">
                                            <p:graphicEl>
                                              <a:chart seriesIdx="1" categoryIdx="5" bldStep="ptInSeries"/>
                                            </p:graphicEl>
                                          </p:spTgt>
                                        </p:tgtEl>
                                        <p:attrNameLst>
                                          <p:attrName>style.visibility</p:attrName>
                                        </p:attrNameLst>
                                      </p:cBhvr>
                                      <p:to>
                                        <p:strVal val="visible"/>
                                      </p:to>
                                    </p:set>
                                    <p:animEffect transition="in" filter="fade">
                                      <p:cBhvr>
                                        <p:cTn id="73" dur="500"/>
                                        <p:tgtEl>
                                          <p:spTgt spid="8">
                                            <p:graphicEl>
                                              <a:chart seriesIdx="1" categoryIdx="5" bldStep="ptInSeries"/>
                                            </p:graphicEl>
                                          </p:spTgt>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
                                            <p:graphicEl>
                                              <a:chart seriesIdx="1" categoryIdx="6" bldStep="ptInSeries"/>
                                            </p:graphicEl>
                                          </p:spTgt>
                                        </p:tgtEl>
                                        <p:attrNameLst>
                                          <p:attrName>style.visibility</p:attrName>
                                        </p:attrNameLst>
                                      </p:cBhvr>
                                      <p:to>
                                        <p:strVal val="visible"/>
                                      </p:to>
                                    </p:set>
                                    <p:animEffect transition="in" filter="fade">
                                      <p:cBhvr>
                                        <p:cTn id="77" dur="500"/>
                                        <p:tgtEl>
                                          <p:spTgt spid="8">
                                            <p:graphicEl>
                                              <a:chart seriesIdx="1" categoryIdx="6" bldStep="ptInSeries"/>
                                            </p:graphicEl>
                                          </p:spTgt>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8">
                                            <p:graphicEl>
                                              <a:chart seriesIdx="1" categoryIdx="7" bldStep="ptInSeries"/>
                                            </p:graphicEl>
                                          </p:spTgt>
                                        </p:tgtEl>
                                        <p:attrNameLst>
                                          <p:attrName>style.visibility</p:attrName>
                                        </p:attrNameLst>
                                      </p:cBhvr>
                                      <p:to>
                                        <p:strVal val="visible"/>
                                      </p:to>
                                    </p:set>
                                    <p:animEffect transition="in" filter="fade">
                                      <p:cBhvr>
                                        <p:cTn id="81" dur="500"/>
                                        <p:tgtEl>
                                          <p:spTgt spid="8">
                                            <p:graphicEl>
                                              <a:chart seriesIdx="1" categoryIdx="7" bldStep="ptInSeries"/>
                                            </p:graphicEl>
                                          </p:spTgt>
                                        </p:tgtEl>
                                      </p:cBhvr>
                                    </p:animEffect>
                                  </p:childTnLst>
                                </p:cTn>
                              </p:par>
                            </p:childTnLst>
                          </p:cTn>
                        </p:par>
                        <p:par>
                          <p:cTn id="82" fill="hold">
                            <p:stCondLst>
                              <p:cond delay="4000"/>
                            </p:stCondLst>
                            <p:childTnLst>
                              <p:par>
                                <p:cTn id="83" presetID="10" presetClass="entr" presetSubtype="0" fill="hold" grpId="0" nodeType="afterEffect">
                                  <p:stCondLst>
                                    <p:cond delay="0"/>
                                  </p:stCondLst>
                                  <p:childTnLst>
                                    <p:set>
                                      <p:cBhvr>
                                        <p:cTn id="84" dur="1" fill="hold">
                                          <p:stCondLst>
                                            <p:cond delay="0"/>
                                          </p:stCondLst>
                                        </p:cTn>
                                        <p:tgtEl>
                                          <p:spTgt spid="8">
                                            <p:graphicEl>
                                              <a:chart seriesIdx="1" categoryIdx="8" bldStep="ptInSeries"/>
                                            </p:graphicEl>
                                          </p:spTgt>
                                        </p:tgtEl>
                                        <p:attrNameLst>
                                          <p:attrName>style.visibility</p:attrName>
                                        </p:attrNameLst>
                                      </p:cBhvr>
                                      <p:to>
                                        <p:strVal val="visible"/>
                                      </p:to>
                                    </p:set>
                                    <p:animEffect transition="in" filter="fade">
                                      <p:cBhvr>
                                        <p:cTn id="85" dur="500"/>
                                        <p:tgtEl>
                                          <p:spTgt spid="8">
                                            <p:graphicEl>
                                              <a:chart seriesIdx="1" categoryIdx="8" bldStep="ptInSeries"/>
                                            </p:graphicEl>
                                          </p:spTgt>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8">
                                            <p:graphicEl>
                                              <a:chart seriesIdx="1" categoryIdx="9" bldStep="ptInSeries"/>
                                            </p:graphicEl>
                                          </p:spTgt>
                                        </p:tgtEl>
                                        <p:attrNameLst>
                                          <p:attrName>style.visibility</p:attrName>
                                        </p:attrNameLst>
                                      </p:cBhvr>
                                      <p:to>
                                        <p:strVal val="visible"/>
                                      </p:to>
                                    </p:set>
                                    <p:animEffect transition="in" filter="fade">
                                      <p:cBhvr>
                                        <p:cTn id="89" dur="500"/>
                                        <p:tgtEl>
                                          <p:spTgt spid="8">
                                            <p:graphicEl>
                                              <a:chart seriesIdx="1" categoryIdx="9"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seriesEl"/>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5137051-55C7-466C-911F-9ED5D1E6E346}"/>
              </a:ext>
            </a:extLst>
          </p:cNvPr>
          <p:cNvSpPr txBox="1"/>
          <p:nvPr/>
        </p:nvSpPr>
        <p:spPr>
          <a:xfrm>
            <a:off x="397933" y="5756047"/>
            <a:ext cx="11336867" cy="369332"/>
          </a:xfrm>
          <a:prstGeom prst="rect">
            <a:avLst/>
          </a:prstGeom>
          <a:noFill/>
        </p:spPr>
        <p:txBody>
          <a:bodyPr wrap="square" rtlCol="0">
            <a:spAutoFit/>
          </a:bodyPr>
          <a:lstStyle/>
          <a:p>
            <a:r>
              <a:rPr lang="it-IT" dirty="0"/>
              <a:t>The 2 groups </a:t>
            </a:r>
            <a:r>
              <a:rPr lang="it-IT" dirty="0" err="1"/>
              <a:t>did</a:t>
            </a:r>
            <a:r>
              <a:rPr lang="it-IT" dirty="0"/>
              <a:t> </a:t>
            </a:r>
            <a:r>
              <a:rPr lang="it-IT" dirty="0" err="1"/>
              <a:t>not</a:t>
            </a:r>
            <a:r>
              <a:rPr lang="it-IT" dirty="0"/>
              <a:t> express </a:t>
            </a:r>
            <a:r>
              <a:rPr lang="it-IT" dirty="0" err="1"/>
              <a:t>converging</a:t>
            </a:r>
            <a:r>
              <a:rPr lang="it-IT" dirty="0"/>
              <a:t> </a:t>
            </a:r>
            <a:r>
              <a:rPr lang="it-IT" dirty="0" err="1"/>
              <a:t>views</a:t>
            </a:r>
            <a:r>
              <a:rPr lang="it-IT" dirty="0"/>
              <a:t>. A </a:t>
            </a:r>
            <a:r>
              <a:rPr lang="it-IT" dirty="0" err="1"/>
              <a:t>specific</a:t>
            </a:r>
            <a:r>
              <a:rPr lang="it-IT" dirty="0"/>
              <a:t> service </a:t>
            </a:r>
            <a:r>
              <a:rPr lang="it-IT" dirty="0" err="1"/>
              <a:t>has</a:t>
            </a:r>
            <a:r>
              <a:rPr lang="it-IT" dirty="0"/>
              <a:t> </a:t>
            </a:r>
            <a:r>
              <a:rPr lang="it-IT" dirty="0" err="1"/>
              <a:t>been</a:t>
            </a:r>
            <a:r>
              <a:rPr lang="it-IT" dirty="0"/>
              <a:t> </a:t>
            </a:r>
            <a:r>
              <a:rPr lang="it-IT" dirty="0" err="1"/>
              <a:t>unanimously</a:t>
            </a:r>
            <a:r>
              <a:rPr lang="it-IT" dirty="0"/>
              <a:t> </a:t>
            </a:r>
            <a:r>
              <a:rPr lang="it-IT" dirty="0" err="1"/>
              <a:t>voted</a:t>
            </a:r>
            <a:r>
              <a:rPr lang="it-IT" dirty="0"/>
              <a:t> by </a:t>
            </a:r>
            <a:r>
              <a:rPr lang="it-IT" dirty="0" err="1"/>
              <a:t>all</a:t>
            </a:r>
            <a:r>
              <a:rPr lang="it-IT" dirty="0"/>
              <a:t> key </a:t>
            </a:r>
            <a:r>
              <a:rPr lang="it-IT" dirty="0" err="1"/>
              <a:t>respondents</a:t>
            </a:r>
            <a:r>
              <a:rPr lang="it-IT" dirty="0"/>
              <a:t>. </a:t>
            </a:r>
          </a:p>
        </p:txBody>
      </p:sp>
      <p:graphicFrame>
        <p:nvGraphicFramePr>
          <p:cNvPr id="9" name="Segnaposto contenuto 8">
            <a:extLst>
              <a:ext uri="{FF2B5EF4-FFF2-40B4-BE49-F238E27FC236}">
                <a16:creationId xmlns:a16="http://schemas.microsoft.com/office/drawing/2014/main" id="{C9FDED2E-7E11-41FD-9205-2D7A79AA3F84}"/>
              </a:ext>
            </a:extLst>
          </p:cNvPr>
          <p:cNvGraphicFramePr>
            <a:graphicFrameLocks noGrp="1"/>
          </p:cNvGraphicFramePr>
          <p:nvPr>
            <p:ph idx="1"/>
            <p:extLst>
              <p:ext uri="{D42A27DB-BD31-4B8C-83A1-F6EECF244321}">
                <p14:modId xmlns:p14="http://schemas.microsoft.com/office/powerpoint/2010/main" val="3961659794"/>
              </p:ext>
            </p:extLst>
          </p:nvPr>
        </p:nvGraphicFramePr>
        <p:xfrm>
          <a:off x="1944050" y="1391519"/>
          <a:ext cx="8856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872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7" dur="500"/>
                                        <p:tgtEl>
                                          <p:spTgt spid="9">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0" categoryIdx="0" bldStep="ptInSeries"/>
                                            </p:graphicEl>
                                          </p:spTgt>
                                        </p:tgtEl>
                                        <p:attrNameLst>
                                          <p:attrName>style.visibility</p:attrName>
                                        </p:attrNameLst>
                                      </p:cBhvr>
                                      <p:to>
                                        <p:strVal val="visible"/>
                                      </p:to>
                                    </p:set>
                                    <p:animEffect transition="in" filter="fade">
                                      <p:cBhvr>
                                        <p:cTn id="12" dur="500"/>
                                        <p:tgtEl>
                                          <p:spTgt spid="9">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graphicEl>
                                              <a:chart seriesIdx="0" categoryIdx="1" bldStep="ptInSeries"/>
                                            </p:graphicEl>
                                          </p:spTgt>
                                        </p:tgtEl>
                                        <p:attrNameLst>
                                          <p:attrName>style.visibility</p:attrName>
                                        </p:attrNameLst>
                                      </p:cBhvr>
                                      <p:to>
                                        <p:strVal val="visible"/>
                                      </p:to>
                                    </p:set>
                                    <p:animEffect transition="in" filter="fade">
                                      <p:cBhvr>
                                        <p:cTn id="16" dur="500"/>
                                        <p:tgtEl>
                                          <p:spTgt spid="9">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graphicEl>
                                              <a:chart seriesIdx="0" categoryIdx="2" bldStep="ptInSeries"/>
                                            </p:graphicEl>
                                          </p:spTgt>
                                        </p:tgtEl>
                                        <p:attrNameLst>
                                          <p:attrName>style.visibility</p:attrName>
                                        </p:attrNameLst>
                                      </p:cBhvr>
                                      <p:to>
                                        <p:strVal val="visible"/>
                                      </p:to>
                                    </p:set>
                                    <p:animEffect transition="in" filter="fade">
                                      <p:cBhvr>
                                        <p:cTn id="20" dur="500"/>
                                        <p:tgtEl>
                                          <p:spTgt spid="9">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9">
                                            <p:graphicEl>
                                              <a:chart seriesIdx="0" categoryIdx="3" bldStep="ptInSeries"/>
                                            </p:graphicEl>
                                          </p:spTgt>
                                        </p:tgtEl>
                                        <p:attrNameLst>
                                          <p:attrName>style.visibility</p:attrName>
                                        </p:attrNameLst>
                                      </p:cBhvr>
                                      <p:to>
                                        <p:strVal val="visible"/>
                                      </p:to>
                                    </p:set>
                                    <p:animEffect transition="in" filter="fade">
                                      <p:cBhvr>
                                        <p:cTn id="24" dur="500"/>
                                        <p:tgtEl>
                                          <p:spTgt spid="9">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9">
                                            <p:graphicEl>
                                              <a:chart seriesIdx="0" categoryIdx="4" bldStep="ptInSeries"/>
                                            </p:graphicEl>
                                          </p:spTgt>
                                        </p:tgtEl>
                                        <p:attrNameLst>
                                          <p:attrName>style.visibility</p:attrName>
                                        </p:attrNameLst>
                                      </p:cBhvr>
                                      <p:to>
                                        <p:strVal val="visible"/>
                                      </p:to>
                                    </p:set>
                                    <p:animEffect transition="in" filter="fade">
                                      <p:cBhvr>
                                        <p:cTn id="28" dur="500"/>
                                        <p:tgtEl>
                                          <p:spTgt spid="9">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graphicEl>
                                              <a:chart seriesIdx="0" categoryIdx="5" bldStep="ptInSeries"/>
                                            </p:graphicEl>
                                          </p:spTgt>
                                        </p:tgtEl>
                                        <p:attrNameLst>
                                          <p:attrName>style.visibility</p:attrName>
                                        </p:attrNameLst>
                                      </p:cBhvr>
                                      <p:to>
                                        <p:strVal val="visible"/>
                                      </p:to>
                                    </p:set>
                                    <p:animEffect transition="in" filter="fade">
                                      <p:cBhvr>
                                        <p:cTn id="32" dur="500"/>
                                        <p:tgtEl>
                                          <p:spTgt spid="9">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9">
                                            <p:graphicEl>
                                              <a:chart seriesIdx="0" categoryIdx="6" bldStep="ptInSeries"/>
                                            </p:graphicEl>
                                          </p:spTgt>
                                        </p:tgtEl>
                                        <p:attrNameLst>
                                          <p:attrName>style.visibility</p:attrName>
                                        </p:attrNameLst>
                                      </p:cBhvr>
                                      <p:to>
                                        <p:strVal val="visible"/>
                                      </p:to>
                                    </p:set>
                                    <p:animEffect transition="in" filter="fade">
                                      <p:cBhvr>
                                        <p:cTn id="36" dur="500"/>
                                        <p:tgtEl>
                                          <p:spTgt spid="9">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9">
                                            <p:graphicEl>
                                              <a:chart seriesIdx="0" categoryIdx="7" bldStep="ptInSeries"/>
                                            </p:graphicEl>
                                          </p:spTgt>
                                        </p:tgtEl>
                                        <p:attrNameLst>
                                          <p:attrName>style.visibility</p:attrName>
                                        </p:attrNameLst>
                                      </p:cBhvr>
                                      <p:to>
                                        <p:strVal val="visible"/>
                                      </p:to>
                                    </p:set>
                                    <p:animEffect transition="in" filter="fade">
                                      <p:cBhvr>
                                        <p:cTn id="40" dur="500"/>
                                        <p:tgtEl>
                                          <p:spTgt spid="9">
                                            <p:graphicEl>
                                              <a:chart seriesIdx="0" categoryIdx="7" bldStep="ptInSeries"/>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graphicEl>
                                              <a:chart seriesIdx="1" categoryIdx="0" bldStep="ptInSeries"/>
                                            </p:graphicEl>
                                          </p:spTgt>
                                        </p:tgtEl>
                                        <p:attrNameLst>
                                          <p:attrName>style.visibility</p:attrName>
                                        </p:attrNameLst>
                                      </p:cBhvr>
                                      <p:to>
                                        <p:strVal val="visible"/>
                                      </p:to>
                                    </p:set>
                                    <p:animEffect transition="in" filter="fade">
                                      <p:cBhvr>
                                        <p:cTn id="45" dur="500"/>
                                        <p:tgtEl>
                                          <p:spTgt spid="9">
                                            <p:graphicEl>
                                              <a:chart seriesIdx="1" categoryIdx="0" bldStep="ptInSeries"/>
                                            </p:graphicEl>
                                          </p:spTgt>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9">
                                            <p:graphicEl>
                                              <a:chart seriesIdx="1" categoryIdx="1" bldStep="ptInSeries"/>
                                            </p:graphicEl>
                                          </p:spTgt>
                                        </p:tgtEl>
                                        <p:attrNameLst>
                                          <p:attrName>style.visibility</p:attrName>
                                        </p:attrNameLst>
                                      </p:cBhvr>
                                      <p:to>
                                        <p:strVal val="visible"/>
                                      </p:to>
                                    </p:set>
                                    <p:animEffect transition="in" filter="fade">
                                      <p:cBhvr>
                                        <p:cTn id="49" dur="500"/>
                                        <p:tgtEl>
                                          <p:spTgt spid="9">
                                            <p:graphicEl>
                                              <a:chart seriesIdx="1" categoryIdx="1" bldStep="ptInSeries"/>
                                            </p:graphicEl>
                                          </p:spTgt>
                                        </p:tgtEl>
                                      </p:cBhvr>
                                    </p:animEffec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9">
                                            <p:graphicEl>
                                              <a:chart seriesIdx="1" categoryIdx="2" bldStep="ptInSeries"/>
                                            </p:graphicEl>
                                          </p:spTgt>
                                        </p:tgtEl>
                                        <p:attrNameLst>
                                          <p:attrName>style.visibility</p:attrName>
                                        </p:attrNameLst>
                                      </p:cBhvr>
                                      <p:to>
                                        <p:strVal val="visible"/>
                                      </p:to>
                                    </p:set>
                                    <p:animEffect transition="in" filter="fade">
                                      <p:cBhvr>
                                        <p:cTn id="53" dur="500"/>
                                        <p:tgtEl>
                                          <p:spTgt spid="9">
                                            <p:graphicEl>
                                              <a:chart seriesIdx="1" categoryIdx="2" bldStep="ptInSeries"/>
                                            </p:graphicEl>
                                          </p:spTgt>
                                        </p:tgtEl>
                                      </p:cBhvr>
                                    </p:animEffect>
                                  </p:childTnLst>
                                </p:cTn>
                              </p:par>
                            </p:childTnLst>
                          </p:cTn>
                        </p:par>
                        <p:par>
                          <p:cTn id="54" fill="hold">
                            <p:stCondLst>
                              <p:cond delay="1500"/>
                            </p:stCondLst>
                            <p:childTnLst>
                              <p:par>
                                <p:cTn id="55" presetID="10" presetClass="entr" presetSubtype="0" fill="hold" grpId="0" nodeType="afterEffect">
                                  <p:stCondLst>
                                    <p:cond delay="0"/>
                                  </p:stCondLst>
                                  <p:childTnLst>
                                    <p:set>
                                      <p:cBhvr>
                                        <p:cTn id="56" dur="1" fill="hold">
                                          <p:stCondLst>
                                            <p:cond delay="0"/>
                                          </p:stCondLst>
                                        </p:cTn>
                                        <p:tgtEl>
                                          <p:spTgt spid="9">
                                            <p:graphicEl>
                                              <a:chart seriesIdx="1" categoryIdx="3" bldStep="ptInSeries"/>
                                            </p:graphicEl>
                                          </p:spTgt>
                                        </p:tgtEl>
                                        <p:attrNameLst>
                                          <p:attrName>style.visibility</p:attrName>
                                        </p:attrNameLst>
                                      </p:cBhvr>
                                      <p:to>
                                        <p:strVal val="visible"/>
                                      </p:to>
                                    </p:set>
                                    <p:animEffect transition="in" filter="fade">
                                      <p:cBhvr>
                                        <p:cTn id="57" dur="500"/>
                                        <p:tgtEl>
                                          <p:spTgt spid="9">
                                            <p:graphicEl>
                                              <a:chart seriesIdx="1" categoryIdx="3" bldStep="ptInSeries"/>
                                            </p:graphicEl>
                                          </p:spTgt>
                                        </p:tgtEl>
                                      </p:cBhvr>
                                    </p:animEffect>
                                  </p:childTnLst>
                                </p:cTn>
                              </p:par>
                            </p:childTnLst>
                          </p:cTn>
                        </p:par>
                        <p:par>
                          <p:cTn id="58" fill="hold">
                            <p:stCondLst>
                              <p:cond delay="2000"/>
                            </p:stCondLst>
                            <p:childTnLst>
                              <p:par>
                                <p:cTn id="59" presetID="10" presetClass="entr" presetSubtype="0" fill="hold" grpId="0" nodeType="afterEffect">
                                  <p:stCondLst>
                                    <p:cond delay="0"/>
                                  </p:stCondLst>
                                  <p:childTnLst>
                                    <p:set>
                                      <p:cBhvr>
                                        <p:cTn id="60" dur="1" fill="hold">
                                          <p:stCondLst>
                                            <p:cond delay="0"/>
                                          </p:stCondLst>
                                        </p:cTn>
                                        <p:tgtEl>
                                          <p:spTgt spid="9">
                                            <p:graphicEl>
                                              <a:chart seriesIdx="1" categoryIdx="4" bldStep="ptInSeries"/>
                                            </p:graphicEl>
                                          </p:spTgt>
                                        </p:tgtEl>
                                        <p:attrNameLst>
                                          <p:attrName>style.visibility</p:attrName>
                                        </p:attrNameLst>
                                      </p:cBhvr>
                                      <p:to>
                                        <p:strVal val="visible"/>
                                      </p:to>
                                    </p:set>
                                    <p:animEffect transition="in" filter="fade">
                                      <p:cBhvr>
                                        <p:cTn id="61" dur="500"/>
                                        <p:tgtEl>
                                          <p:spTgt spid="9">
                                            <p:graphicEl>
                                              <a:chart seriesIdx="1" categoryIdx="4" bldStep="ptInSeries"/>
                                            </p:graphicEl>
                                          </p:spTgt>
                                        </p:tgtEl>
                                      </p:cBhvr>
                                    </p:animEffect>
                                  </p:childTnLst>
                                </p:cTn>
                              </p:par>
                            </p:childTnLst>
                          </p:cTn>
                        </p:par>
                        <p:par>
                          <p:cTn id="62" fill="hold">
                            <p:stCondLst>
                              <p:cond delay="2500"/>
                            </p:stCondLst>
                            <p:childTnLst>
                              <p:par>
                                <p:cTn id="63" presetID="10" presetClass="entr" presetSubtype="0" fill="hold" grpId="0" nodeType="afterEffect">
                                  <p:stCondLst>
                                    <p:cond delay="0"/>
                                  </p:stCondLst>
                                  <p:childTnLst>
                                    <p:set>
                                      <p:cBhvr>
                                        <p:cTn id="64" dur="1" fill="hold">
                                          <p:stCondLst>
                                            <p:cond delay="0"/>
                                          </p:stCondLst>
                                        </p:cTn>
                                        <p:tgtEl>
                                          <p:spTgt spid="9">
                                            <p:graphicEl>
                                              <a:chart seriesIdx="1" categoryIdx="5" bldStep="ptInSeries"/>
                                            </p:graphicEl>
                                          </p:spTgt>
                                        </p:tgtEl>
                                        <p:attrNameLst>
                                          <p:attrName>style.visibility</p:attrName>
                                        </p:attrNameLst>
                                      </p:cBhvr>
                                      <p:to>
                                        <p:strVal val="visible"/>
                                      </p:to>
                                    </p:set>
                                    <p:animEffect transition="in" filter="fade">
                                      <p:cBhvr>
                                        <p:cTn id="65" dur="500"/>
                                        <p:tgtEl>
                                          <p:spTgt spid="9">
                                            <p:graphicEl>
                                              <a:chart seriesIdx="1" categoryIdx="5" bldStep="ptInSeries"/>
                                            </p:graphicEl>
                                          </p:spTgt>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9">
                                            <p:graphicEl>
                                              <a:chart seriesIdx="1" categoryIdx="6" bldStep="ptInSeries"/>
                                            </p:graphicEl>
                                          </p:spTgt>
                                        </p:tgtEl>
                                        <p:attrNameLst>
                                          <p:attrName>style.visibility</p:attrName>
                                        </p:attrNameLst>
                                      </p:cBhvr>
                                      <p:to>
                                        <p:strVal val="visible"/>
                                      </p:to>
                                    </p:set>
                                    <p:animEffect transition="in" filter="fade">
                                      <p:cBhvr>
                                        <p:cTn id="69" dur="500"/>
                                        <p:tgtEl>
                                          <p:spTgt spid="9">
                                            <p:graphicEl>
                                              <a:chart seriesIdx="1" categoryIdx="6" bldStep="ptInSeries"/>
                                            </p:graphicEl>
                                          </p:spTgt>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9">
                                            <p:graphicEl>
                                              <a:chart seriesIdx="1" categoryIdx="7" bldStep="ptInSeries"/>
                                            </p:graphicEl>
                                          </p:spTgt>
                                        </p:tgtEl>
                                        <p:attrNameLst>
                                          <p:attrName>style.visibility</p:attrName>
                                        </p:attrNameLst>
                                      </p:cBhvr>
                                      <p:to>
                                        <p:strVal val="visible"/>
                                      </p:to>
                                    </p:set>
                                    <p:animEffect transition="in" filter="fade">
                                      <p:cBhvr>
                                        <p:cTn id="73" dur="500"/>
                                        <p:tgtEl>
                                          <p:spTgt spid="9">
                                            <p:graphicEl>
                                              <a:chart seriesIdx="1" categoryIdx="7"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seriesEl"/>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999626E6-161D-48CB-BDA0-57F726DAFF95}"/>
              </a:ext>
            </a:extLst>
          </p:cNvPr>
          <p:cNvSpPr>
            <a:spLocks noGrp="1"/>
          </p:cNvSpPr>
          <p:nvPr>
            <p:ph type="title"/>
          </p:nvPr>
        </p:nvSpPr>
        <p:spPr>
          <a:xfrm>
            <a:off x="2919169" y="1430867"/>
            <a:ext cx="6030097" cy="388146"/>
          </a:xfrm>
        </p:spPr>
        <p:txBody>
          <a:bodyPr vert="horz" lIns="91440" tIns="45720" rIns="91440" bIns="45720" rtlCol="0" anchor="ctr">
            <a:noAutofit/>
          </a:bodyPr>
          <a:lstStyle/>
          <a:p>
            <a:pPr algn="ctr"/>
            <a:r>
              <a:rPr lang="it-IT" sz="2400" b="1" dirty="0">
                <a:effectLst>
                  <a:outerShdw blurRad="38100" dist="38100" dir="2700000" algn="tl">
                    <a:srgbClr val="000000">
                      <a:alpha val="43137"/>
                    </a:srgbClr>
                  </a:outerShdw>
                </a:effectLst>
              </a:rPr>
              <a:t>Q6 - SUSTAINABILITY FACTORS</a:t>
            </a:r>
          </a:p>
        </p:txBody>
      </p:sp>
      <p:sp>
        <p:nvSpPr>
          <p:cNvPr id="5" name="CasellaDiTesto 4">
            <a:extLst>
              <a:ext uri="{FF2B5EF4-FFF2-40B4-BE49-F238E27FC236}">
                <a16:creationId xmlns:a16="http://schemas.microsoft.com/office/drawing/2014/main" id="{E5137051-55C7-466C-911F-9ED5D1E6E346}"/>
              </a:ext>
            </a:extLst>
          </p:cNvPr>
          <p:cNvSpPr txBox="1"/>
          <p:nvPr/>
        </p:nvSpPr>
        <p:spPr>
          <a:xfrm>
            <a:off x="211668" y="5675511"/>
            <a:ext cx="11777132" cy="646331"/>
          </a:xfrm>
          <a:prstGeom prst="rect">
            <a:avLst/>
          </a:prstGeom>
          <a:noFill/>
        </p:spPr>
        <p:txBody>
          <a:bodyPr wrap="square" rtlCol="0">
            <a:spAutoFit/>
          </a:bodyPr>
          <a:lstStyle/>
          <a:p>
            <a:r>
              <a:rPr lang="it-IT" dirty="0" err="1"/>
              <a:t>There</a:t>
            </a:r>
            <a:r>
              <a:rPr lang="it-IT" dirty="0"/>
              <a:t> </a:t>
            </a:r>
            <a:r>
              <a:rPr lang="it-IT" dirty="0" err="1"/>
              <a:t>is</a:t>
            </a:r>
            <a:r>
              <a:rPr lang="it-IT" dirty="0"/>
              <a:t> no </a:t>
            </a:r>
            <a:r>
              <a:rPr lang="it-IT" dirty="0" err="1"/>
              <a:t>marked</a:t>
            </a:r>
            <a:r>
              <a:rPr lang="it-IT" dirty="0"/>
              <a:t> </a:t>
            </a:r>
            <a:r>
              <a:rPr lang="it-IT" dirty="0" err="1"/>
              <a:t>difference</a:t>
            </a:r>
            <a:r>
              <a:rPr lang="it-IT" dirty="0"/>
              <a:t> </a:t>
            </a:r>
            <a:r>
              <a:rPr lang="it-IT" dirty="0" err="1"/>
              <a:t>between</a:t>
            </a:r>
            <a:r>
              <a:rPr lang="it-IT" dirty="0"/>
              <a:t> </a:t>
            </a:r>
            <a:r>
              <a:rPr lang="it-IT" i="1" dirty="0"/>
              <a:t>Key </a:t>
            </a:r>
            <a:r>
              <a:rPr lang="it-IT" i="1" dirty="0" err="1"/>
              <a:t>respondents</a:t>
            </a:r>
            <a:r>
              <a:rPr lang="it-IT" i="1" dirty="0"/>
              <a:t> </a:t>
            </a:r>
            <a:r>
              <a:rPr lang="it-IT" dirty="0"/>
              <a:t>and </a:t>
            </a:r>
            <a:r>
              <a:rPr lang="it-IT" i="1" dirty="0" err="1"/>
              <a:t>wider</a:t>
            </a:r>
            <a:r>
              <a:rPr lang="it-IT" i="1" dirty="0"/>
              <a:t> public</a:t>
            </a:r>
            <a:r>
              <a:rPr lang="it-IT" dirty="0"/>
              <a:t> in the </a:t>
            </a:r>
            <a:r>
              <a:rPr lang="it-IT" dirty="0" err="1"/>
              <a:t>choice</a:t>
            </a:r>
            <a:r>
              <a:rPr lang="it-IT" dirty="0"/>
              <a:t> of the </a:t>
            </a:r>
            <a:r>
              <a:rPr lang="it-IT" dirty="0" err="1"/>
              <a:t>factors</a:t>
            </a:r>
            <a:r>
              <a:rPr lang="it-IT" dirty="0"/>
              <a:t> </a:t>
            </a:r>
            <a:r>
              <a:rPr lang="it-IT" dirty="0" err="1"/>
              <a:t>that</a:t>
            </a:r>
            <a:r>
              <a:rPr lang="it-IT" dirty="0"/>
              <a:t> can </a:t>
            </a:r>
            <a:r>
              <a:rPr lang="it-IT" dirty="0" err="1"/>
              <a:t>ensure</a:t>
            </a:r>
            <a:r>
              <a:rPr lang="it-IT" dirty="0"/>
              <a:t> the future </a:t>
            </a:r>
            <a:r>
              <a:rPr lang="it-IT" dirty="0" err="1"/>
              <a:t>sustainability</a:t>
            </a:r>
            <a:r>
              <a:rPr lang="it-IT" dirty="0"/>
              <a:t> of the </a:t>
            </a:r>
            <a:r>
              <a:rPr lang="it-IT" dirty="0" err="1"/>
              <a:t>platform</a:t>
            </a:r>
            <a:r>
              <a:rPr lang="it-IT" dirty="0"/>
              <a:t>.</a:t>
            </a:r>
          </a:p>
        </p:txBody>
      </p:sp>
      <p:graphicFrame>
        <p:nvGraphicFramePr>
          <p:cNvPr id="8" name="Segnaposto contenuto 7">
            <a:extLst>
              <a:ext uri="{FF2B5EF4-FFF2-40B4-BE49-F238E27FC236}">
                <a16:creationId xmlns:a16="http://schemas.microsoft.com/office/drawing/2014/main" id="{D716BBA5-3EE3-4C6C-93D3-E4599D669E5B}"/>
              </a:ext>
            </a:extLst>
          </p:cNvPr>
          <p:cNvGraphicFramePr>
            <a:graphicFrameLocks noGrp="1"/>
          </p:cNvGraphicFramePr>
          <p:nvPr>
            <p:ph idx="1"/>
            <p:extLst>
              <p:ext uri="{D42A27DB-BD31-4B8C-83A1-F6EECF244321}">
                <p14:modId xmlns:p14="http://schemas.microsoft.com/office/powerpoint/2010/main" val="3270541536"/>
              </p:ext>
            </p:extLst>
          </p:nvPr>
        </p:nvGraphicFramePr>
        <p:xfrm>
          <a:off x="1100671" y="1718734"/>
          <a:ext cx="9285631" cy="40329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0735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500"/>
                                        <p:tgtEl>
                                          <p:spTgt spid="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fade">
                                      <p:cBhvr>
                                        <p:cTn id="12" dur="500"/>
                                        <p:tgtEl>
                                          <p:spTgt spid="8">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fade">
                                      <p:cBhvr>
                                        <p:cTn id="16" dur="500"/>
                                        <p:tgtEl>
                                          <p:spTgt spid="8">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fade">
                                      <p:cBhvr>
                                        <p:cTn id="20" dur="500"/>
                                        <p:tgtEl>
                                          <p:spTgt spid="8">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fade">
                                      <p:cBhvr>
                                        <p:cTn id="24" dur="500"/>
                                        <p:tgtEl>
                                          <p:spTgt spid="8">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fade">
                                      <p:cBhvr>
                                        <p:cTn id="28" dur="500"/>
                                        <p:tgtEl>
                                          <p:spTgt spid="8">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8">
                                            <p:graphicEl>
                                              <a:chart seriesIdx="0" categoryIdx="5" bldStep="ptInSeries"/>
                                            </p:graphicEl>
                                          </p:spTgt>
                                        </p:tgtEl>
                                        <p:attrNameLst>
                                          <p:attrName>style.visibility</p:attrName>
                                        </p:attrNameLst>
                                      </p:cBhvr>
                                      <p:to>
                                        <p:strVal val="visible"/>
                                      </p:to>
                                    </p:set>
                                    <p:animEffect transition="in" filter="fade">
                                      <p:cBhvr>
                                        <p:cTn id="32" dur="500"/>
                                        <p:tgtEl>
                                          <p:spTgt spid="8">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graphicEl>
                                              <a:chart seriesIdx="0" categoryIdx="6" bldStep="ptInSeries"/>
                                            </p:graphicEl>
                                          </p:spTgt>
                                        </p:tgtEl>
                                        <p:attrNameLst>
                                          <p:attrName>style.visibility</p:attrName>
                                        </p:attrNameLst>
                                      </p:cBhvr>
                                      <p:to>
                                        <p:strVal val="visible"/>
                                      </p:to>
                                    </p:set>
                                    <p:animEffect transition="in" filter="fade">
                                      <p:cBhvr>
                                        <p:cTn id="36" dur="500"/>
                                        <p:tgtEl>
                                          <p:spTgt spid="8">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graphicEl>
                                              <a:chart seriesIdx="0" categoryIdx="7" bldStep="ptInSeries"/>
                                            </p:graphicEl>
                                          </p:spTgt>
                                        </p:tgtEl>
                                        <p:attrNameLst>
                                          <p:attrName>style.visibility</p:attrName>
                                        </p:attrNameLst>
                                      </p:cBhvr>
                                      <p:to>
                                        <p:strVal val="visible"/>
                                      </p:to>
                                    </p:set>
                                    <p:animEffect transition="in" filter="fade">
                                      <p:cBhvr>
                                        <p:cTn id="40" dur="500"/>
                                        <p:tgtEl>
                                          <p:spTgt spid="8">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
                                            <p:graphicEl>
                                              <a:chart seriesIdx="0" categoryIdx="8" bldStep="ptInSeries"/>
                                            </p:graphicEl>
                                          </p:spTgt>
                                        </p:tgtEl>
                                        <p:attrNameLst>
                                          <p:attrName>style.visibility</p:attrName>
                                        </p:attrNameLst>
                                      </p:cBhvr>
                                      <p:to>
                                        <p:strVal val="visible"/>
                                      </p:to>
                                    </p:set>
                                    <p:animEffect transition="in" filter="fade">
                                      <p:cBhvr>
                                        <p:cTn id="44" dur="500"/>
                                        <p:tgtEl>
                                          <p:spTgt spid="8">
                                            <p:graphicEl>
                                              <a:chart seriesIdx="0" categoryIdx="8" bldStep="ptInSeries"/>
                                            </p:graphic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
                                            <p:graphicEl>
                                              <a:chart seriesIdx="0" categoryIdx="9" bldStep="ptInSeries"/>
                                            </p:graphicEl>
                                          </p:spTgt>
                                        </p:tgtEl>
                                        <p:attrNameLst>
                                          <p:attrName>style.visibility</p:attrName>
                                        </p:attrNameLst>
                                      </p:cBhvr>
                                      <p:to>
                                        <p:strVal val="visible"/>
                                      </p:to>
                                    </p:set>
                                    <p:animEffect transition="in" filter="fade">
                                      <p:cBhvr>
                                        <p:cTn id="48" dur="500"/>
                                        <p:tgtEl>
                                          <p:spTgt spid="8">
                                            <p:graphicEl>
                                              <a:chart seriesIdx="0" categoryIdx="9" bldStep="ptInSeries"/>
                                            </p:graphic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
                                            <p:graphicEl>
                                              <a:chart seriesIdx="0" categoryIdx="10" bldStep="ptInSeries"/>
                                            </p:graphicEl>
                                          </p:spTgt>
                                        </p:tgtEl>
                                        <p:attrNameLst>
                                          <p:attrName>style.visibility</p:attrName>
                                        </p:attrNameLst>
                                      </p:cBhvr>
                                      <p:to>
                                        <p:strVal val="visible"/>
                                      </p:to>
                                    </p:set>
                                    <p:animEffect transition="in" filter="fade">
                                      <p:cBhvr>
                                        <p:cTn id="52" dur="500"/>
                                        <p:tgtEl>
                                          <p:spTgt spid="8">
                                            <p:graphicEl>
                                              <a:chart seriesIdx="0" categoryIdx="10" bldStep="ptInSeries"/>
                                            </p:graphicEl>
                                          </p:spTgt>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8">
                                            <p:graphicEl>
                                              <a:chart seriesIdx="0" categoryIdx="11" bldStep="ptInSeries"/>
                                            </p:graphicEl>
                                          </p:spTgt>
                                        </p:tgtEl>
                                        <p:attrNameLst>
                                          <p:attrName>style.visibility</p:attrName>
                                        </p:attrNameLst>
                                      </p:cBhvr>
                                      <p:to>
                                        <p:strVal val="visible"/>
                                      </p:to>
                                    </p:set>
                                    <p:animEffect transition="in" filter="fade">
                                      <p:cBhvr>
                                        <p:cTn id="56" dur="500"/>
                                        <p:tgtEl>
                                          <p:spTgt spid="8">
                                            <p:graphicEl>
                                              <a:chart seriesIdx="0" categoryIdx="11" bldStep="ptInSeries"/>
                                            </p:graphicEl>
                                          </p:spTgt>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8">
                                            <p:graphicEl>
                                              <a:chart seriesIdx="0" categoryIdx="12" bldStep="ptInSeries"/>
                                            </p:graphicEl>
                                          </p:spTgt>
                                        </p:tgtEl>
                                        <p:attrNameLst>
                                          <p:attrName>style.visibility</p:attrName>
                                        </p:attrNameLst>
                                      </p:cBhvr>
                                      <p:to>
                                        <p:strVal val="visible"/>
                                      </p:to>
                                    </p:set>
                                    <p:animEffect transition="in" filter="fade">
                                      <p:cBhvr>
                                        <p:cTn id="60" dur="500"/>
                                        <p:tgtEl>
                                          <p:spTgt spid="8">
                                            <p:graphicEl>
                                              <a:chart seriesIdx="0" categoryIdx="12" bldStep="ptInSeries"/>
                                            </p:graphicEl>
                                          </p:spTgt>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8">
                                            <p:graphicEl>
                                              <a:chart seriesIdx="0" categoryIdx="13" bldStep="ptInSeries"/>
                                            </p:graphicEl>
                                          </p:spTgt>
                                        </p:tgtEl>
                                        <p:attrNameLst>
                                          <p:attrName>style.visibility</p:attrName>
                                        </p:attrNameLst>
                                      </p:cBhvr>
                                      <p:to>
                                        <p:strVal val="visible"/>
                                      </p:to>
                                    </p:set>
                                    <p:animEffect transition="in" filter="fade">
                                      <p:cBhvr>
                                        <p:cTn id="64" dur="500"/>
                                        <p:tgtEl>
                                          <p:spTgt spid="8">
                                            <p:graphicEl>
                                              <a:chart seriesIdx="0" categoryIdx="13" bldStep="ptInSeries"/>
                                            </p:graphicEl>
                                          </p:spTgt>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8">
                                            <p:graphicEl>
                                              <a:chart seriesIdx="0" categoryIdx="14" bldStep="ptInSeries"/>
                                            </p:graphicEl>
                                          </p:spTgt>
                                        </p:tgtEl>
                                        <p:attrNameLst>
                                          <p:attrName>style.visibility</p:attrName>
                                        </p:attrNameLst>
                                      </p:cBhvr>
                                      <p:to>
                                        <p:strVal val="visible"/>
                                      </p:to>
                                    </p:set>
                                    <p:animEffect transition="in" filter="fade">
                                      <p:cBhvr>
                                        <p:cTn id="68" dur="500"/>
                                        <p:tgtEl>
                                          <p:spTgt spid="8">
                                            <p:graphicEl>
                                              <a:chart seriesIdx="0" categoryIdx="14" bldStep="ptInSeries"/>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fade">
                                      <p:cBhvr>
                                        <p:cTn id="73" dur="500"/>
                                        <p:tgtEl>
                                          <p:spTgt spid="8">
                                            <p:graphicEl>
                                              <a:chart seriesIdx="1" categoryIdx="0" bldStep="ptInSeries"/>
                                            </p:graphicEl>
                                          </p:spTgt>
                                        </p:tgtEl>
                                      </p:cBhvr>
                                    </p:animEffect>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fade">
                                      <p:cBhvr>
                                        <p:cTn id="77" dur="500"/>
                                        <p:tgtEl>
                                          <p:spTgt spid="8">
                                            <p:graphicEl>
                                              <a:chart seriesIdx="1" categoryIdx="1" bldStep="ptInSeries"/>
                                            </p:graphicEl>
                                          </p:spTgt>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fade">
                                      <p:cBhvr>
                                        <p:cTn id="81" dur="500"/>
                                        <p:tgtEl>
                                          <p:spTgt spid="8">
                                            <p:graphicEl>
                                              <a:chart seriesIdx="1" categoryIdx="2" bldStep="ptInSeries"/>
                                            </p:graphicEl>
                                          </p:spTgt>
                                        </p:tgtEl>
                                      </p:cBhvr>
                                    </p:animEffect>
                                  </p:childTnLst>
                                </p:cTn>
                              </p:par>
                            </p:childTnLst>
                          </p:cTn>
                        </p:par>
                        <p:par>
                          <p:cTn id="82" fill="hold">
                            <p:stCondLst>
                              <p:cond delay="1500"/>
                            </p:stCondLst>
                            <p:childTnLst>
                              <p:par>
                                <p:cTn id="83" presetID="10" presetClass="entr" presetSubtype="0" fill="hold" grpId="0" nodeType="afterEffect">
                                  <p:stCondLst>
                                    <p:cond delay="0"/>
                                  </p:stCondLst>
                                  <p:childTnLst>
                                    <p:set>
                                      <p:cBhvr>
                                        <p:cTn id="84"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fade">
                                      <p:cBhvr>
                                        <p:cTn id="85" dur="500"/>
                                        <p:tgtEl>
                                          <p:spTgt spid="8">
                                            <p:graphicEl>
                                              <a:chart seriesIdx="1" categoryIdx="3" bldStep="ptInSeries"/>
                                            </p:graphicEl>
                                          </p:spTgt>
                                        </p:tgtEl>
                                      </p:cBhvr>
                                    </p:animEffect>
                                  </p:childTnLst>
                                </p:cTn>
                              </p:par>
                            </p:childTnLst>
                          </p:cTn>
                        </p:par>
                        <p:par>
                          <p:cTn id="86" fill="hold">
                            <p:stCondLst>
                              <p:cond delay="2000"/>
                            </p:stCondLst>
                            <p:childTnLst>
                              <p:par>
                                <p:cTn id="87" presetID="10" presetClass="entr" presetSubtype="0" fill="hold" grpId="0" nodeType="afterEffect">
                                  <p:stCondLst>
                                    <p:cond delay="0"/>
                                  </p:stCondLst>
                                  <p:childTnLst>
                                    <p:set>
                                      <p:cBhvr>
                                        <p:cTn id="88"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fade">
                                      <p:cBhvr>
                                        <p:cTn id="89" dur="500"/>
                                        <p:tgtEl>
                                          <p:spTgt spid="8">
                                            <p:graphicEl>
                                              <a:chart seriesIdx="1" categoryIdx="4" bldStep="ptInSeries"/>
                                            </p:graphicEl>
                                          </p:spTgt>
                                        </p:tgtEl>
                                      </p:cBhvr>
                                    </p:animEffect>
                                  </p:childTnLst>
                                </p:cTn>
                              </p:par>
                            </p:childTnLst>
                          </p:cTn>
                        </p:par>
                        <p:par>
                          <p:cTn id="90" fill="hold">
                            <p:stCondLst>
                              <p:cond delay="2500"/>
                            </p:stCondLst>
                            <p:childTnLst>
                              <p:par>
                                <p:cTn id="91" presetID="10" presetClass="entr" presetSubtype="0" fill="hold" grpId="0" nodeType="afterEffect">
                                  <p:stCondLst>
                                    <p:cond delay="0"/>
                                  </p:stCondLst>
                                  <p:childTnLst>
                                    <p:set>
                                      <p:cBhvr>
                                        <p:cTn id="92" dur="1" fill="hold">
                                          <p:stCondLst>
                                            <p:cond delay="0"/>
                                          </p:stCondLst>
                                        </p:cTn>
                                        <p:tgtEl>
                                          <p:spTgt spid="8">
                                            <p:graphicEl>
                                              <a:chart seriesIdx="1" categoryIdx="5" bldStep="ptInSeries"/>
                                            </p:graphicEl>
                                          </p:spTgt>
                                        </p:tgtEl>
                                        <p:attrNameLst>
                                          <p:attrName>style.visibility</p:attrName>
                                        </p:attrNameLst>
                                      </p:cBhvr>
                                      <p:to>
                                        <p:strVal val="visible"/>
                                      </p:to>
                                    </p:set>
                                    <p:animEffect transition="in" filter="fade">
                                      <p:cBhvr>
                                        <p:cTn id="93" dur="500"/>
                                        <p:tgtEl>
                                          <p:spTgt spid="8">
                                            <p:graphicEl>
                                              <a:chart seriesIdx="1" categoryIdx="5" bldStep="ptInSeries"/>
                                            </p:graphicEl>
                                          </p:spTgt>
                                        </p:tgtEl>
                                      </p:cBhvr>
                                    </p:animEffect>
                                  </p:childTnLst>
                                </p:cTn>
                              </p:par>
                            </p:childTnLst>
                          </p:cTn>
                        </p:par>
                        <p:par>
                          <p:cTn id="94" fill="hold">
                            <p:stCondLst>
                              <p:cond delay="3000"/>
                            </p:stCondLst>
                            <p:childTnLst>
                              <p:par>
                                <p:cTn id="95" presetID="10" presetClass="entr" presetSubtype="0" fill="hold" grpId="0" nodeType="afterEffect">
                                  <p:stCondLst>
                                    <p:cond delay="0"/>
                                  </p:stCondLst>
                                  <p:childTnLst>
                                    <p:set>
                                      <p:cBhvr>
                                        <p:cTn id="96" dur="1" fill="hold">
                                          <p:stCondLst>
                                            <p:cond delay="0"/>
                                          </p:stCondLst>
                                        </p:cTn>
                                        <p:tgtEl>
                                          <p:spTgt spid="8">
                                            <p:graphicEl>
                                              <a:chart seriesIdx="1" categoryIdx="6" bldStep="ptInSeries"/>
                                            </p:graphicEl>
                                          </p:spTgt>
                                        </p:tgtEl>
                                        <p:attrNameLst>
                                          <p:attrName>style.visibility</p:attrName>
                                        </p:attrNameLst>
                                      </p:cBhvr>
                                      <p:to>
                                        <p:strVal val="visible"/>
                                      </p:to>
                                    </p:set>
                                    <p:animEffect transition="in" filter="fade">
                                      <p:cBhvr>
                                        <p:cTn id="97" dur="500"/>
                                        <p:tgtEl>
                                          <p:spTgt spid="8">
                                            <p:graphicEl>
                                              <a:chart seriesIdx="1" categoryIdx="6" bldStep="ptInSeries"/>
                                            </p:graphicEl>
                                          </p:spTgt>
                                        </p:tgtEl>
                                      </p:cBhvr>
                                    </p:animEffect>
                                  </p:childTnLst>
                                </p:cTn>
                              </p:par>
                            </p:childTnLst>
                          </p:cTn>
                        </p:par>
                        <p:par>
                          <p:cTn id="98" fill="hold">
                            <p:stCondLst>
                              <p:cond delay="3500"/>
                            </p:stCondLst>
                            <p:childTnLst>
                              <p:par>
                                <p:cTn id="99" presetID="10" presetClass="entr" presetSubtype="0" fill="hold" grpId="0" nodeType="afterEffect">
                                  <p:stCondLst>
                                    <p:cond delay="0"/>
                                  </p:stCondLst>
                                  <p:childTnLst>
                                    <p:set>
                                      <p:cBhvr>
                                        <p:cTn id="100" dur="1" fill="hold">
                                          <p:stCondLst>
                                            <p:cond delay="0"/>
                                          </p:stCondLst>
                                        </p:cTn>
                                        <p:tgtEl>
                                          <p:spTgt spid="8">
                                            <p:graphicEl>
                                              <a:chart seriesIdx="1" categoryIdx="7" bldStep="ptInSeries"/>
                                            </p:graphicEl>
                                          </p:spTgt>
                                        </p:tgtEl>
                                        <p:attrNameLst>
                                          <p:attrName>style.visibility</p:attrName>
                                        </p:attrNameLst>
                                      </p:cBhvr>
                                      <p:to>
                                        <p:strVal val="visible"/>
                                      </p:to>
                                    </p:set>
                                    <p:animEffect transition="in" filter="fade">
                                      <p:cBhvr>
                                        <p:cTn id="101" dur="500"/>
                                        <p:tgtEl>
                                          <p:spTgt spid="8">
                                            <p:graphicEl>
                                              <a:chart seriesIdx="1" categoryIdx="7" bldStep="ptInSeries"/>
                                            </p:graphicEl>
                                          </p:spTgt>
                                        </p:tgtEl>
                                      </p:cBhvr>
                                    </p:animEffect>
                                  </p:childTnLst>
                                </p:cTn>
                              </p:par>
                            </p:childTnLst>
                          </p:cTn>
                        </p:par>
                        <p:par>
                          <p:cTn id="102" fill="hold">
                            <p:stCondLst>
                              <p:cond delay="4000"/>
                            </p:stCondLst>
                            <p:childTnLst>
                              <p:par>
                                <p:cTn id="103" presetID="10" presetClass="entr" presetSubtype="0" fill="hold" grpId="0" nodeType="afterEffect">
                                  <p:stCondLst>
                                    <p:cond delay="0"/>
                                  </p:stCondLst>
                                  <p:childTnLst>
                                    <p:set>
                                      <p:cBhvr>
                                        <p:cTn id="104" dur="1" fill="hold">
                                          <p:stCondLst>
                                            <p:cond delay="0"/>
                                          </p:stCondLst>
                                        </p:cTn>
                                        <p:tgtEl>
                                          <p:spTgt spid="8">
                                            <p:graphicEl>
                                              <a:chart seriesIdx="1" categoryIdx="8" bldStep="ptInSeries"/>
                                            </p:graphicEl>
                                          </p:spTgt>
                                        </p:tgtEl>
                                        <p:attrNameLst>
                                          <p:attrName>style.visibility</p:attrName>
                                        </p:attrNameLst>
                                      </p:cBhvr>
                                      <p:to>
                                        <p:strVal val="visible"/>
                                      </p:to>
                                    </p:set>
                                    <p:animEffect transition="in" filter="fade">
                                      <p:cBhvr>
                                        <p:cTn id="105" dur="500"/>
                                        <p:tgtEl>
                                          <p:spTgt spid="8">
                                            <p:graphicEl>
                                              <a:chart seriesIdx="1" categoryIdx="8" bldStep="ptInSeries"/>
                                            </p:graphicEl>
                                          </p:spTgt>
                                        </p:tgtEl>
                                      </p:cBhvr>
                                    </p:animEffect>
                                  </p:childTnLst>
                                </p:cTn>
                              </p:par>
                            </p:childTnLst>
                          </p:cTn>
                        </p:par>
                        <p:par>
                          <p:cTn id="106" fill="hold">
                            <p:stCondLst>
                              <p:cond delay="4500"/>
                            </p:stCondLst>
                            <p:childTnLst>
                              <p:par>
                                <p:cTn id="107" presetID="10" presetClass="entr" presetSubtype="0" fill="hold" grpId="0" nodeType="afterEffect">
                                  <p:stCondLst>
                                    <p:cond delay="0"/>
                                  </p:stCondLst>
                                  <p:childTnLst>
                                    <p:set>
                                      <p:cBhvr>
                                        <p:cTn id="108" dur="1" fill="hold">
                                          <p:stCondLst>
                                            <p:cond delay="0"/>
                                          </p:stCondLst>
                                        </p:cTn>
                                        <p:tgtEl>
                                          <p:spTgt spid="8">
                                            <p:graphicEl>
                                              <a:chart seriesIdx="1" categoryIdx="9" bldStep="ptInSeries"/>
                                            </p:graphicEl>
                                          </p:spTgt>
                                        </p:tgtEl>
                                        <p:attrNameLst>
                                          <p:attrName>style.visibility</p:attrName>
                                        </p:attrNameLst>
                                      </p:cBhvr>
                                      <p:to>
                                        <p:strVal val="visible"/>
                                      </p:to>
                                    </p:set>
                                    <p:animEffect transition="in" filter="fade">
                                      <p:cBhvr>
                                        <p:cTn id="109" dur="500"/>
                                        <p:tgtEl>
                                          <p:spTgt spid="8">
                                            <p:graphicEl>
                                              <a:chart seriesIdx="1" categoryIdx="9" bldStep="ptInSeries"/>
                                            </p:graphicEl>
                                          </p:spTgt>
                                        </p:tgtEl>
                                      </p:cBhvr>
                                    </p:animEffect>
                                  </p:childTnLst>
                                </p:cTn>
                              </p:par>
                            </p:childTnLst>
                          </p:cTn>
                        </p:par>
                        <p:par>
                          <p:cTn id="110" fill="hold">
                            <p:stCondLst>
                              <p:cond delay="5000"/>
                            </p:stCondLst>
                            <p:childTnLst>
                              <p:par>
                                <p:cTn id="111" presetID="10" presetClass="entr" presetSubtype="0" fill="hold" grpId="0" nodeType="afterEffect">
                                  <p:stCondLst>
                                    <p:cond delay="0"/>
                                  </p:stCondLst>
                                  <p:childTnLst>
                                    <p:set>
                                      <p:cBhvr>
                                        <p:cTn id="112" dur="1" fill="hold">
                                          <p:stCondLst>
                                            <p:cond delay="0"/>
                                          </p:stCondLst>
                                        </p:cTn>
                                        <p:tgtEl>
                                          <p:spTgt spid="8">
                                            <p:graphicEl>
                                              <a:chart seriesIdx="1" categoryIdx="10" bldStep="ptInSeries"/>
                                            </p:graphicEl>
                                          </p:spTgt>
                                        </p:tgtEl>
                                        <p:attrNameLst>
                                          <p:attrName>style.visibility</p:attrName>
                                        </p:attrNameLst>
                                      </p:cBhvr>
                                      <p:to>
                                        <p:strVal val="visible"/>
                                      </p:to>
                                    </p:set>
                                    <p:animEffect transition="in" filter="fade">
                                      <p:cBhvr>
                                        <p:cTn id="113" dur="500"/>
                                        <p:tgtEl>
                                          <p:spTgt spid="8">
                                            <p:graphicEl>
                                              <a:chart seriesIdx="1" categoryIdx="10" bldStep="ptInSeries"/>
                                            </p:graphicEl>
                                          </p:spTgt>
                                        </p:tgtEl>
                                      </p:cBhvr>
                                    </p:animEffect>
                                  </p:childTnLst>
                                </p:cTn>
                              </p:par>
                            </p:childTnLst>
                          </p:cTn>
                        </p:par>
                        <p:par>
                          <p:cTn id="114" fill="hold">
                            <p:stCondLst>
                              <p:cond delay="5500"/>
                            </p:stCondLst>
                            <p:childTnLst>
                              <p:par>
                                <p:cTn id="115" presetID="10" presetClass="entr" presetSubtype="0" fill="hold" grpId="0" nodeType="afterEffect">
                                  <p:stCondLst>
                                    <p:cond delay="0"/>
                                  </p:stCondLst>
                                  <p:childTnLst>
                                    <p:set>
                                      <p:cBhvr>
                                        <p:cTn id="116" dur="1" fill="hold">
                                          <p:stCondLst>
                                            <p:cond delay="0"/>
                                          </p:stCondLst>
                                        </p:cTn>
                                        <p:tgtEl>
                                          <p:spTgt spid="8">
                                            <p:graphicEl>
                                              <a:chart seriesIdx="1" categoryIdx="11" bldStep="ptInSeries"/>
                                            </p:graphicEl>
                                          </p:spTgt>
                                        </p:tgtEl>
                                        <p:attrNameLst>
                                          <p:attrName>style.visibility</p:attrName>
                                        </p:attrNameLst>
                                      </p:cBhvr>
                                      <p:to>
                                        <p:strVal val="visible"/>
                                      </p:to>
                                    </p:set>
                                    <p:animEffect transition="in" filter="fade">
                                      <p:cBhvr>
                                        <p:cTn id="117" dur="500"/>
                                        <p:tgtEl>
                                          <p:spTgt spid="8">
                                            <p:graphicEl>
                                              <a:chart seriesIdx="1" categoryIdx="11" bldStep="ptInSeries"/>
                                            </p:graphicEl>
                                          </p:spTgt>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8">
                                            <p:graphicEl>
                                              <a:chart seriesIdx="1" categoryIdx="12" bldStep="ptInSeries"/>
                                            </p:graphicEl>
                                          </p:spTgt>
                                        </p:tgtEl>
                                        <p:attrNameLst>
                                          <p:attrName>style.visibility</p:attrName>
                                        </p:attrNameLst>
                                      </p:cBhvr>
                                      <p:to>
                                        <p:strVal val="visible"/>
                                      </p:to>
                                    </p:set>
                                    <p:animEffect transition="in" filter="fade">
                                      <p:cBhvr>
                                        <p:cTn id="121" dur="500"/>
                                        <p:tgtEl>
                                          <p:spTgt spid="8">
                                            <p:graphicEl>
                                              <a:chart seriesIdx="1" categoryIdx="12" bldStep="ptInSeries"/>
                                            </p:graphicEl>
                                          </p:spTgt>
                                        </p:tgtEl>
                                      </p:cBhvr>
                                    </p:animEffect>
                                  </p:childTnLst>
                                </p:cTn>
                              </p:par>
                            </p:childTnLst>
                          </p:cTn>
                        </p:par>
                        <p:par>
                          <p:cTn id="122" fill="hold">
                            <p:stCondLst>
                              <p:cond delay="6500"/>
                            </p:stCondLst>
                            <p:childTnLst>
                              <p:par>
                                <p:cTn id="123" presetID="10" presetClass="entr" presetSubtype="0" fill="hold" grpId="0" nodeType="afterEffect">
                                  <p:stCondLst>
                                    <p:cond delay="0"/>
                                  </p:stCondLst>
                                  <p:childTnLst>
                                    <p:set>
                                      <p:cBhvr>
                                        <p:cTn id="124" dur="1" fill="hold">
                                          <p:stCondLst>
                                            <p:cond delay="0"/>
                                          </p:stCondLst>
                                        </p:cTn>
                                        <p:tgtEl>
                                          <p:spTgt spid="8">
                                            <p:graphicEl>
                                              <a:chart seriesIdx="1" categoryIdx="13" bldStep="ptInSeries"/>
                                            </p:graphicEl>
                                          </p:spTgt>
                                        </p:tgtEl>
                                        <p:attrNameLst>
                                          <p:attrName>style.visibility</p:attrName>
                                        </p:attrNameLst>
                                      </p:cBhvr>
                                      <p:to>
                                        <p:strVal val="visible"/>
                                      </p:to>
                                    </p:set>
                                    <p:animEffect transition="in" filter="fade">
                                      <p:cBhvr>
                                        <p:cTn id="125" dur="500"/>
                                        <p:tgtEl>
                                          <p:spTgt spid="8">
                                            <p:graphicEl>
                                              <a:chart seriesIdx="1" categoryIdx="13" bldStep="ptInSeries"/>
                                            </p:graphicEl>
                                          </p:spTgt>
                                        </p:tgtEl>
                                      </p:cBhvr>
                                    </p:animEffect>
                                  </p:childTnLst>
                                </p:cTn>
                              </p:par>
                            </p:childTnLst>
                          </p:cTn>
                        </p:par>
                        <p:par>
                          <p:cTn id="126" fill="hold">
                            <p:stCondLst>
                              <p:cond delay="7000"/>
                            </p:stCondLst>
                            <p:childTnLst>
                              <p:par>
                                <p:cTn id="127" presetID="10" presetClass="entr" presetSubtype="0" fill="hold" grpId="0" nodeType="afterEffect">
                                  <p:stCondLst>
                                    <p:cond delay="0"/>
                                  </p:stCondLst>
                                  <p:childTnLst>
                                    <p:set>
                                      <p:cBhvr>
                                        <p:cTn id="128" dur="1" fill="hold">
                                          <p:stCondLst>
                                            <p:cond delay="0"/>
                                          </p:stCondLst>
                                        </p:cTn>
                                        <p:tgtEl>
                                          <p:spTgt spid="8">
                                            <p:graphicEl>
                                              <a:chart seriesIdx="1" categoryIdx="14" bldStep="ptInSeries"/>
                                            </p:graphicEl>
                                          </p:spTgt>
                                        </p:tgtEl>
                                        <p:attrNameLst>
                                          <p:attrName>style.visibility</p:attrName>
                                        </p:attrNameLst>
                                      </p:cBhvr>
                                      <p:to>
                                        <p:strVal val="visible"/>
                                      </p:to>
                                    </p:set>
                                    <p:animEffect transition="in" filter="fade">
                                      <p:cBhvr>
                                        <p:cTn id="129" dur="500"/>
                                        <p:tgtEl>
                                          <p:spTgt spid="8">
                                            <p:graphicEl>
                                              <a:chart seriesIdx="1" categoryIdx="14"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seriesEl"/>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999626E6-161D-48CB-BDA0-57F726DAFF95}"/>
              </a:ext>
            </a:extLst>
          </p:cNvPr>
          <p:cNvSpPr>
            <a:spLocks noGrp="1"/>
          </p:cNvSpPr>
          <p:nvPr>
            <p:ph type="title"/>
          </p:nvPr>
        </p:nvSpPr>
        <p:spPr>
          <a:xfrm>
            <a:off x="3346431" y="1498862"/>
            <a:ext cx="6030097" cy="537326"/>
          </a:xfrm>
        </p:spPr>
        <p:txBody>
          <a:bodyPr vert="horz" lIns="91440" tIns="45720" rIns="91440" bIns="45720" rtlCol="0" anchor="ctr">
            <a:normAutofit/>
          </a:bodyPr>
          <a:lstStyle/>
          <a:p>
            <a:pPr algn="ctr"/>
            <a:r>
              <a:rPr lang="it-IT" sz="2800" b="1" dirty="0" err="1">
                <a:effectLst>
                  <a:outerShdw blurRad="38100" dist="38100" dir="2700000" algn="tl">
                    <a:srgbClr val="000000">
                      <a:alpha val="43137"/>
                    </a:srgbClr>
                  </a:outerShdw>
                </a:effectLst>
              </a:rPr>
              <a:t>Conclusions</a:t>
            </a:r>
            <a:endParaRPr lang="it-IT" sz="2800" b="1" dirty="0">
              <a:effectLst>
                <a:outerShdw blurRad="38100" dist="38100" dir="2700000" algn="tl">
                  <a:srgbClr val="000000">
                    <a:alpha val="43137"/>
                  </a:srgbClr>
                </a:outerShdw>
              </a:effectLst>
            </a:endParaRPr>
          </a:p>
        </p:txBody>
      </p:sp>
      <p:sp>
        <p:nvSpPr>
          <p:cNvPr id="8" name="Segnaposto contenuto 7">
            <a:extLst>
              <a:ext uri="{FF2B5EF4-FFF2-40B4-BE49-F238E27FC236}">
                <a16:creationId xmlns:a16="http://schemas.microsoft.com/office/drawing/2014/main" id="{F3A5E8CC-B431-45B6-9DB0-7B494AEAA99A}"/>
              </a:ext>
            </a:extLst>
          </p:cNvPr>
          <p:cNvSpPr>
            <a:spLocks noGrp="1"/>
          </p:cNvSpPr>
          <p:nvPr>
            <p:ph idx="1"/>
          </p:nvPr>
        </p:nvSpPr>
        <p:spPr>
          <a:xfrm>
            <a:off x="537329" y="2064469"/>
            <a:ext cx="11387578" cy="4112493"/>
          </a:xfrm>
        </p:spPr>
        <p:txBody>
          <a:bodyPr>
            <a:normAutofit lnSpcReduction="10000"/>
          </a:bodyPr>
          <a:lstStyle/>
          <a:p>
            <a:pPr algn="just"/>
            <a:r>
              <a:rPr lang="it-IT" sz="2600" dirty="0"/>
              <a:t>Key </a:t>
            </a:r>
            <a:r>
              <a:rPr lang="it-IT" sz="2600" dirty="0" err="1"/>
              <a:t>respondents</a:t>
            </a:r>
            <a:r>
              <a:rPr lang="it-IT" sz="2600" dirty="0"/>
              <a:t> and </a:t>
            </a:r>
            <a:r>
              <a:rPr lang="it-IT" sz="2600" dirty="0" err="1"/>
              <a:t>wider</a:t>
            </a:r>
            <a:r>
              <a:rPr lang="it-IT" sz="2600" dirty="0"/>
              <a:t> public </a:t>
            </a:r>
            <a:r>
              <a:rPr lang="it-IT" sz="2600" dirty="0" err="1"/>
              <a:t>seem</a:t>
            </a:r>
            <a:r>
              <a:rPr lang="it-IT" sz="2600" dirty="0"/>
              <a:t> to </a:t>
            </a:r>
            <a:r>
              <a:rPr lang="it-IT" sz="2600" dirty="0" err="1"/>
              <a:t>have</a:t>
            </a:r>
            <a:r>
              <a:rPr lang="it-IT" sz="2600" dirty="0"/>
              <a:t> the </a:t>
            </a:r>
            <a:r>
              <a:rPr lang="it-IT" sz="2600" dirty="0" err="1"/>
              <a:t>same</a:t>
            </a:r>
            <a:r>
              <a:rPr lang="it-IT" sz="2600" dirty="0"/>
              <a:t> </a:t>
            </a:r>
            <a:r>
              <a:rPr lang="it-IT" sz="2600" dirty="0" err="1"/>
              <a:t>approach</a:t>
            </a:r>
            <a:r>
              <a:rPr lang="it-IT" sz="2600" dirty="0"/>
              <a:t> and </a:t>
            </a:r>
            <a:r>
              <a:rPr lang="it-IT" sz="2600" dirty="0" err="1"/>
              <a:t>views</a:t>
            </a:r>
            <a:r>
              <a:rPr lang="it-IT" sz="2600" dirty="0"/>
              <a:t> </a:t>
            </a:r>
            <a:r>
              <a:rPr lang="it-IT" sz="2600" dirty="0" err="1"/>
              <a:t>regarding</a:t>
            </a:r>
            <a:r>
              <a:rPr lang="it-IT" sz="2600" dirty="0"/>
              <a:t> </a:t>
            </a:r>
            <a:r>
              <a:rPr lang="it-IT" sz="2600" dirty="0" err="1"/>
              <a:t>platform’s</a:t>
            </a:r>
            <a:r>
              <a:rPr lang="it-IT" sz="2600" dirty="0"/>
              <a:t> services. </a:t>
            </a:r>
            <a:r>
              <a:rPr lang="it-IT" sz="2600" dirty="0" err="1"/>
              <a:t>Only</a:t>
            </a:r>
            <a:r>
              <a:rPr lang="it-IT" sz="2600" dirty="0"/>
              <a:t> for  «</a:t>
            </a:r>
            <a:r>
              <a:rPr lang="it-IT" sz="2600" dirty="0" err="1"/>
              <a:t>funders</a:t>
            </a:r>
            <a:r>
              <a:rPr lang="it-IT" sz="2600" dirty="0"/>
              <a:t>» and «consumers», </a:t>
            </a:r>
            <a:r>
              <a:rPr lang="it-IT" sz="2600" dirty="0" err="1"/>
              <a:t>responses</a:t>
            </a:r>
            <a:r>
              <a:rPr lang="it-IT" sz="2600" dirty="0"/>
              <a:t> </a:t>
            </a:r>
            <a:r>
              <a:rPr lang="it-IT" sz="2600" dirty="0" err="1"/>
              <a:t>were</a:t>
            </a:r>
            <a:r>
              <a:rPr lang="it-IT" sz="2600" dirty="0"/>
              <a:t> </a:t>
            </a:r>
            <a:r>
              <a:rPr lang="it-IT" sz="2600" dirty="0" err="1"/>
              <a:t>quite</a:t>
            </a:r>
            <a:r>
              <a:rPr lang="it-IT" sz="2600" dirty="0"/>
              <a:t> </a:t>
            </a:r>
            <a:r>
              <a:rPr lang="it-IT" sz="2600" dirty="0" err="1"/>
              <a:t>different</a:t>
            </a:r>
            <a:r>
              <a:rPr lang="it-IT" sz="2600" dirty="0"/>
              <a:t>. </a:t>
            </a:r>
          </a:p>
          <a:p>
            <a:pPr algn="just"/>
            <a:r>
              <a:rPr lang="it-IT" sz="2600" dirty="0" err="1"/>
              <a:t>Both</a:t>
            </a:r>
            <a:r>
              <a:rPr lang="it-IT" sz="2600" dirty="0"/>
              <a:t> groups (</a:t>
            </a:r>
            <a:r>
              <a:rPr lang="it-IT" sz="2600" i="1" dirty="0"/>
              <a:t>KR</a:t>
            </a:r>
            <a:r>
              <a:rPr lang="it-IT" sz="2600" dirty="0"/>
              <a:t> and </a:t>
            </a:r>
            <a:r>
              <a:rPr lang="it-IT" sz="2600" i="1" dirty="0"/>
              <a:t>WP</a:t>
            </a:r>
            <a:r>
              <a:rPr lang="it-IT" sz="2600" dirty="0"/>
              <a:t>) indicate the following </a:t>
            </a:r>
            <a:r>
              <a:rPr lang="it-IT" sz="2600" b="1" dirty="0"/>
              <a:t>services </a:t>
            </a:r>
            <a:r>
              <a:rPr lang="it-IT" sz="2600" dirty="0" err="1"/>
              <a:t>as</a:t>
            </a:r>
            <a:r>
              <a:rPr lang="it-IT" sz="2600" dirty="0"/>
              <a:t> the </a:t>
            </a:r>
            <a:r>
              <a:rPr lang="it-IT" sz="2600" dirty="0" err="1"/>
              <a:t>most</a:t>
            </a:r>
            <a:r>
              <a:rPr lang="it-IT" sz="2600" dirty="0"/>
              <a:t> </a:t>
            </a:r>
            <a:r>
              <a:rPr lang="it-IT" sz="2600" dirty="0" err="1"/>
              <a:t>important</a:t>
            </a:r>
            <a:r>
              <a:rPr lang="it-IT" sz="2600" dirty="0"/>
              <a:t>:</a:t>
            </a:r>
          </a:p>
          <a:p>
            <a:pPr lvl="1" algn="just"/>
            <a:r>
              <a:rPr lang="it-IT" sz="1900" dirty="0" err="1"/>
              <a:t>Offers</a:t>
            </a:r>
            <a:r>
              <a:rPr lang="it-IT" sz="1900" dirty="0"/>
              <a:t> and </a:t>
            </a:r>
            <a:r>
              <a:rPr lang="it-IT" sz="1900" dirty="0" err="1"/>
              <a:t>opportunity</a:t>
            </a:r>
            <a:r>
              <a:rPr lang="it-IT" sz="1900" dirty="0"/>
              <a:t> for </a:t>
            </a:r>
            <a:r>
              <a:rPr lang="it-IT" sz="1900" dirty="0" err="1"/>
              <a:t>mobility</a:t>
            </a:r>
            <a:r>
              <a:rPr lang="it-IT" sz="1900" dirty="0"/>
              <a:t> and </a:t>
            </a:r>
            <a:r>
              <a:rPr lang="it-IT" sz="1900" dirty="0" err="1"/>
              <a:t>connectivity</a:t>
            </a:r>
            <a:r>
              <a:rPr lang="it-IT" sz="1900" dirty="0"/>
              <a:t> (</a:t>
            </a:r>
            <a:r>
              <a:rPr lang="it-IT" sz="1900" i="1" dirty="0"/>
              <a:t>R&amp;I institutions</a:t>
            </a:r>
            <a:r>
              <a:rPr lang="it-IT" sz="1900" dirty="0"/>
              <a:t>);</a:t>
            </a:r>
          </a:p>
          <a:p>
            <a:pPr lvl="1" algn="just"/>
            <a:r>
              <a:rPr lang="it-IT" sz="1900" dirty="0"/>
              <a:t>Training </a:t>
            </a:r>
            <a:r>
              <a:rPr lang="it-IT" sz="1900" dirty="0" err="1"/>
              <a:t>requests</a:t>
            </a:r>
            <a:r>
              <a:rPr lang="it-IT" sz="1900" dirty="0"/>
              <a:t> and </a:t>
            </a:r>
            <a:r>
              <a:rPr lang="it-IT" sz="1900" dirty="0" err="1"/>
              <a:t>opportunities</a:t>
            </a:r>
            <a:r>
              <a:rPr lang="it-IT" sz="1900" dirty="0"/>
              <a:t> (</a:t>
            </a:r>
            <a:r>
              <a:rPr lang="it-IT" sz="1900" i="1" dirty="0"/>
              <a:t>Cap. build institutions</a:t>
            </a:r>
            <a:r>
              <a:rPr lang="it-IT" sz="1900" dirty="0"/>
              <a:t>);</a:t>
            </a:r>
          </a:p>
          <a:p>
            <a:pPr lvl="1" algn="just"/>
            <a:r>
              <a:rPr lang="it-IT" sz="1900" dirty="0"/>
              <a:t>Information on funding </a:t>
            </a:r>
            <a:r>
              <a:rPr lang="it-IT" sz="1900" dirty="0" err="1"/>
              <a:t>opportunities</a:t>
            </a:r>
            <a:r>
              <a:rPr lang="it-IT" sz="1900" dirty="0"/>
              <a:t> (</a:t>
            </a:r>
            <a:r>
              <a:rPr lang="it-IT" sz="1900" i="1" dirty="0"/>
              <a:t>Farmer</a:t>
            </a:r>
            <a:r>
              <a:rPr lang="it-IT" sz="1900" dirty="0"/>
              <a:t>s);</a:t>
            </a:r>
          </a:p>
          <a:p>
            <a:pPr algn="just"/>
            <a:r>
              <a:rPr lang="it-IT" sz="2600" dirty="0" err="1"/>
              <a:t>As</a:t>
            </a:r>
            <a:r>
              <a:rPr lang="it-IT" sz="2600" dirty="0"/>
              <a:t> to the </a:t>
            </a:r>
            <a:r>
              <a:rPr lang="it-IT" sz="2600" dirty="0" err="1"/>
              <a:t>factors</a:t>
            </a:r>
            <a:r>
              <a:rPr lang="it-IT" sz="2600" dirty="0"/>
              <a:t> </a:t>
            </a:r>
            <a:r>
              <a:rPr lang="it-IT" sz="2600" dirty="0" err="1"/>
              <a:t>that</a:t>
            </a:r>
            <a:r>
              <a:rPr lang="it-IT" sz="2600" dirty="0"/>
              <a:t> can </a:t>
            </a:r>
            <a:r>
              <a:rPr lang="it-IT" sz="2600" dirty="0" err="1"/>
              <a:t>ensure</a:t>
            </a:r>
            <a:r>
              <a:rPr lang="it-IT" sz="2600" dirty="0"/>
              <a:t> the </a:t>
            </a:r>
            <a:r>
              <a:rPr lang="it-IT" sz="2600" dirty="0" err="1"/>
              <a:t>platform</a:t>
            </a:r>
            <a:r>
              <a:rPr lang="it-IT" sz="2600" dirty="0"/>
              <a:t> </a:t>
            </a:r>
            <a:r>
              <a:rPr lang="it-IT" sz="2600" dirty="0" err="1"/>
              <a:t>sustainability</a:t>
            </a:r>
            <a:r>
              <a:rPr lang="it-IT" sz="2600" dirty="0"/>
              <a:t>, </a:t>
            </a:r>
            <a:r>
              <a:rPr lang="it-IT" sz="2600" dirty="0" err="1"/>
              <a:t>both</a:t>
            </a:r>
            <a:r>
              <a:rPr lang="it-IT" sz="2600" dirty="0"/>
              <a:t> groups </a:t>
            </a:r>
            <a:r>
              <a:rPr lang="it-IT" sz="2600" dirty="0" err="1"/>
              <a:t>agree</a:t>
            </a:r>
            <a:r>
              <a:rPr lang="it-IT" sz="2600" dirty="0"/>
              <a:t> on the following:</a:t>
            </a:r>
          </a:p>
          <a:p>
            <a:pPr lvl="1" algn="just"/>
            <a:r>
              <a:rPr lang="it-IT" sz="1900" dirty="0"/>
              <a:t>User-</a:t>
            </a:r>
            <a:r>
              <a:rPr lang="it-IT" sz="1900" dirty="0" err="1"/>
              <a:t>friendly</a:t>
            </a:r>
            <a:r>
              <a:rPr lang="it-IT" sz="1900" dirty="0"/>
              <a:t> and </a:t>
            </a:r>
            <a:r>
              <a:rPr lang="it-IT" sz="1900" dirty="0" err="1"/>
              <a:t>accessible</a:t>
            </a:r>
            <a:r>
              <a:rPr lang="it-IT" sz="1900" dirty="0"/>
              <a:t> services;</a:t>
            </a:r>
          </a:p>
          <a:p>
            <a:pPr lvl="1" algn="just"/>
            <a:r>
              <a:rPr lang="it-IT" sz="1900" dirty="0"/>
              <a:t>High </a:t>
            </a:r>
            <a:r>
              <a:rPr lang="it-IT" sz="1900" dirty="0" err="1"/>
              <a:t>quality</a:t>
            </a:r>
            <a:r>
              <a:rPr lang="it-IT" sz="1900" dirty="0"/>
              <a:t> of services </a:t>
            </a:r>
            <a:r>
              <a:rPr lang="it-IT" sz="1900" dirty="0" err="1"/>
              <a:t>provided</a:t>
            </a:r>
            <a:r>
              <a:rPr lang="it-IT" sz="1900" dirty="0"/>
              <a:t>;</a:t>
            </a:r>
          </a:p>
          <a:p>
            <a:pPr lvl="1" algn="just"/>
            <a:r>
              <a:rPr lang="it-IT" sz="1900" dirty="0" err="1"/>
              <a:t>Ensure</a:t>
            </a:r>
            <a:r>
              <a:rPr lang="it-IT" sz="1900" dirty="0"/>
              <a:t> EU-AU institutions </a:t>
            </a:r>
            <a:r>
              <a:rPr lang="it-IT" sz="1900" dirty="0" err="1"/>
              <a:t>participation</a:t>
            </a:r>
            <a:r>
              <a:rPr lang="it-IT" sz="1900" dirty="0"/>
              <a:t>. </a:t>
            </a:r>
          </a:p>
          <a:p>
            <a:pPr algn="just"/>
            <a:endParaRPr lang="it-IT" dirty="0"/>
          </a:p>
        </p:txBody>
      </p:sp>
    </p:spTree>
    <p:extLst>
      <p:ext uri="{BB962C8B-B14F-4D97-AF65-F5344CB8AC3E}">
        <p14:creationId xmlns:p14="http://schemas.microsoft.com/office/powerpoint/2010/main" val="4074452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999626E6-161D-48CB-BDA0-57F726DAFF95}"/>
              </a:ext>
            </a:extLst>
          </p:cNvPr>
          <p:cNvSpPr>
            <a:spLocks noGrp="1"/>
          </p:cNvSpPr>
          <p:nvPr>
            <p:ph type="title"/>
          </p:nvPr>
        </p:nvSpPr>
        <p:spPr>
          <a:xfrm>
            <a:off x="2030102" y="1769533"/>
            <a:ext cx="7886700" cy="440268"/>
          </a:xfrm>
        </p:spPr>
        <p:txBody>
          <a:bodyPr vert="horz" lIns="91440" tIns="45720" rIns="91440" bIns="45720" rtlCol="0" anchor="ctr">
            <a:normAutofit fontScale="90000"/>
          </a:bodyPr>
          <a:lstStyle/>
          <a:p>
            <a:pPr algn="ctr"/>
            <a:r>
              <a:rPr lang="en-GB" sz="6700" b="1" dirty="0">
                <a:solidFill>
                  <a:srgbClr val="002060"/>
                </a:solidFill>
                <a:ea typeface="Calibri" panose="020F0502020204030204" pitchFamily="34" charset="0"/>
                <a:cs typeface="Times New Roman" panose="02020603050405020304" pitchFamily="18" charset="0"/>
              </a:rPr>
              <a:t>THANK YOU</a:t>
            </a:r>
            <a:br>
              <a:rPr lang="en-GB" sz="1200" b="1" dirty="0">
                <a:latin typeface="Calibri" panose="020F0502020204030204" pitchFamily="34" charset="0"/>
                <a:ea typeface="Calibri" panose="020F0502020204030204" pitchFamily="34" charset="0"/>
                <a:cs typeface="Times New Roman" panose="02020603050405020304" pitchFamily="18" charset="0"/>
              </a:rPr>
            </a:br>
            <a:endParaRPr lang="it-IT" sz="3200" b="1" dirty="0">
              <a:effectLst>
                <a:outerShdw blurRad="38100" dist="38100" dir="2700000" algn="tl">
                  <a:srgbClr val="000000">
                    <a:alpha val="43137"/>
                  </a:srgbClr>
                </a:outerShdw>
              </a:effectLst>
            </a:endParaRPr>
          </a:p>
        </p:txBody>
      </p:sp>
      <p:pic>
        <p:nvPicPr>
          <p:cNvPr id="6" name="Image 10">
            <a:extLst>
              <a:ext uri="{FF2B5EF4-FFF2-40B4-BE49-F238E27FC236}">
                <a16:creationId xmlns:a16="http://schemas.microsoft.com/office/drawing/2014/main" id="{767D6651-C310-4E77-8A93-89CBE4E3EA19}"/>
              </a:ext>
            </a:extLst>
          </p:cNvPr>
          <p:cNvPicPr>
            <a:picLocks noGrp="1" noChangeAspect="1"/>
          </p:cNvPicPr>
          <p:nvPr>
            <p:ph idx="1"/>
          </p:nvPr>
        </p:nvPicPr>
        <p:blipFill>
          <a:blip r:embed="rId2"/>
          <a:stretch>
            <a:fillRect/>
          </a:stretch>
        </p:blipFill>
        <p:spPr>
          <a:xfrm>
            <a:off x="3397263" y="2390269"/>
            <a:ext cx="2658432" cy="2233323"/>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pic>
        <p:nvPicPr>
          <p:cNvPr id="9" name="Image 6">
            <a:extLst>
              <a:ext uri="{FF2B5EF4-FFF2-40B4-BE49-F238E27FC236}">
                <a16:creationId xmlns:a16="http://schemas.microsoft.com/office/drawing/2014/main" id="{FE047B5F-26E6-421B-B03D-1B57CC17F280}"/>
              </a:ext>
            </a:extLst>
          </p:cNvPr>
          <p:cNvPicPr>
            <a:picLocks noChangeAspect="1"/>
          </p:cNvPicPr>
          <p:nvPr/>
        </p:nvPicPr>
        <p:blipFill>
          <a:blip r:embed="rId3"/>
          <a:stretch>
            <a:fillRect/>
          </a:stretch>
        </p:blipFill>
        <p:spPr>
          <a:xfrm>
            <a:off x="6206528" y="2961650"/>
            <a:ext cx="2617175" cy="1395762"/>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pic>
        <p:nvPicPr>
          <p:cNvPr id="10" name="Image 12">
            <a:extLst>
              <a:ext uri="{FF2B5EF4-FFF2-40B4-BE49-F238E27FC236}">
                <a16:creationId xmlns:a16="http://schemas.microsoft.com/office/drawing/2014/main" id="{03453D2C-AD1E-4C60-BCB9-E26C3CF6254A}"/>
              </a:ext>
            </a:extLst>
          </p:cNvPr>
          <p:cNvPicPr>
            <a:picLocks noChangeAspect="1"/>
          </p:cNvPicPr>
          <p:nvPr/>
        </p:nvPicPr>
        <p:blipFill>
          <a:blip r:embed="rId4"/>
          <a:stretch>
            <a:fillRect/>
          </a:stretch>
        </p:blipFill>
        <p:spPr>
          <a:xfrm>
            <a:off x="4935127" y="4347403"/>
            <a:ext cx="3084116" cy="1654941"/>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sp>
        <p:nvSpPr>
          <p:cNvPr id="11" name="CasellaDiTesto 10">
            <a:extLst>
              <a:ext uri="{FF2B5EF4-FFF2-40B4-BE49-F238E27FC236}">
                <a16:creationId xmlns:a16="http://schemas.microsoft.com/office/drawing/2014/main" id="{AC4F891E-5ABB-419E-8216-6D0DF59FECC1}"/>
              </a:ext>
            </a:extLst>
          </p:cNvPr>
          <p:cNvSpPr txBox="1"/>
          <p:nvPr/>
        </p:nvSpPr>
        <p:spPr>
          <a:xfrm>
            <a:off x="1703114" y="6467878"/>
            <a:ext cx="4050597" cy="276999"/>
          </a:xfrm>
          <a:prstGeom prst="rect">
            <a:avLst/>
          </a:prstGeom>
          <a:noFill/>
        </p:spPr>
        <p:txBody>
          <a:bodyPr wrap="square" rtlCol="0">
            <a:spAutoFit/>
          </a:bodyPr>
          <a:lstStyle/>
          <a:p>
            <a:r>
              <a:rPr lang="it-IT" sz="1200"/>
              <a:t>LEAP4FNSSA •2nd </a:t>
            </a:r>
            <a:r>
              <a:rPr lang="it-IT" sz="1200" err="1"/>
              <a:t>Raising</a:t>
            </a:r>
            <a:r>
              <a:rPr lang="it-IT" sz="1200"/>
              <a:t> </a:t>
            </a:r>
            <a:r>
              <a:rPr lang="it-IT" sz="1200" err="1"/>
              <a:t>Awareness</a:t>
            </a:r>
            <a:r>
              <a:rPr lang="it-IT" sz="1200"/>
              <a:t> Event • </a:t>
            </a:r>
            <a:r>
              <a:rPr lang="it-IT" sz="1200" err="1"/>
              <a:t>May</a:t>
            </a:r>
            <a:r>
              <a:rPr lang="it-IT" sz="1200"/>
              <a:t> 19th , 2021</a:t>
            </a:r>
          </a:p>
        </p:txBody>
      </p:sp>
    </p:spTree>
    <p:extLst>
      <p:ext uri="{BB962C8B-B14F-4D97-AF65-F5344CB8AC3E}">
        <p14:creationId xmlns:p14="http://schemas.microsoft.com/office/powerpoint/2010/main" val="1704490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943193" y="2788520"/>
            <a:ext cx="5134392" cy="2655546"/>
          </a:xfrm>
        </p:spPr>
        <p:txBody>
          <a:bodyPr>
            <a:noAutofit/>
          </a:bodyPr>
          <a:lstStyle/>
          <a:p>
            <a:pPr marL="0" indent="0" algn="just">
              <a:buNone/>
            </a:pPr>
            <a:r>
              <a:rPr lang="en-US" sz="2000"/>
              <a:t>Communication officer at CIHEAM-IAMB, with degrees in linguistic and intercultural mediation (La Sapienza University, Rome Italy) and Political Sciences, International Relations (Aldo Moro University, Bari Italy). Short Master in immigration, law and inclusion practices (Aldo Moro University, Bari Italy).  Certificate in Translating communication for the European Institutions. </a:t>
            </a:r>
          </a:p>
        </p:txBody>
      </p:sp>
      <p:sp>
        <p:nvSpPr>
          <p:cNvPr id="6" name="Title 3"/>
          <p:cNvSpPr txBox="1">
            <a:spLocks/>
          </p:cNvSpPr>
          <p:nvPr/>
        </p:nvSpPr>
        <p:spPr>
          <a:xfrm>
            <a:off x="1979414" y="1279458"/>
            <a:ext cx="251451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solidFill>
                  <a:srgbClr val="144893"/>
                </a:solidFill>
              </a:rPr>
              <a:t>Carlo Andrea Sansiviero</a:t>
            </a:r>
          </a:p>
        </p:txBody>
      </p:sp>
      <p:pic>
        <p:nvPicPr>
          <p:cNvPr id="7" name="Immagine 6" descr="Immagine che contiene persona&#10;&#10;Descrizione generata automaticamente">
            <a:extLst>
              <a:ext uri="{FF2B5EF4-FFF2-40B4-BE49-F238E27FC236}">
                <a16:creationId xmlns:a16="http://schemas.microsoft.com/office/drawing/2014/main" id="{BAFE5DB9-B913-4A80-88D9-BE38B2AB0C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4416" y="2578981"/>
            <a:ext cx="2244509" cy="3348000"/>
          </a:xfrm>
          <a:prstGeom prst="rect">
            <a:avLst/>
          </a:prstGeom>
        </p:spPr>
      </p:pic>
    </p:spTree>
    <p:extLst>
      <p:ext uri="{BB962C8B-B14F-4D97-AF65-F5344CB8AC3E}">
        <p14:creationId xmlns:p14="http://schemas.microsoft.com/office/powerpoint/2010/main" val="160083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351766-1715-48AB-96FD-1D9EF00D4D0F}"/>
              </a:ext>
            </a:extLst>
          </p:cNvPr>
          <p:cNvSpPr>
            <a:spLocks noGrp="1"/>
          </p:cNvSpPr>
          <p:nvPr>
            <p:ph type="title"/>
          </p:nvPr>
        </p:nvSpPr>
        <p:spPr>
          <a:xfrm>
            <a:off x="2760348" y="1464730"/>
            <a:ext cx="6874933" cy="662436"/>
          </a:xfrm>
        </p:spPr>
        <p:txBody>
          <a:bodyPr>
            <a:normAutofit/>
          </a:bodyPr>
          <a:lstStyle/>
          <a:p>
            <a:pPr algn="ctr"/>
            <a:r>
              <a:rPr lang="it-IT" sz="2800" dirty="0"/>
              <a:t>MAIN OBJECTIVES</a:t>
            </a:r>
          </a:p>
        </p:txBody>
      </p:sp>
      <p:sp>
        <p:nvSpPr>
          <p:cNvPr id="3" name="Segnaposto contenuto 2">
            <a:extLst>
              <a:ext uri="{FF2B5EF4-FFF2-40B4-BE49-F238E27FC236}">
                <a16:creationId xmlns:a16="http://schemas.microsoft.com/office/drawing/2014/main" id="{62AEC578-4841-49CC-B8FC-BA69D9AB22EF}"/>
              </a:ext>
            </a:extLst>
          </p:cNvPr>
          <p:cNvSpPr>
            <a:spLocks noGrp="1"/>
          </p:cNvSpPr>
          <p:nvPr>
            <p:ph idx="1"/>
          </p:nvPr>
        </p:nvSpPr>
        <p:spPr>
          <a:xfrm>
            <a:off x="1041400" y="2076370"/>
            <a:ext cx="10456334" cy="4157449"/>
          </a:xfrm>
        </p:spPr>
        <p:txBody>
          <a:bodyPr>
            <a:normAutofit fontScale="92500" lnSpcReduction="10000"/>
          </a:bodyPr>
          <a:lstStyle/>
          <a:p>
            <a:pPr lvl="1"/>
            <a:r>
              <a:rPr lang="en-GB" sz="2200" dirty="0">
                <a:solidFill>
                  <a:srgbClr val="000000"/>
                </a:solidFill>
              </a:rPr>
              <a:t>The survey was aimed to collect feedback on possible actions to build a brand-new </a:t>
            </a:r>
            <a:r>
              <a:rPr lang="en-GB" sz="2200" b="1" dirty="0">
                <a:solidFill>
                  <a:srgbClr val="000000"/>
                </a:solidFill>
              </a:rPr>
              <a:t>Europe-Africa multi-stakeholder platform</a:t>
            </a:r>
            <a:r>
              <a:rPr lang="en-GB" sz="2200" dirty="0">
                <a:solidFill>
                  <a:srgbClr val="000000"/>
                </a:solidFill>
              </a:rPr>
              <a:t>.</a:t>
            </a:r>
          </a:p>
          <a:p>
            <a:pPr marL="457200" lvl="1" indent="0">
              <a:buNone/>
            </a:pPr>
            <a:endParaRPr lang="en-GB" sz="2200" dirty="0">
              <a:solidFill>
                <a:srgbClr val="000000"/>
              </a:solidFill>
            </a:endParaRPr>
          </a:p>
          <a:p>
            <a:pPr lvl="1"/>
            <a:r>
              <a:rPr lang="en-GB" sz="2200" dirty="0">
                <a:solidFill>
                  <a:srgbClr val="000000"/>
                </a:solidFill>
              </a:rPr>
              <a:t>The platform </a:t>
            </a:r>
            <a:r>
              <a:rPr lang="en-US" sz="2200" dirty="0">
                <a:solidFill>
                  <a:srgbClr val="221E1F"/>
                </a:solidFill>
              </a:rPr>
              <a:t>will bring together R&amp;I efforts and investments in the field of FNSSA as described in the AU-EU High-Level policy Dialogue(HLPD) </a:t>
            </a:r>
            <a:r>
              <a:rPr lang="en-US" sz="2200" u="sng" dirty="0">
                <a:solidFill>
                  <a:srgbClr val="0563C1"/>
                </a:solidFill>
              </a:rPr>
              <a:t>roadmap</a:t>
            </a:r>
            <a:r>
              <a:rPr lang="en-US" sz="2200" dirty="0">
                <a:solidFill>
                  <a:srgbClr val="221E1F"/>
                </a:solidFill>
              </a:rPr>
              <a:t>.</a:t>
            </a:r>
          </a:p>
          <a:p>
            <a:pPr marL="457200" lvl="1" indent="0">
              <a:buNone/>
            </a:pPr>
            <a:endParaRPr lang="en-US" sz="2200" dirty="0">
              <a:solidFill>
                <a:srgbClr val="221E1F"/>
              </a:solidFill>
            </a:endParaRPr>
          </a:p>
          <a:p>
            <a:pPr lvl="1"/>
            <a:r>
              <a:rPr lang="en-US" sz="2200" dirty="0">
                <a:solidFill>
                  <a:srgbClr val="000000"/>
                </a:solidFill>
                <a:latin typeface="Calibri" panose="020F0502020204030204" pitchFamily="34" charset="0"/>
              </a:rPr>
              <a:t>The survey was addressed to the main actors of FNSSA: </a:t>
            </a:r>
          </a:p>
          <a:p>
            <a:pPr marL="914400" lvl="1" indent="-457200">
              <a:buAutoNum type="arabicPeriod"/>
            </a:pPr>
            <a:r>
              <a:rPr lang="en-US" sz="2200" dirty="0">
                <a:solidFill>
                  <a:srgbClr val="000000"/>
                </a:solidFill>
                <a:latin typeface="Calibri" panose="020F0502020204030204" pitchFamily="34" charset="0"/>
              </a:rPr>
              <a:t>Funders</a:t>
            </a:r>
          </a:p>
          <a:p>
            <a:pPr marL="914400" lvl="1" indent="-457200">
              <a:buAutoNum type="arabicPeriod"/>
            </a:pPr>
            <a:r>
              <a:rPr lang="en-US" sz="2200" dirty="0">
                <a:solidFill>
                  <a:srgbClr val="000000"/>
                </a:solidFill>
                <a:latin typeface="Calibri" panose="020F0502020204030204" pitchFamily="34" charset="0"/>
              </a:rPr>
              <a:t>Decision makers </a:t>
            </a:r>
          </a:p>
          <a:p>
            <a:pPr marL="914400" lvl="1" indent="-457200">
              <a:buAutoNum type="arabicPeriod"/>
            </a:pPr>
            <a:r>
              <a:rPr lang="en-US" sz="2200" dirty="0">
                <a:solidFill>
                  <a:srgbClr val="000000"/>
                </a:solidFill>
                <a:latin typeface="Calibri" panose="020F0502020204030204" pitchFamily="34" charset="0"/>
              </a:rPr>
              <a:t>Research &amp; Innovation Institutions </a:t>
            </a:r>
          </a:p>
          <a:p>
            <a:pPr marL="914400" lvl="1" indent="-457200">
              <a:buAutoNum type="arabicPeriod"/>
            </a:pPr>
            <a:r>
              <a:rPr lang="en-US" sz="2200" dirty="0">
                <a:solidFill>
                  <a:srgbClr val="000000"/>
                </a:solidFill>
                <a:latin typeface="Calibri" panose="020F0502020204030204" pitchFamily="34" charset="0"/>
              </a:rPr>
              <a:t>Capacity Building Institutions</a:t>
            </a:r>
          </a:p>
          <a:p>
            <a:pPr marL="914400" lvl="1" indent="-457200">
              <a:buAutoNum type="arabicPeriod"/>
            </a:pPr>
            <a:r>
              <a:rPr lang="en-US" sz="2200" dirty="0">
                <a:solidFill>
                  <a:srgbClr val="000000"/>
                </a:solidFill>
                <a:latin typeface="Calibri" panose="020F0502020204030204" pitchFamily="34" charset="0"/>
              </a:rPr>
              <a:t>Farmers</a:t>
            </a:r>
          </a:p>
          <a:p>
            <a:pPr marL="914400" lvl="1" indent="-457200">
              <a:buAutoNum type="arabicPeriod"/>
            </a:pPr>
            <a:r>
              <a:rPr lang="en-US" sz="2200" dirty="0">
                <a:solidFill>
                  <a:srgbClr val="000000"/>
                </a:solidFill>
                <a:latin typeface="Calibri" panose="020F0502020204030204" pitchFamily="34" charset="0"/>
              </a:rPr>
              <a:t>Consumers.</a:t>
            </a:r>
            <a:endParaRPr lang="it-IT" sz="2200" dirty="0"/>
          </a:p>
          <a:p>
            <a:pPr lvl="1"/>
            <a:endParaRPr lang="it-IT" dirty="0"/>
          </a:p>
        </p:txBody>
      </p:sp>
    </p:spTree>
    <p:extLst>
      <p:ext uri="{BB962C8B-B14F-4D97-AF65-F5344CB8AC3E}">
        <p14:creationId xmlns:p14="http://schemas.microsoft.com/office/powerpoint/2010/main" val="878308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351766-1715-48AB-96FD-1D9EF00D4D0F}"/>
              </a:ext>
            </a:extLst>
          </p:cNvPr>
          <p:cNvSpPr>
            <a:spLocks noGrp="1"/>
          </p:cNvSpPr>
          <p:nvPr>
            <p:ph type="title"/>
          </p:nvPr>
        </p:nvSpPr>
        <p:spPr>
          <a:xfrm>
            <a:off x="1394908" y="1407971"/>
            <a:ext cx="9402183" cy="945762"/>
          </a:xfrm>
        </p:spPr>
        <p:txBody>
          <a:bodyPr vert="horz" lIns="91440" tIns="45720" rIns="91440" bIns="45720" rtlCol="0" anchor="ctr">
            <a:normAutofit/>
          </a:bodyPr>
          <a:lstStyle/>
          <a:p>
            <a:pPr algn="ctr"/>
            <a:r>
              <a:rPr lang="it-IT" sz="2800" b="1" dirty="0" err="1">
                <a:effectLst>
                  <a:outerShdw blurRad="38100" dist="38100" dir="2700000" algn="tl">
                    <a:srgbClr val="000000">
                      <a:alpha val="43137"/>
                    </a:srgbClr>
                  </a:outerShdw>
                </a:effectLst>
              </a:rPr>
              <a:t>Structure</a:t>
            </a:r>
            <a:r>
              <a:rPr lang="it-IT" sz="2800" b="1" dirty="0">
                <a:effectLst>
                  <a:outerShdw blurRad="38100" dist="38100" dir="2700000" algn="tl">
                    <a:srgbClr val="000000">
                      <a:alpha val="43137"/>
                    </a:srgbClr>
                  </a:outerShdw>
                </a:effectLst>
              </a:rPr>
              <a:t> of the Open </a:t>
            </a:r>
            <a:r>
              <a:rPr lang="it-IT" sz="2800" b="1" dirty="0" err="1">
                <a:effectLst>
                  <a:outerShdw blurRad="38100" dist="38100" dir="2700000" algn="tl">
                    <a:srgbClr val="000000">
                      <a:alpha val="43137"/>
                    </a:srgbClr>
                  </a:outerShdw>
                </a:effectLst>
              </a:rPr>
              <a:t>Consultation</a:t>
            </a:r>
            <a:endParaRPr lang="it-IT" sz="2800" b="1"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62AEC578-4841-49CC-B8FC-BA69D9AB22EF}"/>
              </a:ext>
            </a:extLst>
          </p:cNvPr>
          <p:cNvSpPr>
            <a:spLocks noGrp="1"/>
          </p:cNvSpPr>
          <p:nvPr>
            <p:ph idx="1"/>
          </p:nvPr>
        </p:nvSpPr>
        <p:spPr>
          <a:xfrm>
            <a:off x="1029148" y="2286001"/>
            <a:ext cx="10133704" cy="3826934"/>
          </a:xfrm>
        </p:spPr>
        <p:txBody>
          <a:bodyPr>
            <a:normAutofit/>
          </a:bodyPr>
          <a:lstStyle/>
          <a:p>
            <a:pPr lvl="1" algn="just">
              <a:lnSpc>
                <a:spcPct val="100000"/>
              </a:lnSpc>
              <a:spcBef>
                <a:spcPts val="600"/>
              </a:spcBef>
              <a:spcAft>
                <a:spcPts val="600"/>
              </a:spcAft>
            </a:pPr>
            <a:r>
              <a:rPr lang="it-IT" b="1" dirty="0"/>
              <a:t>Q1/3</a:t>
            </a:r>
            <a:r>
              <a:rPr lang="it-IT" dirty="0"/>
              <a:t> - </a:t>
            </a:r>
            <a:r>
              <a:rPr lang="it-IT" i="1" dirty="0"/>
              <a:t>General information </a:t>
            </a:r>
            <a:r>
              <a:rPr lang="it-IT" dirty="0"/>
              <a:t>(</a:t>
            </a:r>
            <a:r>
              <a:rPr lang="it-IT" dirty="0" err="1"/>
              <a:t>respondents</a:t>
            </a:r>
            <a:r>
              <a:rPr lang="it-IT" dirty="0"/>
              <a:t>’ profiling).</a:t>
            </a:r>
          </a:p>
          <a:p>
            <a:pPr lvl="1" algn="just">
              <a:lnSpc>
                <a:spcPct val="100000"/>
              </a:lnSpc>
              <a:spcBef>
                <a:spcPts val="600"/>
              </a:spcBef>
              <a:spcAft>
                <a:spcPts val="600"/>
              </a:spcAft>
            </a:pPr>
            <a:r>
              <a:rPr lang="it-IT" b="1" dirty="0"/>
              <a:t>Q4</a:t>
            </a:r>
            <a:r>
              <a:rPr lang="it-IT" dirty="0"/>
              <a:t> – Indicate </a:t>
            </a:r>
            <a:r>
              <a:rPr lang="it-IT" dirty="0" err="1"/>
              <a:t>which</a:t>
            </a:r>
            <a:r>
              <a:rPr lang="it-IT" dirty="0"/>
              <a:t> of the 6 </a:t>
            </a:r>
            <a:r>
              <a:rPr lang="it-IT" u="sng" dirty="0"/>
              <a:t>Stakeholder </a:t>
            </a:r>
            <a:r>
              <a:rPr lang="it-IT" u="sng" dirty="0" err="1"/>
              <a:t>categories</a:t>
            </a:r>
            <a:r>
              <a:rPr lang="it-IT" dirty="0"/>
              <a:t> </a:t>
            </a:r>
            <a:r>
              <a:rPr lang="it-IT" dirty="0" err="1"/>
              <a:t>you</a:t>
            </a:r>
            <a:r>
              <a:rPr lang="it-IT" dirty="0"/>
              <a:t> </a:t>
            </a:r>
            <a:r>
              <a:rPr lang="it-IT" dirty="0" err="1"/>
              <a:t>represent</a:t>
            </a:r>
            <a:r>
              <a:rPr lang="it-IT" dirty="0"/>
              <a:t>.</a:t>
            </a:r>
          </a:p>
          <a:p>
            <a:pPr lvl="1" algn="just">
              <a:lnSpc>
                <a:spcPct val="100000"/>
              </a:lnSpc>
              <a:spcBef>
                <a:spcPts val="600"/>
              </a:spcBef>
              <a:spcAft>
                <a:spcPts val="600"/>
              </a:spcAft>
            </a:pPr>
            <a:r>
              <a:rPr lang="it-IT" b="1" dirty="0"/>
              <a:t> Q5 </a:t>
            </a:r>
            <a:r>
              <a:rPr lang="it-IT" sz="1600" dirty="0"/>
              <a:t>- </a:t>
            </a:r>
            <a:r>
              <a:rPr lang="it-IT" dirty="0"/>
              <a:t>A</a:t>
            </a:r>
            <a:r>
              <a:rPr lang="en-GB" dirty="0" err="1"/>
              <a:t>ccording</a:t>
            </a:r>
            <a:r>
              <a:rPr lang="en-GB" dirty="0"/>
              <a:t> to </a:t>
            </a:r>
            <a:r>
              <a:rPr lang="it-IT" dirty="0" err="1"/>
              <a:t>your</a:t>
            </a:r>
            <a:r>
              <a:rPr lang="it-IT" dirty="0"/>
              <a:t> </a:t>
            </a:r>
            <a:r>
              <a:rPr lang="it-IT" dirty="0" err="1"/>
              <a:t>choice</a:t>
            </a:r>
            <a:r>
              <a:rPr lang="it-IT" dirty="0"/>
              <a:t> (</a:t>
            </a:r>
            <a:r>
              <a:rPr lang="it-IT" dirty="0" err="1"/>
              <a:t>category</a:t>
            </a:r>
            <a:r>
              <a:rPr lang="it-IT" dirty="0"/>
              <a:t>), express the </a:t>
            </a:r>
            <a:r>
              <a:rPr lang="it-IT" dirty="0" err="1"/>
              <a:t>level</a:t>
            </a:r>
            <a:r>
              <a:rPr lang="it-IT" dirty="0"/>
              <a:t> of agreement </a:t>
            </a:r>
            <a:r>
              <a:rPr lang="it-IT" dirty="0" err="1"/>
              <a:t>about</a:t>
            </a:r>
            <a:r>
              <a:rPr lang="it-IT" dirty="0"/>
              <a:t> some</a:t>
            </a:r>
            <a:r>
              <a:rPr lang="en-GB" dirty="0"/>
              <a:t> services that the platform should provide – </a:t>
            </a:r>
            <a:r>
              <a:rPr lang="it-IT" sz="2000" i="1" dirty="0" err="1"/>
              <a:t>rated</a:t>
            </a:r>
            <a:r>
              <a:rPr lang="it-IT" sz="2000" i="1" dirty="0"/>
              <a:t> with </a:t>
            </a:r>
            <a:r>
              <a:rPr lang="it-IT" sz="2000" i="1" dirty="0" err="1"/>
              <a:t>Likert</a:t>
            </a:r>
            <a:r>
              <a:rPr lang="it-IT" sz="2000" i="1" dirty="0"/>
              <a:t>-scale (1-strongly </a:t>
            </a:r>
            <a:r>
              <a:rPr lang="it-IT" sz="2000" i="1" dirty="0" err="1"/>
              <a:t>disagree</a:t>
            </a:r>
            <a:r>
              <a:rPr lang="it-IT" sz="2000" i="1" dirty="0"/>
              <a:t>/5-strongly </a:t>
            </a:r>
            <a:r>
              <a:rPr lang="it-IT" sz="2000" i="1" dirty="0" err="1"/>
              <a:t>agree</a:t>
            </a:r>
            <a:r>
              <a:rPr lang="it-IT" sz="2000" i="1" dirty="0"/>
              <a:t>).</a:t>
            </a:r>
            <a:endParaRPr lang="it-IT" dirty="0"/>
          </a:p>
          <a:p>
            <a:pPr lvl="1" algn="just">
              <a:lnSpc>
                <a:spcPct val="100000"/>
              </a:lnSpc>
              <a:spcBef>
                <a:spcPts val="600"/>
              </a:spcBef>
              <a:spcAft>
                <a:spcPts val="600"/>
              </a:spcAft>
            </a:pPr>
            <a:r>
              <a:rPr lang="en-GB" b="1" dirty="0">
                <a:solidFill>
                  <a:srgbClr val="000000"/>
                </a:solidFill>
              </a:rPr>
              <a:t>Q6</a:t>
            </a:r>
            <a:r>
              <a:rPr lang="en-GB" dirty="0">
                <a:solidFill>
                  <a:srgbClr val="000000"/>
                </a:solidFill>
              </a:rPr>
              <a:t> - </a:t>
            </a:r>
            <a:r>
              <a:rPr lang="it-IT" dirty="0">
                <a:solidFill>
                  <a:srgbClr val="000000"/>
                </a:solidFill>
              </a:rPr>
              <a:t>E</a:t>
            </a:r>
            <a:r>
              <a:rPr lang="it-IT" dirty="0"/>
              <a:t>xpress the </a:t>
            </a:r>
            <a:r>
              <a:rPr lang="it-IT" dirty="0" err="1"/>
              <a:t>level</a:t>
            </a:r>
            <a:r>
              <a:rPr lang="it-IT" dirty="0"/>
              <a:t> of agreement </a:t>
            </a:r>
            <a:r>
              <a:rPr lang="it-IT" dirty="0" err="1"/>
              <a:t>about</a:t>
            </a:r>
            <a:r>
              <a:rPr lang="it-IT" dirty="0"/>
              <a:t> t</a:t>
            </a:r>
            <a:r>
              <a:rPr lang="en-GB" dirty="0">
                <a:solidFill>
                  <a:srgbClr val="000000"/>
                </a:solidFill>
                <a:effectLst/>
                <a:ea typeface="Times New Roman" panose="02020603050405020304" pitchFamily="18" charset="0"/>
              </a:rPr>
              <a:t>he factors</a:t>
            </a:r>
            <a:r>
              <a:rPr lang="it-IT" dirty="0"/>
              <a:t> </a:t>
            </a:r>
            <a:r>
              <a:rPr lang="it-IT" dirty="0" err="1"/>
              <a:t>that</a:t>
            </a:r>
            <a:r>
              <a:rPr lang="it-IT" dirty="0"/>
              <a:t> can </a:t>
            </a:r>
            <a:r>
              <a:rPr lang="it-IT" dirty="0" err="1"/>
              <a:t>ensure</a:t>
            </a:r>
            <a:r>
              <a:rPr lang="it-IT" dirty="0"/>
              <a:t> the future </a:t>
            </a:r>
            <a:r>
              <a:rPr lang="it-IT" dirty="0" err="1"/>
              <a:t>sustainability</a:t>
            </a:r>
            <a:r>
              <a:rPr lang="it-IT" dirty="0"/>
              <a:t> of the </a:t>
            </a:r>
            <a:r>
              <a:rPr lang="it-IT" dirty="0" err="1"/>
              <a:t>platform</a:t>
            </a:r>
            <a:r>
              <a:rPr lang="en-GB" dirty="0">
                <a:solidFill>
                  <a:srgbClr val="000000"/>
                </a:solidFill>
                <a:effectLst/>
                <a:ea typeface="Times New Roman" panose="02020603050405020304" pitchFamily="18" charset="0"/>
              </a:rPr>
              <a:t> - </a:t>
            </a:r>
            <a:r>
              <a:rPr lang="it-IT" sz="2200" i="1" dirty="0"/>
              <a:t>common to </a:t>
            </a:r>
            <a:r>
              <a:rPr lang="it-IT" sz="2200" i="1" dirty="0" err="1"/>
              <a:t>all</a:t>
            </a:r>
            <a:r>
              <a:rPr lang="it-IT" sz="2200" i="1" dirty="0"/>
              <a:t> </a:t>
            </a:r>
            <a:r>
              <a:rPr lang="it-IT" sz="2200" i="1" dirty="0" err="1"/>
              <a:t>SHs</a:t>
            </a:r>
            <a:r>
              <a:rPr lang="it-IT" sz="2200" i="1" dirty="0"/>
              <a:t> </a:t>
            </a:r>
            <a:r>
              <a:rPr lang="it-IT" sz="2200" i="1" dirty="0" err="1"/>
              <a:t>categories</a:t>
            </a:r>
            <a:r>
              <a:rPr lang="it-IT" sz="2200" i="1" dirty="0"/>
              <a:t>.</a:t>
            </a:r>
            <a:r>
              <a:rPr lang="it-IT" i="1" dirty="0"/>
              <a:t> </a:t>
            </a:r>
            <a:r>
              <a:rPr lang="it-IT" sz="2100" i="1" dirty="0" err="1"/>
              <a:t>Rated</a:t>
            </a:r>
            <a:r>
              <a:rPr lang="it-IT" sz="2100" i="1" dirty="0"/>
              <a:t> with </a:t>
            </a:r>
            <a:r>
              <a:rPr lang="it-IT" sz="2100" i="1" dirty="0" err="1"/>
              <a:t>Likert</a:t>
            </a:r>
            <a:r>
              <a:rPr lang="it-IT" sz="2100" i="1" dirty="0"/>
              <a:t>-scale (1-strongly </a:t>
            </a:r>
            <a:r>
              <a:rPr lang="it-IT" sz="2100" i="1" dirty="0" err="1"/>
              <a:t>disagree</a:t>
            </a:r>
            <a:r>
              <a:rPr lang="it-IT" sz="2100" i="1" dirty="0"/>
              <a:t>/5-strongly </a:t>
            </a:r>
            <a:r>
              <a:rPr lang="it-IT" sz="2100" i="1" dirty="0" err="1"/>
              <a:t>agree</a:t>
            </a:r>
            <a:r>
              <a:rPr lang="it-IT" sz="2100" i="1" dirty="0"/>
              <a:t>).</a:t>
            </a:r>
            <a:endParaRPr lang="it-IT" dirty="0"/>
          </a:p>
        </p:txBody>
      </p:sp>
    </p:spTree>
    <p:extLst>
      <p:ext uri="{BB962C8B-B14F-4D97-AF65-F5344CB8AC3E}">
        <p14:creationId xmlns:p14="http://schemas.microsoft.com/office/powerpoint/2010/main" val="3243385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060F892-C628-4622-9E39-DEC9A211D439}"/>
              </a:ext>
            </a:extLst>
          </p:cNvPr>
          <p:cNvSpPr>
            <a:spLocks noChangeArrowheads="1"/>
          </p:cNvSpPr>
          <p:nvPr/>
        </p:nvSpPr>
        <p:spPr bwMode="auto">
          <a:xfrm>
            <a:off x="4908551" y="33586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5" name="Titolo 4">
            <a:extLst>
              <a:ext uri="{FF2B5EF4-FFF2-40B4-BE49-F238E27FC236}">
                <a16:creationId xmlns:a16="http://schemas.microsoft.com/office/drawing/2014/main" id="{B7B32799-F4D8-4441-8DCA-3AAD06A5349D}"/>
              </a:ext>
            </a:extLst>
          </p:cNvPr>
          <p:cNvSpPr>
            <a:spLocks noGrp="1"/>
          </p:cNvSpPr>
          <p:nvPr>
            <p:ph type="title"/>
          </p:nvPr>
        </p:nvSpPr>
        <p:spPr>
          <a:xfrm>
            <a:off x="3327264" y="1300166"/>
            <a:ext cx="6054811" cy="955311"/>
          </a:xfrm>
        </p:spPr>
        <p:txBody>
          <a:bodyPr vert="horz" lIns="91440" tIns="45720" rIns="91440" bIns="45720" rtlCol="0" anchor="ctr">
            <a:normAutofit/>
          </a:bodyPr>
          <a:lstStyle/>
          <a:p>
            <a:pPr algn="ctr"/>
            <a:r>
              <a:rPr lang="it-IT" sz="2600" b="1" dirty="0">
                <a:effectLst>
                  <a:outerShdw blurRad="38100" dist="38100" dir="2700000" algn="tl">
                    <a:srgbClr val="000000">
                      <a:alpha val="43137"/>
                    </a:srgbClr>
                  </a:outerShdw>
                </a:effectLst>
              </a:rPr>
              <a:t>Sample </a:t>
            </a:r>
            <a:r>
              <a:rPr lang="it-IT" sz="2600" b="1" dirty="0" err="1">
                <a:effectLst>
                  <a:outerShdw blurRad="38100" dist="38100" dir="2700000" algn="tl">
                    <a:srgbClr val="000000">
                      <a:alpha val="43137"/>
                    </a:srgbClr>
                  </a:outerShdw>
                </a:effectLst>
              </a:rPr>
              <a:t>composition</a:t>
            </a:r>
            <a:r>
              <a:rPr lang="it-IT" sz="2600" b="1" dirty="0">
                <a:effectLst>
                  <a:outerShdw blurRad="38100" dist="38100" dir="2700000" algn="tl">
                    <a:srgbClr val="000000">
                      <a:alpha val="43137"/>
                    </a:srgbClr>
                  </a:outerShdw>
                </a:effectLst>
              </a:rPr>
              <a:t>: GENDER</a:t>
            </a:r>
          </a:p>
        </p:txBody>
      </p:sp>
      <p:sp>
        <p:nvSpPr>
          <p:cNvPr id="10" name="Segnaposto testo 9">
            <a:extLst>
              <a:ext uri="{FF2B5EF4-FFF2-40B4-BE49-F238E27FC236}">
                <a16:creationId xmlns:a16="http://schemas.microsoft.com/office/drawing/2014/main" id="{05C9E831-6B98-4B89-ADA7-5154444EFFF4}"/>
              </a:ext>
            </a:extLst>
          </p:cNvPr>
          <p:cNvSpPr>
            <a:spLocks noGrp="1"/>
          </p:cNvSpPr>
          <p:nvPr>
            <p:ph type="body" sz="quarter" idx="3"/>
          </p:nvPr>
        </p:nvSpPr>
        <p:spPr>
          <a:xfrm>
            <a:off x="6096000" y="2176454"/>
            <a:ext cx="4173753" cy="454182"/>
          </a:xfrm>
        </p:spPr>
        <p:txBody>
          <a:bodyPr>
            <a:normAutofit/>
          </a:bodyPr>
          <a:lstStyle/>
          <a:p>
            <a:pPr algn="ctr"/>
            <a:r>
              <a:rPr lang="it-IT" dirty="0"/>
              <a:t>Key </a:t>
            </a:r>
            <a:r>
              <a:rPr lang="it-IT" dirty="0" err="1"/>
              <a:t>Respondents</a:t>
            </a:r>
            <a:r>
              <a:rPr lang="it-IT" dirty="0"/>
              <a:t>: 87</a:t>
            </a:r>
          </a:p>
        </p:txBody>
      </p:sp>
      <p:sp>
        <p:nvSpPr>
          <p:cNvPr id="6" name="Segnaposto testo 5">
            <a:extLst>
              <a:ext uri="{FF2B5EF4-FFF2-40B4-BE49-F238E27FC236}">
                <a16:creationId xmlns:a16="http://schemas.microsoft.com/office/drawing/2014/main" id="{5216D431-CE21-4A9D-80EB-4047E30D7AF3}"/>
              </a:ext>
            </a:extLst>
          </p:cNvPr>
          <p:cNvSpPr>
            <a:spLocks noGrp="1"/>
          </p:cNvSpPr>
          <p:nvPr>
            <p:ph type="body" idx="1"/>
          </p:nvPr>
        </p:nvSpPr>
        <p:spPr>
          <a:xfrm>
            <a:off x="1495096" y="2176454"/>
            <a:ext cx="4241523" cy="468644"/>
          </a:xfrm>
        </p:spPr>
        <p:txBody>
          <a:bodyPr>
            <a:normAutofit/>
          </a:bodyPr>
          <a:lstStyle/>
          <a:p>
            <a:pPr algn="ctr"/>
            <a:r>
              <a:rPr lang="it-IT" dirty="0" err="1"/>
              <a:t>Wider</a:t>
            </a:r>
            <a:r>
              <a:rPr lang="it-IT" dirty="0"/>
              <a:t> Public: 506 </a:t>
            </a:r>
          </a:p>
        </p:txBody>
      </p:sp>
      <p:graphicFrame>
        <p:nvGraphicFramePr>
          <p:cNvPr id="14" name="Segnaposto contenuto 13">
            <a:extLst>
              <a:ext uri="{FF2B5EF4-FFF2-40B4-BE49-F238E27FC236}">
                <a16:creationId xmlns:a16="http://schemas.microsoft.com/office/drawing/2014/main" id="{4BF640F2-EB67-4509-B6AE-55987218B1CB}"/>
              </a:ext>
            </a:extLst>
          </p:cNvPr>
          <p:cNvGraphicFramePr>
            <a:graphicFrameLocks noGrp="1"/>
          </p:cNvGraphicFramePr>
          <p:nvPr>
            <p:ph sz="half" idx="2"/>
            <p:extLst>
              <p:ext uri="{D42A27DB-BD31-4B8C-83A1-F6EECF244321}">
                <p14:modId xmlns:p14="http://schemas.microsoft.com/office/powerpoint/2010/main" val="719442778"/>
              </p:ext>
            </p:extLst>
          </p:nvPr>
        </p:nvGraphicFramePr>
        <p:xfrm>
          <a:off x="1882262" y="2370914"/>
          <a:ext cx="3960000" cy="37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Segnaposto contenuto 14">
            <a:extLst>
              <a:ext uri="{FF2B5EF4-FFF2-40B4-BE49-F238E27FC236}">
                <a16:creationId xmlns:a16="http://schemas.microsoft.com/office/drawing/2014/main" id="{F1304805-3401-4C2F-991F-BF2FD2770078}"/>
              </a:ext>
            </a:extLst>
          </p:cNvPr>
          <p:cNvGraphicFramePr>
            <a:graphicFrameLocks noGrp="1"/>
          </p:cNvGraphicFramePr>
          <p:nvPr>
            <p:ph sz="quarter" idx="4"/>
            <p:extLst>
              <p:ext uri="{D42A27DB-BD31-4B8C-83A1-F6EECF244321}">
                <p14:modId xmlns:p14="http://schemas.microsoft.com/office/powerpoint/2010/main" val="1604554577"/>
              </p:ext>
            </p:extLst>
          </p:nvPr>
        </p:nvGraphicFramePr>
        <p:xfrm>
          <a:off x="6521038" y="2370914"/>
          <a:ext cx="3960000" cy="3780000"/>
        </p:xfrm>
        <a:graphic>
          <a:graphicData uri="http://schemas.openxmlformats.org/drawingml/2006/chart">
            <c:chart xmlns:c="http://schemas.openxmlformats.org/drawingml/2006/chart" xmlns:r="http://schemas.openxmlformats.org/officeDocument/2006/relationships" r:id="rId4"/>
          </a:graphicData>
        </a:graphic>
      </p:graphicFrame>
      <p:sp>
        <p:nvSpPr>
          <p:cNvPr id="17" name="CasellaDiTesto 16">
            <a:extLst>
              <a:ext uri="{FF2B5EF4-FFF2-40B4-BE49-F238E27FC236}">
                <a16:creationId xmlns:a16="http://schemas.microsoft.com/office/drawing/2014/main" id="{E55216DB-2140-40BE-984E-AE2521056859}"/>
              </a:ext>
            </a:extLst>
          </p:cNvPr>
          <p:cNvSpPr txBox="1"/>
          <p:nvPr/>
        </p:nvSpPr>
        <p:spPr>
          <a:xfrm>
            <a:off x="1041401" y="5786433"/>
            <a:ext cx="10524066" cy="369332"/>
          </a:xfrm>
          <a:prstGeom prst="rect">
            <a:avLst/>
          </a:prstGeom>
          <a:noFill/>
        </p:spPr>
        <p:txBody>
          <a:bodyPr wrap="square" rtlCol="0">
            <a:spAutoFit/>
          </a:bodyPr>
          <a:lstStyle/>
          <a:p>
            <a:r>
              <a:rPr lang="it-IT"/>
              <a:t>The 2 samples (</a:t>
            </a:r>
            <a:r>
              <a:rPr lang="it-IT" err="1"/>
              <a:t>Wider</a:t>
            </a:r>
            <a:r>
              <a:rPr lang="it-IT"/>
              <a:t> public and Key </a:t>
            </a:r>
            <a:r>
              <a:rPr lang="it-IT" err="1"/>
              <a:t>respondents</a:t>
            </a:r>
            <a:r>
              <a:rPr lang="it-IT"/>
              <a:t>) show to be comparable in </a:t>
            </a:r>
            <a:r>
              <a:rPr lang="it-IT" err="1"/>
              <a:t>terms</a:t>
            </a:r>
            <a:r>
              <a:rPr lang="it-IT"/>
              <a:t> of male/</a:t>
            </a:r>
            <a:r>
              <a:rPr lang="it-IT" err="1"/>
              <a:t>female</a:t>
            </a:r>
            <a:r>
              <a:rPr lang="it-IT"/>
              <a:t> ratio.</a:t>
            </a:r>
          </a:p>
        </p:txBody>
      </p:sp>
      <p:sp>
        <p:nvSpPr>
          <p:cNvPr id="3" name="Rettangolo 2">
            <a:extLst>
              <a:ext uri="{FF2B5EF4-FFF2-40B4-BE49-F238E27FC236}">
                <a16:creationId xmlns:a16="http://schemas.microsoft.com/office/drawing/2014/main" id="{A6D7B96D-89BF-4CE5-8394-7FA2AF484712}"/>
              </a:ext>
            </a:extLst>
          </p:cNvPr>
          <p:cNvSpPr/>
          <p:nvPr/>
        </p:nvSpPr>
        <p:spPr>
          <a:xfrm>
            <a:off x="9453696" y="3425649"/>
            <a:ext cx="1104488" cy="13668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8593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060F892-C628-4622-9E39-DEC9A211D439}"/>
              </a:ext>
            </a:extLst>
          </p:cNvPr>
          <p:cNvSpPr>
            <a:spLocks noChangeArrowheads="1"/>
          </p:cNvSpPr>
          <p:nvPr/>
        </p:nvSpPr>
        <p:spPr bwMode="auto">
          <a:xfrm>
            <a:off x="4908551" y="33586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5" name="Titolo 4">
            <a:extLst>
              <a:ext uri="{FF2B5EF4-FFF2-40B4-BE49-F238E27FC236}">
                <a16:creationId xmlns:a16="http://schemas.microsoft.com/office/drawing/2014/main" id="{B7B32799-F4D8-4441-8DCA-3AAD06A5349D}"/>
              </a:ext>
            </a:extLst>
          </p:cNvPr>
          <p:cNvSpPr>
            <a:spLocks noGrp="1"/>
          </p:cNvSpPr>
          <p:nvPr>
            <p:ph type="title"/>
          </p:nvPr>
        </p:nvSpPr>
        <p:spPr>
          <a:xfrm>
            <a:off x="3080951" y="1444022"/>
            <a:ext cx="6030097" cy="477911"/>
          </a:xfrm>
        </p:spPr>
        <p:txBody>
          <a:bodyPr vert="horz" lIns="91440" tIns="45720" rIns="91440" bIns="45720" rtlCol="0" anchor="ctr">
            <a:normAutofit/>
          </a:bodyPr>
          <a:lstStyle/>
          <a:p>
            <a:pPr algn="ctr"/>
            <a:r>
              <a:rPr lang="it-IT" sz="2400" b="1" dirty="0">
                <a:effectLst>
                  <a:outerShdw blurRad="38100" dist="38100" dir="2700000" algn="tl">
                    <a:srgbClr val="000000">
                      <a:alpha val="43137"/>
                    </a:srgbClr>
                  </a:outerShdw>
                </a:effectLst>
              </a:rPr>
              <a:t>Sample </a:t>
            </a:r>
            <a:r>
              <a:rPr lang="it-IT" sz="2400" b="1" dirty="0" err="1">
                <a:effectLst>
                  <a:outerShdw blurRad="38100" dist="38100" dir="2700000" algn="tl">
                    <a:srgbClr val="000000">
                      <a:alpha val="43137"/>
                    </a:srgbClr>
                  </a:outerShdw>
                </a:effectLst>
              </a:rPr>
              <a:t>composition</a:t>
            </a:r>
            <a:r>
              <a:rPr lang="it-IT" sz="2400" b="1" dirty="0">
                <a:effectLst>
                  <a:outerShdw blurRad="38100" dist="38100" dir="2700000" algn="tl">
                    <a:srgbClr val="000000">
                      <a:alpha val="43137"/>
                    </a:srgbClr>
                  </a:outerShdw>
                </a:effectLst>
              </a:rPr>
              <a:t>: REGION</a:t>
            </a:r>
          </a:p>
        </p:txBody>
      </p:sp>
      <p:sp>
        <p:nvSpPr>
          <p:cNvPr id="10" name="Segnaposto testo 9">
            <a:extLst>
              <a:ext uri="{FF2B5EF4-FFF2-40B4-BE49-F238E27FC236}">
                <a16:creationId xmlns:a16="http://schemas.microsoft.com/office/drawing/2014/main" id="{05C9E831-6B98-4B89-ADA7-5154444EFFF4}"/>
              </a:ext>
            </a:extLst>
          </p:cNvPr>
          <p:cNvSpPr>
            <a:spLocks noGrp="1"/>
          </p:cNvSpPr>
          <p:nvPr>
            <p:ph type="body" sz="quarter" idx="3"/>
          </p:nvPr>
        </p:nvSpPr>
        <p:spPr>
          <a:xfrm>
            <a:off x="6169026" y="1992605"/>
            <a:ext cx="4173753" cy="398701"/>
          </a:xfrm>
        </p:spPr>
        <p:txBody>
          <a:bodyPr>
            <a:normAutofit lnSpcReduction="10000"/>
          </a:bodyPr>
          <a:lstStyle/>
          <a:p>
            <a:pPr algn="ctr"/>
            <a:r>
              <a:rPr lang="it-IT" dirty="0"/>
              <a:t>Key </a:t>
            </a:r>
            <a:r>
              <a:rPr lang="it-IT" dirty="0" err="1"/>
              <a:t>Respondents</a:t>
            </a:r>
            <a:r>
              <a:rPr lang="it-IT" dirty="0"/>
              <a:t>: 87</a:t>
            </a:r>
          </a:p>
        </p:txBody>
      </p:sp>
      <p:sp>
        <p:nvSpPr>
          <p:cNvPr id="6" name="Segnaposto testo 5">
            <a:extLst>
              <a:ext uri="{FF2B5EF4-FFF2-40B4-BE49-F238E27FC236}">
                <a16:creationId xmlns:a16="http://schemas.microsoft.com/office/drawing/2014/main" id="{5216D431-CE21-4A9D-80EB-4047E30D7AF3}"/>
              </a:ext>
            </a:extLst>
          </p:cNvPr>
          <p:cNvSpPr>
            <a:spLocks noGrp="1"/>
          </p:cNvSpPr>
          <p:nvPr>
            <p:ph type="body" idx="1"/>
          </p:nvPr>
        </p:nvSpPr>
        <p:spPr>
          <a:xfrm>
            <a:off x="1063538" y="1992606"/>
            <a:ext cx="4241523" cy="398701"/>
          </a:xfrm>
        </p:spPr>
        <p:txBody>
          <a:bodyPr>
            <a:normAutofit lnSpcReduction="10000"/>
          </a:bodyPr>
          <a:lstStyle/>
          <a:p>
            <a:pPr algn="ctr"/>
            <a:r>
              <a:rPr lang="it-IT" dirty="0" err="1"/>
              <a:t>Wider</a:t>
            </a:r>
            <a:r>
              <a:rPr lang="it-IT" dirty="0"/>
              <a:t> Public: 506</a:t>
            </a:r>
          </a:p>
        </p:txBody>
      </p:sp>
      <p:graphicFrame>
        <p:nvGraphicFramePr>
          <p:cNvPr id="15" name="Segnaposto contenuto 14">
            <a:extLst>
              <a:ext uri="{FF2B5EF4-FFF2-40B4-BE49-F238E27FC236}">
                <a16:creationId xmlns:a16="http://schemas.microsoft.com/office/drawing/2014/main" id="{F1304805-3401-4C2F-991F-BF2FD2770078}"/>
              </a:ext>
            </a:extLst>
          </p:cNvPr>
          <p:cNvGraphicFramePr>
            <a:graphicFrameLocks noGrp="1"/>
          </p:cNvGraphicFramePr>
          <p:nvPr>
            <p:ph sz="quarter" idx="4"/>
          </p:nvPr>
        </p:nvGraphicFramePr>
        <p:xfrm>
          <a:off x="6454991" y="2191957"/>
          <a:ext cx="3887788" cy="36845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Segnaposto contenuto 10">
            <a:extLst>
              <a:ext uri="{FF2B5EF4-FFF2-40B4-BE49-F238E27FC236}">
                <a16:creationId xmlns:a16="http://schemas.microsoft.com/office/drawing/2014/main" id="{A4D5FCC0-BBFE-4D3F-9E73-4BF58EEE59B5}"/>
              </a:ext>
            </a:extLst>
          </p:cNvPr>
          <p:cNvGraphicFramePr>
            <a:graphicFrameLocks noGrp="1"/>
          </p:cNvGraphicFramePr>
          <p:nvPr>
            <p:ph sz="half" idx="2"/>
            <p:extLst>
              <p:ext uri="{D42A27DB-BD31-4B8C-83A1-F6EECF244321}">
                <p14:modId xmlns:p14="http://schemas.microsoft.com/office/powerpoint/2010/main" val="3187962783"/>
              </p:ext>
            </p:extLst>
          </p:nvPr>
        </p:nvGraphicFramePr>
        <p:xfrm>
          <a:off x="567267" y="2336800"/>
          <a:ext cx="4881845" cy="35098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Grafico 11">
            <a:extLst>
              <a:ext uri="{FF2B5EF4-FFF2-40B4-BE49-F238E27FC236}">
                <a16:creationId xmlns:a16="http://schemas.microsoft.com/office/drawing/2014/main" id="{C9CA24C7-B059-4B4F-B80B-CD07CEB05E4A}"/>
              </a:ext>
            </a:extLst>
          </p:cNvPr>
          <p:cNvGraphicFramePr>
            <a:graphicFrameLocks/>
          </p:cNvGraphicFramePr>
          <p:nvPr>
            <p:extLst>
              <p:ext uri="{D42A27DB-BD31-4B8C-83A1-F6EECF244321}">
                <p14:modId xmlns:p14="http://schemas.microsoft.com/office/powerpoint/2010/main" val="2715054102"/>
              </p:ext>
            </p:extLst>
          </p:nvPr>
        </p:nvGraphicFramePr>
        <p:xfrm>
          <a:off x="5808001" y="2334829"/>
          <a:ext cx="4860000" cy="3492000"/>
        </p:xfrm>
        <a:graphic>
          <a:graphicData uri="http://schemas.openxmlformats.org/drawingml/2006/chart">
            <c:chart xmlns:c="http://schemas.openxmlformats.org/drawingml/2006/chart" xmlns:r="http://schemas.openxmlformats.org/officeDocument/2006/relationships" r:id="rId4"/>
          </a:graphicData>
        </a:graphic>
      </p:graphicFrame>
      <p:sp>
        <p:nvSpPr>
          <p:cNvPr id="8" name="CasellaDiTesto 7">
            <a:extLst>
              <a:ext uri="{FF2B5EF4-FFF2-40B4-BE49-F238E27FC236}">
                <a16:creationId xmlns:a16="http://schemas.microsoft.com/office/drawing/2014/main" id="{58E6D531-B2EA-4530-8DDB-31269CE6A099}"/>
              </a:ext>
            </a:extLst>
          </p:cNvPr>
          <p:cNvSpPr txBox="1"/>
          <p:nvPr/>
        </p:nvSpPr>
        <p:spPr>
          <a:xfrm>
            <a:off x="339232" y="5826829"/>
            <a:ext cx="11870266" cy="646331"/>
          </a:xfrm>
          <a:prstGeom prst="rect">
            <a:avLst/>
          </a:prstGeom>
          <a:noFill/>
        </p:spPr>
        <p:txBody>
          <a:bodyPr wrap="square" rtlCol="0">
            <a:spAutoFit/>
          </a:bodyPr>
          <a:lstStyle/>
          <a:p>
            <a:r>
              <a:rPr lang="it-IT" dirty="0" err="1"/>
              <a:t>Most</a:t>
            </a:r>
            <a:r>
              <a:rPr lang="it-IT" dirty="0"/>
              <a:t> </a:t>
            </a:r>
            <a:r>
              <a:rPr lang="it-IT" dirty="0" err="1"/>
              <a:t>wider</a:t>
            </a:r>
            <a:r>
              <a:rPr lang="it-IT" dirty="0"/>
              <a:t> </a:t>
            </a:r>
            <a:r>
              <a:rPr lang="it-IT" dirty="0" err="1"/>
              <a:t>public’s</a:t>
            </a:r>
            <a:r>
              <a:rPr lang="it-IT" dirty="0"/>
              <a:t> </a:t>
            </a:r>
            <a:r>
              <a:rPr lang="it-IT" dirty="0" err="1"/>
              <a:t>respondents</a:t>
            </a:r>
            <a:r>
              <a:rPr lang="it-IT" dirty="0"/>
              <a:t> </a:t>
            </a:r>
            <a:r>
              <a:rPr lang="it-IT" dirty="0" err="1"/>
              <a:t>belong</a:t>
            </a:r>
            <a:r>
              <a:rPr lang="it-IT" dirty="0"/>
              <a:t> to North Africa, </a:t>
            </a:r>
            <a:r>
              <a:rPr lang="it-IT" dirty="0" err="1"/>
              <a:t>while</a:t>
            </a:r>
            <a:r>
              <a:rPr lang="it-IT" dirty="0"/>
              <a:t> the group of key </a:t>
            </a:r>
            <a:r>
              <a:rPr lang="it-IT" dirty="0" err="1"/>
              <a:t>respondents</a:t>
            </a:r>
            <a:r>
              <a:rPr lang="it-IT" dirty="0"/>
              <a:t> </a:t>
            </a:r>
            <a:r>
              <a:rPr lang="it-IT" dirty="0" err="1"/>
              <a:t>is</a:t>
            </a:r>
            <a:r>
              <a:rPr lang="it-IT" dirty="0"/>
              <a:t> more </a:t>
            </a:r>
            <a:r>
              <a:rPr lang="it-IT" dirty="0" err="1"/>
              <a:t>focused</a:t>
            </a:r>
            <a:r>
              <a:rPr lang="it-IT" dirty="0"/>
              <a:t> on Western Africa.</a:t>
            </a:r>
          </a:p>
        </p:txBody>
      </p:sp>
    </p:spTree>
    <p:extLst>
      <p:ext uri="{BB962C8B-B14F-4D97-AF65-F5344CB8AC3E}">
        <p14:creationId xmlns:p14="http://schemas.microsoft.com/office/powerpoint/2010/main" val="181003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060F892-C628-4622-9E39-DEC9A211D439}"/>
              </a:ext>
            </a:extLst>
          </p:cNvPr>
          <p:cNvSpPr>
            <a:spLocks noChangeArrowheads="1"/>
          </p:cNvSpPr>
          <p:nvPr/>
        </p:nvSpPr>
        <p:spPr bwMode="auto">
          <a:xfrm>
            <a:off x="4908551" y="33586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5" name="Titolo 4">
            <a:extLst>
              <a:ext uri="{FF2B5EF4-FFF2-40B4-BE49-F238E27FC236}">
                <a16:creationId xmlns:a16="http://schemas.microsoft.com/office/drawing/2014/main" id="{B7B32799-F4D8-4441-8DCA-3AAD06A5349D}"/>
              </a:ext>
            </a:extLst>
          </p:cNvPr>
          <p:cNvSpPr>
            <a:spLocks noGrp="1"/>
          </p:cNvSpPr>
          <p:nvPr>
            <p:ph type="title"/>
          </p:nvPr>
        </p:nvSpPr>
        <p:spPr>
          <a:xfrm>
            <a:off x="3068407" y="1373169"/>
            <a:ext cx="6021859" cy="612176"/>
          </a:xfrm>
        </p:spPr>
        <p:txBody>
          <a:bodyPr>
            <a:normAutofit/>
          </a:bodyPr>
          <a:lstStyle/>
          <a:p>
            <a:pPr algn="ctr"/>
            <a:r>
              <a:rPr lang="it-IT" sz="2400" b="1" dirty="0">
                <a:effectLst>
                  <a:outerShdw blurRad="38100" dist="38100" dir="2700000" algn="tl">
                    <a:srgbClr val="000000">
                      <a:alpha val="43137"/>
                    </a:srgbClr>
                  </a:outerShdw>
                </a:effectLst>
              </a:rPr>
              <a:t>Sample </a:t>
            </a:r>
            <a:r>
              <a:rPr lang="it-IT" sz="2400" b="1" dirty="0" err="1">
                <a:effectLst>
                  <a:outerShdw blurRad="38100" dist="38100" dir="2700000" algn="tl">
                    <a:srgbClr val="000000">
                      <a:alpha val="43137"/>
                    </a:srgbClr>
                  </a:outerShdw>
                </a:effectLst>
              </a:rPr>
              <a:t>composition</a:t>
            </a:r>
            <a:r>
              <a:rPr lang="it-IT" sz="2400" b="1" dirty="0">
                <a:effectLst>
                  <a:outerShdw blurRad="38100" dist="38100" dir="2700000" algn="tl">
                    <a:srgbClr val="000000">
                      <a:alpha val="43137"/>
                    </a:srgbClr>
                  </a:outerShdw>
                </a:effectLst>
              </a:rPr>
              <a:t>: SH CATEGORIES</a:t>
            </a:r>
          </a:p>
        </p:txBody>
      </p:sp>
      <p:sp>
        <p:nvSpPr>
          <p:cNvPr id="10" name="Segnaposto testo 9">
            <a:extLst>
              <a:ext uri="{FF2B5EF4-FFF2-40B4-BE49-F238E27FC236}">
                <a16:creationId xmlns:a16="http://schemas.microsoft.com/office/drawing/2014/main" id="{05C9E831-6B98-4B89-ADA7-5154444EFFF4}"/>
              </a:ext>
            </a:extLst>
          </p:cNvPr>
          <p:cNvSpPr>
            <a:spLocks noGrp="1"/>
          </p:cNvSpPr>
          <p:nvPr>
            <p:ph type="body" sz="quarter" idx="3"/>
          </p:nvPr>
        </p:nvSpPr>
        <p:spPr>
          <a:xfrm>
            <a:off x="6454943" y="2041521"/>
            <a:ext cx="4173753" cy="371479"/>
          </a:xfrm>
        </p:spPr>
        <p:txBody>
          <a:bodyPr>
            <a:normAutofit fontScale="92500" lnSpcReduction="10000"/>
          </a:bodyPr>
          <a:lstStyle/>
          <a:p>
            <a:pPr algn="ctr"/>
            <a:r>
              <a:rPr lang="it-IT" dirty="0"/>
              <a:t>Key </a:t>
            </a:r>
            <a:r>
              <a:rPr lang="it-IT" dirty="0" err="1"/>
              <a:t>Respondents</a:t>
            </a:r>
            <a:r>
              <a:rPr lang="it-IT" dirty="0"/>
              <a:t>: 87</a:t>
            </a:r>
          </a:p>
        </p:txBody>
      </p:sp>
      <p:sp>
        <p:nvSpPr>
          <p:cNvPr id="6" name="Segnaposto testo 5">
            <a:extLst>
              <a:ext uri="{FF2B5EF4-FFF2-40B4-BE49-F238E27FC236}">
                <a16:creationId xmlns:a16="http://schemas.microsoft.com/office/drawing/2014/main" id="{5216D431-CE21-4A9D-80EB-4047E30D7AF3}"/>
              </a:ext>
            </a:extLst>
          </p:cNvPr>
          <p:cNvSpPr>
            <a:spLocks noGrp="1"/>
          </p:cNvSpPr>
          <p:nvPr>
            <p:ph type="body" idx="1"/>
          </p:nvPr>
        </p:nvSpPr>
        <p:spPr>
          <a:xfrm>
            <a:off x="1137986" y="2041521"/>
            <a:ext cx="4241523" cy="388412"/>
          </a:xfrm>
        </p:spPr>
        <p:txBody>
          <a:bodyPr>
            <a:normAutofit fontScale="92500" lnSpcReduction="10000"/>
          </a:bodyPr>
          <a:lstStyle/>
          <a:p>
            <a:pPr algn="ctr"/>
            <a:r>
              <a:rPr lang="it-IT" dirty="0" err="1"/>
              <a:t>Wider</a:t>
            </a:r>
            <a:r>
              <a:rPr lang="it-IT" dirty="0"/>
              <a:t> Public: 506</a:t>
            </a:r>
          </a:p>
        </p:txBody>
      </p:sp>
      <p:graphicFrame>
        <p:nvGraphicFramePr>
          <p:cNvPr id="15" name="Segnaposto contenuto 14">
            <a:extLst>
              <a:ext uri="{FF2B5EF4-FFF2-40B4-BE49-F238E27FC236}">
                <a16:creationId xmlns:a16="http://schemas.microsoft.com/office/drawing/2014/main" id="{F1304805-3401-4C2F-991F-BF2FD2770078}"/>
              </a:ext>
            </a:extLst>
          </p:cNvPr>
          <p:cNvGraphicFramePr>
            <a:graphicFrameLocks noGrp="1"/>
          </p:cNvGraphicFramePr>
          <p:nvPr>
            <p:ph sz="quarter" idx="4"/>
          </p:nvPr>
        </p:nvGraphicFramePr>
        <p:xfrm>
          <a:off x="6454991" y="2191956"/>
          <a:ext cx="3887788" cy="3684588"/>
        </p:xfrm>
        <a:graphic>
          <a:graphicData uri="http://schemas.openxmlformats.org/drawingml/2006/chart">
            <c:chart xmlns:c="http://schemas.openxmlformats.org/drawingml/2006/chart" xmlns:r="http://schemas.openxmlformats.org/officeDocument/2006/relationships" r:id="rId2"/>
          </a:graphicData>
        </a:graphic>
      </p:graphicFrame>
      <p:sp>
        <p:nvSpPr>
          <p:cNvPr id="8" name="CasellaDiTesto 7">
            <a:extLst>
              <a:ext uri="{FF2B5EF4-FFF2-40B4-BE49-F238E27FC236}">
                <a16:creationId xmlns:a16="http://schemas.microsoft.com/office/drawing/2014/main" id="{58E6D531-B2EA-4530-8DDB-31269CE6A099}"/>
              </a:ext>
            </a:extLst>
          </p:cNvPr>
          <p:cNvSpPr txBox="1"/>
          <p:nvPr/>
        </p:nvSpPr>
        <p:spPr>
          <a:xfrm>
            <a:off x="603665" y="5795184"/>
            <a:ext cx="10276002" cy="369332"/>
          </a:xfrm>
          <a:prstGeom prst="rect">
            <a:avLst/>
          </a:prstGeom>
          <a:noFill/>
        </p:spPr>
        <p:txBody>
          <a:bodyPr wrap="square" rtlCol="0">
            <a:spAutoFit/>
          </a:bodyPr>
          <a:lstStyle/>
          <a:p>
            <a:r>
              <a:rPr lang="it-IT" dirty="0"/>
              <a:t>The </a:t>
            </a:r>
            <a:r>
              <a:rPr lang="it-IT" dirty="0" err="1"/>
              <a:t>two</a:t>
            </a:r>
            <a:r>
              <a:rPr lang="it-IT" dirty="0"/>
              <a:t> samples are </a:t>
            </a:r>
            <a:r>
              <a:rPr lang="it-IT" dirty="0" err="1"/>
              <a:t>perfectly</a:t>
            </a:r>
            <a:r>
              <a:rPr lang="it-IT" dirty="0"/>
              <a:t> comparable in </a:t>
            </a:r>
            <a:r>
              <a:rPr lang="it-IT" dirty="0" err="1"/>
              <a:t>terms</a:t>
            </a:r>
            <a:r>
              <a:rPr lang="it-IT" dirty="0"/>
              <a:t> of </a:t>
            </a:r>
            <a:r>
              <a:rPr lang="it-IT" dirty="0" err="1"/>
              <a:t>distribution</a:t>
            </a:r>
            <a:r>
              <a:rPr lang="it-IT" dirty="0"/>
              <a:t> of Stakeholder </a:t>
            </a:r>
            <a:r>
              <a:rPr lang="it-IT" dirty="0" err="1"/>
              <a:t>categories</a:t>
            </a:r>
            <a:r>
              <a:rPr lang="it-IT" dirty="0"/>
              <a:t>.</a:t>
            </a:r>
          </a:p>
        </p:txBody>
      </p:sp>
      <p:graphicFrame>
        <p:nvGraphicFramePr>
          <p:cNvPr id="13" name="Segnaposto contenuto 12">
            <a:extLst>
              <a:ext uri="{FF2B5EF4-FFF2-40B4-BE49-F238E27FC236}">
                <a16:creationId xmlns:a16="http://schemas.microsoft.com/office/drawing/2014/main" id="{B364086C-CB77-404E-9814-E408220CE622}"/>
              </a:ext>
            </a:extLst>
          </p:cNvPr>
          <p:cNvGraphicFramePr>
            <a:graphicFrameLocks noGrp="1"/>
          </p:cNvGraphicFramePr>
          <p:nvPr>
            <p:ph sz="half" idx="2"/>
            <p:extLst>
              <p:ext uri="{D42A27DB-BD31-4B8C-83A1-F6EECF244321}">
                <p14:modId xmlns:p14="http://schemas.microsoft.com/office/powerpoint/2010/main" val="1536253008"/>
              </p:ext>
            </p:extLst>
          </p:nvPr>
        </p:nvGraphicFramePr>
        <p:xfrm>
          <a:off x="603665" y="2446867"/>
          <a:ext cx="5133345" cy="32685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afico 13">
            <a:extLst>
              <a:ext uri="{FF2B5EF4-FFF2-40B4-BE49-F238E27FC236}">
                <a16:creationId xmlns:a16="http://schemas.microsoft.com/office/drawing/2014/main" id="{F1E79155-3B11-4C66-BF7D-46EE4FEAC00F}"/>
              </a:ext>
            </a:extLst>
          </p:cNvPr>
          <p:cNvGraphicFramePr>
            <a:graphicFrameLocks/>
          </p:cNvGraphicFramePr>
          <p:nvPr>
            <p:extLst>
              <p:ext uri="{D42A27DB-BD31-4B8C-83A1-F6EECF244321}">
                <p14:modId xmlns:p14="http://schemas.microsoft.com/office/powerpoint/2010/main" val="20012393"/>
              </p:ext>
            </p:extLst>
          </p:nvPr>
        </p:nvGraphicFramePr>
        <p:xfrm>
          <a:off x="6079336" y="2429933"/>
          <a:ext cx="5148000" cy="324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97784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999626E6-161D-48CB-BDA0-57F726DAFF95}"/>
              </a:ext>
            </a:extLst>
          </p:cNvPr>
          <p:cNvSpPr>
            <a:spLocks noGrp="1"/>
          </p:cNvSpPr>
          <p:nvPr>
            <p:ph type="title"/>
          </p:nvPr>
        </p:nvSpPr>
        <p:spPr>
          <a:xfrm>
            <a:off x="3199435" y="1337732"/>
            <a:ext cx="6021859" cy="574413"/>
          </a:xfrm>
        </p:spPr>
        <p:txBody>
          <a:bodyPr vert="horz" lIns="91440" tIns="45720" rIns="91440" bIns="45720" rtlCol="0" anchor="ctr">
            <a:normAutofit/>
          </a:bodyPr>
          <a:lstStyle/>
          <a:p>
            <a:pPr algn="ctr"/>
            <a:r>
              <a:rPr lang="it-IT" sz="2300" b="1" dirty="0">
                <a:effectLst>
                  <a:outerShdw blurRad="38100" dist="38100" dir="2700000" algn="tl">
                    <a:srgbClr val="000000">
                      <a:alpha val="43137"/>
                    </a:srgbClr>
                  </a:outerShdw>
                </a:effectLst>
              </a:rPr>
              <a:t>Q5 - SERVICES TO BE PROVIDED</a:t>
            </a:r>
          </a:p>
        </p:txBody>
      </p:sp>
      <p:graphicFrame>
        <p:nvGraphicFramePr>
          <p:cNvPr id="8" name="Segnaposto contenuto 7">
            <a:extLst>
              <a:ext uri="{FF2B5EF4-FFF2-40B4-BE49-F238E27FC236}">
                <a16:creationId xmlns:a16="http://schemas.microsoft.com/office/drawing/2014/main" id="{5CA9A07E-DB8C-48B7-970A-1710C1D5D3A9}"/>
              </a:ext>
            </a:extLst>
          </p:cNvPr>
          <p:cNvGraphicFramePr>
            <a:graphicFrameLocks noGrp="1"/>
          </p:cNvGraphicFramePr>
          <p:nvPr>
            <p:ph idx="1"/>
            <p:extLst>
              <p:ext uri="{D42A27DB-BD31-4B8C-83A1-F6EECF244321}">
                <p14:modId xmlns:p14="http://schemas.microsoft.com/office/powerpoint/2010/main" val="3108381004"/>
              </p:ext>
            </p:extLst>
          </p:nvPr>
        </p:nvGraphicFramePr>
        <p:xfrm>
          <a:off x="1752732" y="1803400"/>
          <a:ext cx="8915267" cy="4176000"/>
        </p:xfrm>
        <a:graphic>
          <a:graphicData uri="http://schemas.openxmlformats.org/drawingml/2006/chart">
            <c:chart xmlns:c="http://schemas.openxmlformats.org/drawingml/2006/chart" xmlns:r="http://schemas.openxmlformats.org/officeDocument/2006/relationships" r:id="rId2"/>
          </a:graphicData>
        </a:graphic>
      </p:graphicFrame>
      <p:sp>
        <p:nvSpPr>
          <p:cNvPr id="6" name="CasellaDiTesto 5">
            <a:extLst>
              <a:ext uri="{FF2B5EF4-FFF2-40B4-BE49-F238E27FC236}">
                <a16:creationId xmlns:a16="http://schemas.microsoft.com/office/drawing/2014/main" id="{FCCEFF86-687C-469D-BEA9-CB0E55DB152B}"/>
              </a:ext>
            </a:extLst>
          </p:cNvPr>
          <p:cNvSpPr txBox="1"/>
          <p:nvPr/>
        </p:nvSpPr>
        <p:spPr>
          <a:xfrm>
            <a:off x="683866" y="5898124"/>
            <a:ext cx="9797867" cy="369332"/>
          </a:xfrm>
          <a:prstGeom prst="rect">
            <a:avLst/>
          </a:prstGeom>
          <a:noFill/>
        </p:spPr>
        <p:txBody>
          <a:bodyPr wrap="square" rtlCol="0">
            <a:spAutoFit/>
          </a:bodyPr>
          <a:lstStyle/>
          <a:p>
            <a:r>
              <a:rPr lang="it-IT" dirty="0"/>
              <a:t>The 2 groups </a:t>
            </a:r>
            <a:r>
              <a:rPr lang="it-IT" dirty="0" err="1"/>
              <a:t>did</a:t>
            </a:r>
            <a:r>
              <a:rPr lang="it-IT" dirty="0"/>
              <a:t> </a:t>
            </a:r>
            <a:r>
              <a:rPr lang="it-IT" dirty="0" err="1"/>
              <a:t>not</a:t>
            </a:r>
            <a:r>
              <a:rPr lang="it-IT" dirty="0"/>
              <a:t> </a:t>
            </a:r>
            <a:r>
              <a:rPr lang="it-IT" dirty="0" err="1"/>
              <a:t>respond</a:t>
            </a:r>
            <a:r>
              <a:rPr lang="it-IT" dirty="0"/>
              <a:t> </a:t>
            </a:r>
            <a:r>
              <a:rPr lang="it-IT" dirty="0" err="1"/>
              <a:t>homogenously</a:t>
            </a:r>
            <a:r>
              <a:rPr lang="it-IT" dirty="0"/>
              <a:t> in relation to the </a:t>
            </a:r>
            <a:r>
              <a:rPr lang="it-IT" dirty="0" err="1"/>
              <a:t>most</a:t>
            </a:r>
            <a:r>
              <a:rPr lang="it-IT" dirty="0"/>
              <a:t> </a:t>
            </a:r>
            <a:r>
              <a:rPr lang="it-IT" dirty="0" err="1"/>
              <a:t>important</a:t>
            </a:r>
            <a:r>
              <a:rPr lang="it-IT" dirty="0"/>
              <a:t> service to be </a:t>
            </a:r>
            <a:r>
              <a:rPr lang="it-IT" dirty="0" err="1"/>
              <a:t>provided</a:t>
            </a:r>
            <a:r>
              <a:rPr lang="it-IT" dirty="0"/>
              <a:t>. </a:t>
            </a:r>
          </a:p>
        </p:txBody>
      </p:sp>
    </p:spTree>
    <p:extLst>
      <p:ext uri="{BB962C8B-B14F-4D97-AF65-F5344CB8AC3E}">
        <p14:creationId xmlns:p14="http://schemas.microsoft.com/office/powerpoint/2010/main" val="85318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500"/>
                                        <p:tgtEl>
                                          <p:spTgt spid="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fade">
                                      <p:cBhvr>
                                        <p:cTn id="12" dur="500"/>
                                        <p:tgtEl>
                                          <p:spTgt spid="8">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fade">
                                      <p:cBhvr>
                                        <p:cTn id="16" dur="500"/>
                                        <p:tgtEl>
                                          <p:spTgt spid="8">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fade">
                                      <p:cBhvr>
                                        <p:cTn id="20" dur="500"/>
                                        <p:tgtEl>
                                          <p:spTgt spid="8">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fade">
                                      <p:cBhvr>
                                        <p:cTn id="24" dur="500"/>
                                        <p:tgtEl>
                                          <p:spTgt spid="8">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fade">
                                      <p:cBhvr>
                                        <p:cTn id="28" dur="500"/>
                                        <p:tgtEl>
                                          <p:spTgt spid="8">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8">
                                            <p:graphicEl>
                                              <a:chart seriesIdx="0" categoryIdx="5" bldStep="ptInSeries"/>
                                            </p:graphicEl>
                                          </p:spTgt>
                                        </p:tgtEl>
                                        <p:attrNameLst>
                                          <p:attrName>style.visibility</p:attrName>
                                        </p:attrNameLst>
                                      </p:cBhvr>
                                      <p:to>
                                        <p:strVal val="visible"/>
                                      </p:to>
                                    </p:set>
                                    <p:animEffect transition="in" filter="fade">
                                      <p:cBhvr>
                                        <p:cTn id="32" dur="500"/>
                                        <p:tgtEl>
                                          <p:spTgt spid="8">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graphicEl>
                                              <a:chart seriesIdx="0" categoryIdx="6" bldStep="ptInSeries"/>
                                            </p:graphicEl>
                                          </p:spTgt>
                                        </p:tgtEl>
                                        <p:attrNameLst>
                                          <p:attrName>style.visibility</p:attrName>
                                        </p:attrNameLst>
                                      </p:cBhvr>
                                      <p:to>
                                        <p:strVal val="visible"/>
                                      </p:to>
                                    </p:set>
                                    <p:animEffect transition="in" filter="fade">
                                      <p:cBhvr>
                                        <p:cTn id="36" dur="500"/>
                                        <p:tgtEl>
                                          <p:spTgt spid="8">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graphicEl>
                                              <a:chart seriesIdx="0" categoryIdx="7" bldStep="ptInSeries"/>
                                            </p:graphicEl>
                                          </p:spTgt>
                                        </p:tgtEl>
                                        <p:attrNameLst>
                                          <p:attrName>style.visibility</p:attrName>
                                        </p:attrNameLst>
                                      </p:cBhvr>
                                      <p:to>
                                        <p:strVal val="visible"/>
                                      </p:to>
                                    </p:set>
                                    <p:animEffect transition="in" filter="fade">
                                      <p:cBhvr>
                                        <p:cTn id="40" dur="500"/>
                                        <p:tgtEl>
                                          <p:spTgt spid="8">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
                                            <p:graphicEl>
                                              <a:chart seriesIdx="0" categoryIdx="8" bldStep="ptInSeries"/>
                                            </p:graphicEl>
                                          </p:spTgt>
                                        </p:tgtEl>
                                        <p:attrNameLst>
                                          <p:attrName>style.visibility</p:attrName>
                                        </p:attrNameLst>
                                      </p:cBhvr>
                                      <p:to>
                                        <p:strVal val="visible"/>
                                      </p:to>
                                    </p:set>
                                    <p:animEffect transition="in" filter="fade">
                                      <p:cBhvr>
                                        <p:cTn id="44" dur="500"/>
                                        <p:tgtEl>
                                          <p:spTgt spid="8">
                                            <p:graphicEl>
                                              <a:chart seriesIdx="0" categoryIdx="8" bldStep="ptInSeries"/>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fade">
                                      <p:cBhvr>
                                        <p:cTn id="49" dur="500"/>
                                        <p:tgtEl>
                                          <p:spTgt spid="8">
                                            <p:graphicEl>
                                              <a:chart seriesIdx="1" categoryIdx="0" bldStep="ptInSeries"/>
                                            </p:graphicEl>
                                          </p:spTgt>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fade">
                                      <p:cBhvr>
                                        <p:cTn id="53" dur="500"/>
                                        <p:tgtEl>
                                          <p:spTgt spid="8">
                                            <p:graphicEl>
                                              <a:chart seriesIdx="1" categoryIdx="1" bldStep="ptInSeries"/>
                                            </p:graphicEl>
                                          </p:spTgt>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fade">
                                      <p:cBhvr>
                                        <p:cTn id="57" dur="500"/>
                                        <p:tgtEl>
                                          <p:spTgt spid="8">
                                            <p:graphicEl>
                                              <a:chart seriesIdx="1" categoryIdx="2" bldStep="ptInSeries"/>
                                            </p:graphicEl>
                                          </p:spTgt>
                                        </p:tgtEl>
                                      </p:cBhvr>
                                    </p:animEffect>
                                  </p:childTnLst>
                                </p:cTn>
                              </p:par>
                            </p:childTnLst>
                          </p:cTn>
                        </p:par>
                        <p:par>
                          <p:cTn id="58" fill="hold">
                            <p:stCondLst>
                              <p:cond delay="1500"/>
                            </p:stCondLst>
                            <p:childTnLst>
                              <p:par>
                                <p:cTn id="59" presetID="10" presetClass="entr" presetSubtype="0" fill="hold" grpId="0" nodeType="afterEffect">
                                  <p:stCondLst>
                                    <p:cond delay="0"/>
                                  </p:stCondLst>
                                  <p:childTnLst>
                                    <p:set>
                                      <p:cBhvr>
                                        <p:cTn id="60"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fade">
                                      <p:cBhvr>
                                        <p:cTn id="61" dur="500"/>
                                        <p:tgtEl>
                                          <p:spTgt spid="8">
                                            <p:graphicEl>
                                              <a:chart seriesIdx="1" categoryIdx="3" bldStep="ptInSeries"/>
                                            </p:graphicEl>
                                          </p:spTgt>
                                        </p:tgtEl>
                                      </p:cBhvr>
                                    </p:animEffect>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fade">
                                      <p:cBhvr>
                                        <p:cTn id="65" dur="500"/>
                                        <p:tgtEl>
                                          <p:spTgt spid="8">
                                            <p:graphicEl>
                                              <a:chart seriesIdx="1" categoryIdx="4" bldStep="ptInSeries"/>
                                            </p:graphicEl>
                                          </p:spTgt>
                                        </p:tgtEl>
                                      </p:cBhvr>
                                    </p:animEffect>
                                  </p:childTnLst>
                                </p:cTn>
                              </p:par>
                            </p:childTnLst>
                          </p:cTn>
                        </p:par>
                        <p:par>
                          <p:cTn id="66" fill="hold">
                            <p:stCondLst>
                              <p:cond delay="2500"/>
                            </p:stCondLst>
                            <p:childTnLst>
                              <p:par>
                                <p:cTn id="67" presetID="10" presetClass="entr" presetSubtype="0" fill="hold" grpId="0" nodeType="afterEffect">
                                  <p:stCondLst>
                                    <p:cond delay="0"/>
                                  </p:stCondLst>
                                  <p:childTnLst>
                                    <p:set>
                                      <p:cBhvr>
                                        <p:cTn id="68" dur="1" fill="hold">
                                          <p:stCondLst>
                                            <p:cond delay="0"/>
                                          </p:stCondLst>
                                        </p:cTn>
                                        <p:tgtEl>
                                          <p:spTgt spid="8">
                                            <p:graphicEl>
                                              <a:chart seriesIdx="1" categoryIdx="5" bldStep="ptInSeries"/>
                                            </p:graphicEl>
                                          </p:spTgt>
                                        </p:tgtEl>
                                        <p:attrNameLst>
                                          <p:attrName>style.visibility</p:attrName>
                                        </p:attrNameLst>
                                      </p:cBhvr>
                                      <p:to>
                                        <p:strVal val="visible"/>
                                      </p:to>
                                    </p:set>
                                    <p:animEffect transition="in" filter="fade">
                                      <p:cBhvr>
                                        <p:cTn id="69" dur="500"/>
                                        <p:tgtEl>
                                          <p:spTgt spid="8">
                                            <p:graphicEl>
                                              <a:chart seriesIdx="1" categoryIdx="5" bldStep="ptInSeries"/>
                                            </p:graphicEl>
                                          </p:spTgt>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8">
                                            <p:graphicEl>
                                              <a:chart seriesIdx="1" categoryIdx="6" bldStep="ptInSeries"/>
                                            </p:graphicEl>
                                          </p:spTgt>
                                        </p:tgtEl>
                                        <p:attrNameLst>
                                          <p:attrName>style.visibility</p:attrName>
                                        </p:attrNameLst>
                                      </p:cBhvr>
                                      <p:to>
                                        <p:strVal val="visible"/>
                                      </p:to>
                                    </p:set>
                                    <p:animEffect transition="in" filter="fade">
                                      <p:cBhvr>
                                        <p:cTn id="73" dur="500"/>
                                        <p:tgtEl>
                                          <p:spTgt spid="8">
                                            <p:graphicEl>
                                              <a:chart seriesIdx="1" categoryIdx="6" bldStep="ptInSeries"/>
                                            </p:graphicEl>
                                          </p:spTgt>
                                        </p:tgtEl>
                                      </p:cBhvr>
                                    </p:animEffect>
                                  </p:childTnLst>
                                </p:cTn>
                              </p:par>
                            </p:childTnLst>
                          </p:cTn>
                        </p:par>
                        <p:par>
                          <p:cTn id="74" fill="hold">
                            <p:stCondLst>
                              <p:cond delay="3500"/>
                            </p:stCondLst>
                            <p:childTnLst>
                              <p:par>
                                <p:cTn id="75" presetID="10" presetClass="entr" presetSubtype="0" fill="hold" grpId="0" nodeType="afterEffect">
                                  <p:stCondLst>
                                    <p:cond delay="0"/>
                                  </p:stCondLst>
                                  <p:childTnLst>
                                    <p:set>
                                      <p:cBhvr>
                                        <p:cTn id="76" dur="1" fill="hold">
                                          <p:stCondLst>
                                            <p:cond delay="0"/>
                                          </p:stCondLst>
                                        </p:cTn>
                                        <p:tgtEl>
                                          <p:spTgt spid="8">
                                            <p:graphicEl>
                                              <a:chart seriesIdx="1" categoryIdx="7" bldStep="ptInSeries"/>
                                            </p:graphicEl>
                                          </p:spTgt>
                                        </p:tgtEl>
                                        <p:attrNameLst>
                                          <p:attrName>style.visibility</p:attrName>
                                        </p:attrNameLst>
                                      </p:cBhvr>
                                      <p:to>
                                        <p:strVal val="visible"/>
                                      </p:to>
                                    </p:set>
                                    <p:animEffect transition="in" filter="fade">
                                      <p:cBhvr>
                                        <p:cTn id="77" dur="500"/>
                                        <p:tgtEl>
                                          <p:spTgt spid="8">
                                            <p:graphicEl>
                                              <a:chart seriesIdx="1" categoryIdx="7" bldStep="ptInSeries"/>
                                            </p:graphicEl>
                                          </p:spTgt>
                                        </p:tgtEl>
                                      </p:cBhvr>
                                    </p:animEffect>
                                  </p:childTnLst>
                                </p:cTn>
                              </p:par>
                            </p:childTnLst>
                          </p:cTn>
                        </p:par>
                        <p:par>
                          <p:cTn id="78" fill="hold">
                            <p:stCondLst>
                              <p:cond delay="4000"/>
                            </p:stCondLst>
                            <p:childTnLst>
                              <p:par>
                                <p:cTn id="79" presetID="10" presetClass="entr" presetSubtype="0" fill="hold" grpId="0" nodeType="afterEffect">
                                  <p:stCondLst>
                                    <p:cond delay="0"/>
                                  </p:stCondLst>
                                  <p:childTnLst>
                                    <p:set>
                                      <p:cBhvr>
                                        <p:cTn id="80" dur="1" fill="hold">
                                          <p:stCondLst>
                                            <p:cond delay="0"/>
                                          </p:stCondLst>
                                        </p:cTn>
                                        <p:tgtEl>
                                          <p:spTgt spid="8">
                                            <p:graphicEl>
                                              <a:chart seriesIdx="1" categoryIdx="8" bldStep="ptInSeries"/>
                                            </p:graphicEl>
                                          </p:spTgt>
                                        </p:tgtEl>
                                        <p:attrNameLst>
                                          <p:attrName>style.visibility</p:attrName>
                                        </p:attrNameLst>
                                      </p:cBhvr>
                                      <p:to>
                                        <p:strVal val="visible"/>
                                      </p:to>
                                    </p:set>
                                    <p:animEffect transition="in" filter="fade">
                                      <p:cBhvr>
                                        <p:cTn id="81" dur="500"/>
                                        <p:tgtEl>
                                          <p:spTgt spid="8">
                                            <p:graphicEl>
                                              <a:chart seriesIdx="1" categoryIdx="8"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seriesEl"/>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a:extLst>
              <a:ext uri="{FF2B5EF4-FFF2-40B4-BE49-F238E27FC236}">
                <a16:creationId xmlns:a16="http://schemas.microsoft.com/office/drawing/2014/main" id="{B8ABE013-180D-4D9F-8893-44718180CBD1}"/>
              </a:ext>
            </a:extLst>
          </p:cNvPr>
          <p:cNvGraphicFramePr>
            <a:graphicFrameLocks noGrp="1"/>
          </p:cNvGraphicFramePr>
          <p:nvPr>
            <p:ph idx="1"/>
            <p:extLst>
              <p:ext uri="{D42A27DB-BD31-4B8C-83A1-F6EECF244321}">
                <p14:modId xmlns:p14="http://schemas.microsoft.com/office/powerpoint/2010/main" val="2318414788"/>
              </p:ext>
            </p:extLst>
          </p:nvPr>
        </p:nvGraphicFramePr>
        <p:xfrm>
          <a:off x="1934084" y="1605459"/>
          <a:ext cx="8892000" cy="4176000"/>
        </p:xfrm>
        <a:graphic>
          <a:graphicData uri="http://schemas.openxmlformats.org/drawingml/2006/chart">
            <c:chart xmlns:c="http://schemas.openxmlformats.org/drawingml/2006/chart" xmlns:r="http://schemas.openxmlformats.org/officeDocument/2006/relationships" r:id="rId2"/>
          </a:graphicData>
        </a:graphic>
      </p:graphicFrame>
      <p:sp>
        <p:nvSpPr>
          <p:cNvPr id="5" name="CasellaDiTesto 4">
            <a:extLst>
              <a:ext uri="{FF2B5EF4-FFF2-40B4-BE49-F238E27FC236}">
                <a16:creationId xmlns:a16="http://schemas.microsoft.com/office/drawing/2014/main" id="{E5137051-55C7-466C-911F-9ED5D1E6E346}"/>
              </a:ext>
            </a:extLst>
          </p:cNvPr>
          <p:cNvSpPr txBox="1"/>
          <p:nvPr/>
        </p:nvSpPr>
        <p:spPr>
          <a:xfrm>
            <a:off x="939800" y="5891530"/>
            <a:ext cx="9886284" cy="369332"/>
          </a:xfrm>
          <a:prstGeom prst="rect">
            <a:avLst/>
          </a:prstGeom>
          <a:noFill/>
        </p:spPr>
        <p:txBody>
          <a:bodyPr wrap="square" rtlCol="0">
            <a:spAutoFit/>
          </a:bodyPr>
          <a:lstStyle/>
          <a:p>
            <a:r>
              <a:rPr lang="it-IT" dirty="0"/>
              <a:t>The 2 groups </a:t>
            </a:r>
            <a:r>
              <a:rPr lang="it-IT" dirty="0" err="1"/>
              <a:t>expressed</a:t>
            </a:r>
            <a:r>
              <a:rPr lang="it-IT" dirty="0"/>
              <a:t> high </a:t>
            </a:r>
            <a:r>
              <a:rPr lang="it-IT" dirty="0" err="1"/>
              <a:t>enough</a:t>
            </a:r>
            <a:r>
              <a:rPr lang="it-IT" dirty="0"/>
              <a:t> scores and </a:t>
            </a:r>
            <a:r>
              <a:rPr lang="it-IT" dirty="0" err="1"/>
              <a:t>converging</a:t>
            </a:r>
            <a:r>
              <a:rPr lang="it-IT" dirty="0"/>
              <a:t> </a:t>
            </a:r>
            <a:r>
              <a:rPr lang="it-IT" dirty="0" err="1"/>
              <a:t>views</a:t>
            </a:r>
            <a:r>
              <a:rPr lang="it-IT" dirty="0"/>
              <a:t> </a:t>
            </a:r>
            <a:r>
              <a:rPr lang="it-IT" dirty="0" err="1"/>
              <a:t>about</a:t>
            </a:r>
            <a:r>
              <a:rPr lang="it-IT" dirty="0"/>
              <a:t> </a:t>
            </a:r>
            <a:r>
              <a:rPr lang="it-IT" dirty="0" err="1"/>
              <a:t>most</a:t>
            </a:r>
            <a:r>
              <a:rPr lang="it-IT" dirty="0"/>
              <a:t> </a:t>
            </a:r>
            <a:r>
              <a:rPr lang="it-IT" dirty="0" err="1"/>
              <a:t>proposed</a:t>
            </a:r>
            <a:r>
              <a:rPr lang="it-IT" dirty="0"/>
              <a:t> services. </a:t>
            </a:r>
          </a:p>
        </p:txBody>
      </p:sp>
    </p:spTree>
    <p:extLst>
      <p:ext uri="{BB962C8B-B14F-4D97-AF65-F5344CB8AC3E}">
        <p14:creationId xmlns:p14="http://schemas.microsoft.com/office/powerpoint/2010/main" val="362182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fade">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chart seriesIdx="0" categoryIdx="0" bldStep="ptInSeries"/>
                                            </p:graphicEl>
                                          </p:spTgt>
                                        </p:tgtEl>
                                        <p:attrNameLst>
                                          <p:attrName>style.visibility</p:attrName>
                                        </p:attrNameLst>
                                      </p:cBhvr>
                                      <p:to>
                                        <p:strVal val="visible"/>
                                      </p:to>
                                    </p:set>
                                    <p:animEffect transition="in" filter="fade">
                                      <p:cBhvr>
                                        <p:cTn id="12" dur="500"/>
                                        <p:tgtEl>
                                          <p:spTgt spid="6">
                                            <p:graphicEl>
                                              <a:chart seriesIdx="0" categoryIdx="0" bldStep="ptInSeries"/>
                                            </p:graphic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graphicEl>
                                              <a:chart seriesIdx="0" categoryIdx="1" bldStep="ptInSeries"/>
                                            </p:graphicEl>
                                          </p:spTgt>
                                        </p:tgtEl>
                                        <p:attrNameLst>
                                          <p:attrName>style.visibility</p:attrName>
                                        </p:attrNameLst>
                                      </p:cBhvr>
                                      <p:to>
                                        <p:strVal val="visible"/>
                                      </p:to>
                                    </p:set>
                                    <p:animEffect transition="in" filter="fade">
                                      <p:cBhvr>
                                        <p:cTn id="16" dur="500"/>
                                        <p:tgtEl>
                                          <p:spTgt spid="6">
                                            <p:graphicEl>
                                              <a:chart seriesIdx="0" categoryIdx="1" bldStep="ptInSeries"/>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
                                            <p:graphicEl>
                                              <a:chart seriesIdx="0" categoryIdx="2" bldStep="ptInSeries"/>
                                            </p:graphicEl>
                                          </p:spTgt>
                                        </p:tgtEl>
                                        <p:attrNameLst>
                                          <p:attrName>style.visibility</p:attrName>
                                        </p:attrNameLst>
                                      </p:cBhvr>
                                      <p:to>
                                        <p:strVal val="visible"/>
                                      </p:to>
                                    </p:set>
                                    <p:animEffect transition="in" filter="fade">
                                      <p:cBhvr>
                                        <p:cTn id="20" dur="500"/>
                                        <p:tgtEl>
                                          <p:spTgt spid="6">
                                            <p:graphicEl>
                                              <a:chart seriesIdx="0" categoryIdx="2" bldStep="ptInSeries"/>
                                            </p:graphic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
                                            <p:graphicEl>
                                              <a:chart seriesIdx="0" categoryIdx="3" bldStep="ptInSeries"/>
                                            </p:graphicEl>
                                          </p:spTgt>
                                        </p:tgtEl>
                                        <p:attrNameLst>
                                          <p:attrName>style.visibility</p:attrName>
                                        </p:attrNameLst>
                                      </p:cBhvr>
                                      <p:to>
                                        <p:strVal val="visible"/>
                                      </p:to>
                                    </p:set>
                                    <p:animEffect transition="in" filter="fade">
                                      <p:cBhvr>
                                        <p:cTn id="24" dur="500"/>
                                        <p:tgtEl>
                                          <p:spTgt spid="6">
                                            <p:graphicEl>
                                              <a:chart seriesIdx="0" categoryIdx="3" bldStep="ptIn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6">
                                            <p:graphicEl>
                                              <a:chart seriesIdx="0" categoryIdx="4" bldStep="ptInSeries"/>
                                            </p:graphicEl>
                                          </p:spTgt>
                                        </p:tgtEl>
                                        <p:attrNameLst>
                                          <p:attrName>style.visibility</p:attrName>
                                        </p:attrNameLst>
                                      </p:cBhvr>
                                      <p:to>
                                        <p:strVal val="visible"/>
                                      </p:to>
                                    </p:set>
                                    <p:animEffect transition="in" filter="fade">
                                      <p:cBhvr>
                                        <p:cTn id="28" dur="500"/>
                                        <p:tgtEl>
                                          <p:spTgt spid="6">
                                            <p:graphicEl>
                                              <a:chart seriesIdx="0" categoryIdx="4" bldStep="ptInSeries"/>
                                            </p:graphic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6">
                                            <p:graphicEl>
                                              <a:chart seriesIdx="0" categoryIdx="5" bldStep="ptInSeries"/>
                                            </p:graphicEl>
                                          </p:spTgt>
                                        </p:tgtEl>
                                        <p:attrNameLst>
                                          <p:attrName>style.visibility</p:attrName>
                                        </p:attrNameLst>
                                      </p:cBhvr>
                                      <p:to>
                                        <p:strVal val="visible"/>
                                      </p:to>
                                    </p:set>
                                    <p:animEffect transition="in" filter="fade">
                                      <p:cBhvr>
                                        <p:cTn id="32" dur="500"/>
                                        <p:tgtEl>
                                          <p:spTgt spid="6">
                                            <p:graphicEl>
                                              <a:chart seriesIdx="0" categoryIdx="5" bldStep="ptInSeries"/>
                                            </p:graphic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6">
                                            <p:graphicEl>
                                              <a:chart seriesIdx="0" categoryIdx="6" bldStep="ptInSeries"/>
                                            </p:graphicEl>
                                          </p:spTgt>
                                        </p:tgtEl>
                                        <p:attrNameLst>
                                          <p:attrName>style.visibility</p:attrName>
                                        </p:attrNameLst>
                                      </p:cBhvr>
                                      <p:to>
                                        <p:strVal val="visible"/>
                                      </p:to>
                                    </p:set>
                                    <p:animEffect transition="in" filter="fade">
                                      <p:cBhvr>
                                        <p:cTn id="36" dur="500"/>
                                        <p:tgtEl>
                                          <p:spTgt spid="6">
                                            <p:graphicEl>
                                              <a:chart seriesIdx="0" categoryIdx="6" bldStep="ptInSeries"/>
                                            </p:graphic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6">
                                            <p:graphicEl>
                                              <a:chart seriesIdx="0" categoryIdx="7" bldStep="ptInSeries"/>
                                            </p:graphicEl>
                                          </p:spTgt>
                                        </p:tgtEl>
                                        <p:attrNameLst>
                                          <p:attrName>style.visibility</p:attrName>
                                        </p:attrNameLst>
                                      </p:cBhvr>
                                      <p:to>
                                        <p:strVal val="visible"/>
                                      </p:to>
                                    </p:set>
                                    <p:animEffect transition="in" filter="fade">
                                      <p:cBhvr>
                                        <p:cTn id="40" dur="500"/>
                                        <p:tgtEl>
                                          <p:spTgt spid="6">
                                            <p:graphicEl>
                                              <a:chart seriesIdx="0" categoryIdx="7" bldStep="ptInSeries"/>
                                            </p:graphic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
                                            <p:graphicEl>
                                              <a:chart seriesIdx="0" categoryIdx="8" bldStep="ptInSeries"/>
                                            </p:graphicEl>
                                          </p:spTgt>
                                        </p:tgtEl>
                                        <p:attrNameLst>
                                          <p:attrName>style.visibility</p:attrName>
                                        </p:attrNameLst>
                                      </p:cBhvr>
                                      <p:to>
                                        <p:strVal val="visible"/>
                                      </p:to>
                                    </p:set>
                                    <p:animEffect transition="in" filter="fade">
                                      <p:cBhvr>
                                        <p:cTn id="44" dur="500"/>
                                        <p:tgtEl>
                                          <p:spTgt spid="6">
                                            <p:graphicEl>
                                              <a:chart seriesIdx="0" categoryIdx="8" bldStep="ptInSeries"/>
                                            </p:graphicEl>
                                          </p:spTgt>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6">
                                            <p:graphicEl>
                                              <a:chart seriesIdx="0" categoryIdx="9" bldStep="ptInSeries"/>
                                            </p:graphicEl>
                                          </p:spTgt>
                                        </p:tgtEl>
                                        <p:attrNameLst>
                                          <p:attrName>style.visibility</p:attrName>
                                        </p:attrNameLst>
                                      </p:cBhvr>
                                      <p:to>
                                        <p:strVal val="visible"/>
                                      </p:to>
                                    </p:set>
                                    <p:animEffect transition="in" filter="fade">
                                      <p:cBhvr>
                                        <p:cTn id="48" dur="500"/>
                                        <p:tgtEl>
                                          <p:spTgt spid="6">
                                            <p:graphicEl>
                                              <a:chart seriesIdx="0" categoryIdx="9" bldStep="ptInSeries"/>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6">
                                            <p:graphicEl>
                                              <a:chart seriesIdx="1" categoryIdx="0" bldStep="ptInSeries"/>
                                            </p:graphicEl>
                                          </p:spTgt>
                                        </p:tgtEl>
                                        <p:attrNameLst>
                                          <p:attrName>style.visibility</p:attrName>
                                        </p:attrNameLst>
                                      </p:cBhvr>
                                      <p:to>
                                        <p:strVal val="visible"/>
                                      </p:to>
                                    </p:set>
                                    <p:animEffect transition="in" filter="fade">
                                      <p:cBhvr>
                                        <p:cTn id="53" dur="500"/>
                                        <p:tgtEl>
                                          <p:spTgt spid="6">
                                            <p:graphicEl>
                                              <a:chart seriesIdx="1" categoryIdx="0" bldStep="ptInSeries"/>
                                            </p:graphicEl>
                                          </p:spTgt>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6">
                                            <p:graphicEl>
                                              <a:chart seriesIdx="1" categoryIdx="1" bldStep="ptInSeries"/>
                                            </p:graphicEl>
                                          </p:spTgt>
                                        </p:tgtEl>
                                        <p:attrNameLst>
                                          <p:attrName>style.visibility</p:attrName>
                                        </p:attrNameLst>
                                      </p:cBhvr>
                                      <p:to>
                                        <p:strVal val="visible"/>
                                      </p:to>
                                    </p:set>
                                    <p:animEffect transition="in" filter="fade">
                                      <p:cBhvr>
                                        <p:cTn id="57" dur="500"/>
                                        <p:tgtEl>
                                          <p:spTgt spid="6">
                                            <p:graphicEl>
                                              <a:chart seriesIdx="1" categoryIdx="1" bldStep="ptInSeries"/>
                                            </p:graphicEl>
                                          </p:spTgt>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6">
                                            <p:graphicEl>
                                              <a:chart seriesIdx="1" categoryIdx="2" bldStep="ptInSeries"/>
                                            </p:graphicEl>
                                          </p:spTgt>
                                        </p:tgtEl>
                                        <p:attrNameLst>
                                          <p:attrName>style.visibility</p:attrName>
                                        </p:attrNameLst>
                                      </p:cBhvr>
                                      <p:to>
                                        <p:strVal val="visible"/>
                                      </p:to>
                                    </p:set>
                                    <p:animEffect transition="in" filter="fade">
                                      <p:cBhvr>
                                        <p:cTn id="61" dur="500"/>
                                        <p:tgtEl>
                                          <p:spTgt spid="6">
                                            <p:graphicEl>
                                              <a:chart seriesIdx="1" categoryIdx="2" bldStep="ptInSeries"/>
                                            </p:graphicEl>
                                          </p:spTgt>
                                        </p:tgtEl>
                                      </p:cBhvr>
                                    </p:animEffect>
                                  </p:childTnLst>
                                </p:cTn>
                              </p:par>
                            </p:childTnLst>
                          </p:cTn>
                        </p:par>
                        <p:par>
                          <p:cTn id="62" fill="hold">
                            <p:stCondLst>
                              <p:cond delay="1500"/>
                            </p:stCondLst>
                            <p:childTnLst>
                              <p:par>
                                <p:cTn id="63" presetID="10" presetClass="entr" presetSubtype="0" fill="hold" grpId="0" nodeType="afterEffect">
                                  <p:stCondLst>
                                    <p:cond delay="0"/>
                                  </p:stCondLst>
                                  <p:childTnLst>
                                    <p:set>
                                      <p:cBhvr>
                                        <p:cTn id="64" dur="1" fill="hold">
                                          <p:stCondLst>
                                            <p:cond delay="0"/>
                                          </p:stCondLst>
                                        </p:cTn>
                                        <p:tgtEl>
                                          <p:spTgt spid="6">
                                            <p:graphicEl>
                                              <a:chart seriesIdx="1" categoryIdx="3" bldStep="ptInSeries"/>
                                            </p:graphicEl>
                                          </p:spTgt>
                                        </p:tgtEl>
                                        <p:attrNameLst>
                                          <p:attrName>style.visibility</p:attrName>
                                        </p:attrNameLst>
                                      </p:cBhvr>
                                      <p:to>
                                        <p:strVal val="visible"/>
                                      </p:to>
                                    </p:set>
                                    <p:animEffect transition="in" filter="fade">
                                      <p:cBhvr>
                                        <p:cTn id="65" dur="500"/>
                                        <p:tgtEl>
                                          <p:spTgt spid="6">
                                            <p:graphicEl>
                                              <a:chart seriesIdx="1" categoryIdx="3" bldStep="ptInSeries"/>
                                            </p:graphicEl>
                                          </p:spTgt>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6">
                                            <p:graphicEl>
                                              <a:chart seriesIdx="1" categoryIdx="4" bldStep="ptInSeries"/>
                                            </p:graphicEl>
                                          </p:spTgt>
                                        </p:tgtEl>
                                        <p:attrNameLst>
                                          <p:attrName>style.visibility</p:attrName>
                                        </p:attrNameLst>
                                      </p:cBhvr>
                                      <p:to>
                                        <p:strVal val="visible"/>
                                      </p:to>
                                    </p:set>
                                    <p:animEffect transition="in" filter="fade">
                                      <p:cBhvr>
                                        <p:cTn id="69" dur="500"/>
                                        <p:tgtEl>
                                          <p:spTgt spid="6">
                                            <p:graphicEl>
                                              <a:chart seriesIdx="1" categoryIdx="4" bldStep="ptInSeries"/>
                                            </p:graphicEl>
                                          </p:spTgt>
                                        </p:tgtEl>
                                      </p:cBhvr>
                                    </p:animEffect>
                                  </p:childTnLst>
                                </p:cTn>
                              </p:par>
                            </p:childTnLst>
                          </p:cTn>
                        </p:par>
                        <p:par>
                          <p:cTn id="70" fill="hold">
                            <p:stCondLst>
                              <p:cond delay="2500"/>
                            </p:stCondLst>
                            <p:childTnLst>
                              <p:par>
                                <p:cTn id="71" presetID="10" presetClass="entr" presetSubtype="0" fill="hold" grpId="0" nodeType="afterEffect">
                                  <p:stCondLst>
                                    <p:cond delay="0"/>
                                  </p:stCondLst>
                                  <p:childTnLst>
                                    <p:set>
                                      <p:cBhvr>
                                        <p:cTn id="72" dur="1" fill="hold">
                                          <p:stCondLst>
                                            <p:cond delay="0"/>
                                          </p:stCondLst>
                                        </p:cTn>
                                        <p:tgtEl>
                                          <p:spTgt spid="6">
                                            <p:graphicEl>
                                              <a:chart seriesIdx="1" categoryIdx="5" bldStep="ptInSeries"/>
                                            </p:graphicEl>
                                          </p:spTgt>
                                        </p:tgtEl>
                                        <p:attrNameLst>
                                          <p:attrName>style.visibility</p:attrName>
                                        </p:attrNameLst>
                                      </p:cBhvr>
                                      <p:to>
                                        <p:strVal val="visible"/>
                                      </p:to>
                                    </p:set>
                                    <p:animEffect transition="in" filter="fade">
                                      <p:cBhvr>
                                        <p:cTn id="73" dur="500"/>
                                        <p:tgtEl>
                                          <p:spTgt spid="6">
                                            <p:graphicEl>
                                              <a:chart seriesIdx="1" categoryIdx="5" bldStep="ptInSeries"/>
                                            </p:graphicEl>
                                          </p:spTgt>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6">
                                            <p:graphicEl>
                                              <a:chart seriesIdx="1" categoryIdx="6" bldStep="ptInSeries"/>
                                            </p:graphicEl>
                                          </p:spTgt>
                                        </p:tgtEl>
                                        <p:attrNameLst>
                                          <p:attrName>style.visibility</p:attrName>
                                        </p:attrNameLst>
                                      </p:cBhvr>
                                      <p:to>
                                        <p:strVal val="visible"/>
                                      </p:to>
                                    </p:set>
                                    <p:animEffect transition="in" filter="fade">
                                      <p:cBhvr>
                                        <p:cTn id="77" dur="500"/>
                                        <p:tgtEl>
                                          <p:spTgt spid="6">
                                            <p:graphicEl>
                                              <a:chart seriesIdx="1" categoryIdx="6" bldStep="ptInSeries"/>
                                            </p:graphicEl>
                                          </p:spTgt>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6">
                                            <p:graphicEl>
                                              <a:chart seriesIdx="1" categoryIdx="7" bldStep="ptInSeries"/>
                                            </p:graphicEl>
                                          </p:spTgt>
                                        </p:tgtEl>
                                        <p:attrNameLst>
                                          <p:attrName>style.visibility</p:attrName>
                                        </p:attrNameLst>
                                      </p:cBhvr>
                                      <p:to>
                                        <p:strVal val="visible"/>
                                      </p:to>
                                    </p:set>
                                    <p:animEffect transition="in" filter="fade">
                                      <p:cBhvr>
                                        <p:cTn id="81" dur="500"/>
                                        <p:tgtEl>
                                          <p:spTgt spid="6">
                                            <p:graphicEl>
                                              <a:chart seriesIdx="1" categoryIdx="7" bldStep="ptInSeries"/>
                                            </p:graphicEl>
                                          </p:spTgt>
                                        </p:tgtEl>
                                      </p:cBhvr>
                                    </p:animEffect>
                                  </p:childTnLst>
                                </p:cTn>
                              </p:par>
                            </p:childTnLst>
                          </p:cTn>
                        </p:par>
                        <p:par>
                          <p:cTn id="82" fill="hold">
                            <p:stCondLst>
                              <p:cond delay="4000"/>
                            </p:stCondLst>
                            <p:childTnLst>
                              <p:par>
                                <p:cTn id="83" presetID="10" presetClass="entr" presetSubtype="0" fill="hold" grpId="0" nodeType="afterEffect">
                                  <p:stCondLst>
                                    <p:cond delay="0"/>
                                  </p:stCondLst>
                                  <p:childTnLst>
                                    <p:set>
                                      <p:cBhvr>
                                        <p:cTn id="84" dur="1" fill="hold">
                                          <p:stCondLst>
                                            <p:cond delay="0"/>
                                          </p:stCondLst>
                                        </p:cTn>
                                        <p:tgtEl>
                                          <p:spTgt spid="6">
                                            <p:graphicEl>
                                              <a:chart seriesIdx="1" categoryIdx="8" bldStep="ptInSeries"/>
                                            </p:graphicEl>
                                          </p:spTgt>
                                        </p:tgtEl>
                                        <p:attrNameLst>
                                          <p:attrName>style.visibility</p:attrName>
                                        </p:attrNameLst>
                                      </p:cBhvr>
                                      <p:to>
                                        <p:strVal val="visible"/>
                                      </p:to>
                                    </p:set>
                                    <p:animEffect transition="in" filter="fade">
                                      <p:cBhvr>
                                        <p:cTn id="85" dur="500"/>
                                        <p:tgtEl>
                                          <p:spTgt spid="6">
                                            <p:graphicEl>
                                              <a:chart seriesIdx="1" categoryIdx="8" bldStep="ptInSeries"/>
                                            </p:graphicEl>
                                          </p:spTgt>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6">
                                            <p:graphicEl>
                                              <a:chart seriesIdx="1" categoryIdx="9" bldStep="ptInSeries"/>
                                            </p:graphicEl>
                                          </p:spTgt>
                                        </p:tgtEl>
                                        <p:attrNameLst>
                                          <p:attrName>style.visibility</p:attrName>
                                        </p:attrNameLst>
                                      </p:cBhvr>
                                      <p:to>
                                        <p:strVal val="visible"/>
                                      </p:to>
                                    </p:set>
                                    <p:animEffect transition="in" filter="fade">
                                      <p:cBhvr>
                                        <p:cTn id="89" dur="500"/>
                                        <p:tgtEl>
                                          <p:spTgt spid="6">
                                            <p:graphicEl>
                                              <a:chart seriesIdx="1" categoryIdx="9"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seriesEl"/>
        </p:bldSub>
      </p:bldGraphic>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Presentation " id="{B8D562F2-3807-4BA5-A4DB-AC02E896DABA}" vid="{CA066F50-6B32-4093-9EA5-CF755267116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 Presentation </Template>
  <TotalTime>126</TotalTime>
  <Words>705</Words>
  <Application>Microsoft Office PowerPoint</Application>
  <PresentationFormat>Widescreen</PresentationFormat>
  <Paragraphs>89</Paragraphs>
  <Slides>16</Slides>
  <Notes>3</Notes>
  <HiddenSlides>1</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Presentazione standard di PowerPoint</vt:lpstr>
      <vt:lpstr>Presentazione standard di PowerPoint</vt:lpstr>
      <vt:lpstr>MAIN OBJECTIVES</vt:lpstr>
      <vt:lpstr>Structure of the Open Consultation</vt:lpstr>
      <vt:lpstr>Sample composition: GENDER</vt:lpstr>
      <vt:lpstr>Sample composition: REGION</vt:lpstr>
      <vt:lpstr>Sample composition: SH CATEGORIES</vt:lpstr>
      <vt:lpstr>Q5 - SERVICES TO BE PROVIDED</vt:lpstr>
      <vt:lpstr>Presentazione standard di PowerPoint</vt:lpstr>
      <vt:lpstr>Presentazione standard di PowerPoint</vt:lpstr>
      <vt:lpstr>Presentazione standard di PowerPoint</vt:lpstr>
      <vt:lpstr>Presentazione standard di PowerPoint</vt:lpstr>
      <vt:lpstr>Presentazione standard di PowerPoint</vt:lpstr>
      <vt:lpstr>Q6 - SUSTAINABILITY FACTORS</vt:lpstr>
      <vt:lpstr>Conclusions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Carlo Sansiviero</dc:creator>
  <cp:lastModifiedBy>Carlo Sansiviero</cp:lastModifiedBy>
  <cp:revision>6</cp:revision>
  <dcterms:created xsi:type="dcterms:W3CDTF">2021-06-25T08:36:06Z</dcterms:created>
  <dcterms:modified xsi:type="dcterms:W3CDTF">2021-06-28T15:45:37Z</dcterms:modified>
</cp:coreProperties>
</file>